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06" r:id="rId2"/>
  </p:sldMasterIdLst>
  <p:notesMasterIdLst>
    <p:notesMasterId r:id="rId54"/>
  </p:notesMasterIdLst>
  <p:sldIdLst>
    <p:sldId id="300" r:id="rId3"/>
    <p:sldId id="325" r:id="rId4"/>
    <p:sldId id="333" r:id="rId5"/>
    <p:sldId id="365" r:id="rId6"/>
    <p:sldId id="364" r:id="rId7"/>
    <p:sldId id="366" r:id="rId8"/>
    <p:sldId id="353" r:id="rId9"/>
    <p:sldId id="355" r:id="rId10"/>
    <p:sldId id="367" r:id="rId11"/>
    <p:sldId id="336" r:id="rId12"/>
    <p:sldId id="334" r:id="rId13"/>
    <p:sldId id="326" r:id="rId14"/>
    <p:sldId id="368" r:id="rId15"/>
    <p:sldId id="357" r:id="rId16"/>
    <p:sldId id="358" r:id="rId17"/>
    <p:sldId id="359" r:id="rId18"/>
    <p:sldId id="356" r:id="rId19"/>
    <p:sldId id="349" r:id="rId20"/>
    <p:sldId id="369" r:id="rId21"/>
    <p:sldId id="329" r:id="rId22"/>
    <p:sldId id="360" r:id="rId23"/>
    <p:sldId id="361" r:id="rId24"/>
    <p:sldId id="362" r:id="rId25"/>
    <p:sldId id="399" r:id="rId26"/>
    <p:sldId id="351" r:id="rId27"/>
    <p:sldId id="370" r:id="rId28"/>
    <p:sldId id="372" r:id="rId29"/>
    <p:sldId id="371" r:id="rId30"/>
    <p:sldId id="373" r:id="rId31"/>
    <p:sldId id="374" r:id="rId32"/>
    <p:sldId id="377" r:id="rId33"/>
    <p:sldId id="378" r:id="rId34"/>
    <p:sldId id="380" r:id="rId35"/>
    <p:sldId id="381" r:id="rId36"/>
    <p:sldId id="382" r:id="rId37"/>
    <p:sldId id="383" r:id="rId38"/>
    <p:sldId id="398" r:id="rId39"/>
    <p:sldId id="384" r:id="rId40"/>
    <p:sldId id="385" r:id="rId41"/>
    <p:sldId id="386" r:id="rId42"/>
    <p:sldId id="388" r:id="rId43"/>
    <p:sldId id="389" r:id="rId44"/>
    <p:sldId id="391" r:id="rId45"/>
    <p:sldId id="392" r:id="rId46"/>
    <p:sldId id="394" r:id="rId47"/>
    <p:sldId id="395" r:id="rId48"/>
    <p:sldId id="393" r:id="rId49"/>
    <p:sldId id="396" r:id="rId50"/>
    <p:sldId id="387" r:id="rId51"/>
    <p:sldId id="397" r:id="rId52"/>
    <p:sldId id="400" r:id="rId53"/>
  </p:sldIdLst>
  <p:sldSz cx="9144000" cy="6858000" type="screen4x3"/>
  <p:notesSz cx="6807200" cy="9939338"/>
  <p:defaultTextStyle>
    <a:defPPr>
      <a:defRPr lang="ja-JP"/>
    </a:defPPr>
    <a:lvl1pPr algn="l" rtl="0" fontAlgn="base">
      <a:spcBef>
        <a:spcPct val="0"/>
      </a:spcBef>
      <a:spcAft>
        <a:spcPct val="0"/>
      </a:spcAft>
      <a:defRPr kumimoji="1" sz="1600" kern="1200">
        <a:solidFill>
          <a:schemeClr val="tx1"/>
        </a:solidFill>
        <a:latin typeface="Verdana" pitchFamily="34"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Verdana" pitchFamily="34"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Verdana" pitchFamily="34"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Verdana" pitchFamily="34"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16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16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16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1600" kern="1200">
        <a:solidFill>
          <a:schemeClr val="tx1"/>
        </a:solidFill>
        <a:latin typeface="Verdana"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0066FF"/>
    <a:srgbClr val="E8F4DC"/>
    <a:srgbClr val="DCEFC9"/>
    <a:srgbClr val="FF0000"/>
    <a:srgbClr val="6699FF"/>
    <a:srgbClr val="FFFFCC"/>
    <a:srgbClr val="006600"/>
    <a:srgbClr val="CCEC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12" autoAdjust="0"/>
    <p:restoredTop sz="65632" autoAdjust="0"/>
  </p:normalViewPr>
  <p:slideViewPr>
    <p:cSldViewPr snapToGrid="0">
      <p:cViewPr varScale="1">
        <p:scale>
          <a:sx n="74" d="100"/>
          <a:sy n="74" d="100"/>
        </p:scale>
        <p:origin x="2628" y="7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254B19-EDFB-49F0-8EA4-2BEAC5F20F2B}" type="doc">
      <dgm:prSet loTypeId="urn:microsoft.com/office/officeart/2005/8/layout/list1" loCatId="list" qsTypeId="urn:microsoft.com/office/officeart/2005/8/quickstyle/3d1" qsCatId="3D" csTypeId="urn:microsoft.com/office/officeart/2005/8/colors/accent0_1" csCatId="mainScheme" phldr="1"/>
      <dgm:spPr/>
      <dgm:t>
        <a:bodyPr/>
        <a:lstStyle/>
        <a:p>
          <a:endParaRPr kumimoji="1" lang="ja-JP" altLang="en-US"/>
        </a:p>
      </dgm:t>
    </dgm:pt>
    <dgm:pt modelId="{CE2ABBB3-958C-4ADB-8F2B-DFC1ED2C778A}">
      <dgm:prSet custT="1"/>
      <dgm:spPr>
        <a:solidFill>
          <a:srgbClr val="FFFFCC">
            <a:alpha val="90000"/>
          </a:srgbClr>
        </a:solidFill>
      </dgm:spPr>
      <dgm:t>
        <a:bodyPr/>
        <a:lstStyle/>
        <a:p>
          <a:pPr rtl="0"/>
          <a:r>
            <a:rPr kumimoji="1" lang="ja-JP" sz="1800" dirty="0" smtClean="0">
              <a:latin typeface="HGP創英角ｺﾞｼｯｸUB" pitchFamily="50" charset="-128"/>
              <a:ea typeface="HGP創英角ｺﾞｼｯｸUB" pitchFamily="50" charset="-128"/>
            </a:rPr>
            <a:t>一次判定の分布特性を確認</a:t>
          </a:r>
          <a:r>
            <a:rPr kumimoji="1" lang="ja-JP" altLang="en-US" sz="1800" dirty="0" smtClean="0">
              <a:latin typeface="HGP創英角ｺﾞｼｯｸUB" pitchFamily="50" charset="-128"/>
              <a:ea typeface="HGP創英角ｺﾞｼｯｸUB" pitchFamily="50" charset="-128"/>
            </a:rPr>
            <a:t>　</a:t>
          </a:r>
          <a:r>
            <a:rPr kumimoji="1" lang="ja-JP" altLang="en-US" sz="1400" dirty="0" smtClean="0">
              <a:latin typeface="HGP創英角ｺﾞｼｯｸUB" pitchFamily="50" charset="-128"/>
              <a:ea typeface="HGP創英角ｺﾞｼｯｸUB" pitchFamily="50" charset="-128"/>
            </a:rPr>
            <a:t>（</a:t>
          </a:r>
          <a:r>
            <a:rPr kumimoji="1" lang="en-US" altLang="ja-JP" sz="1400" dirty="0" smtClean="0">
              <a:latin typeface="HGP創英角ｺﾞｼｯｸUB" pitchFamily="50" charset="-128"/>
              <a:ea typeface="HGP創英角ｺﾞｼｯｸUB" pitchFamily="50" charset="-128"/>
            </a:rPr>
            <a:t>Ⅰ</a:t>
          </a:r>
          <a:r>
            <a:rPr kumimoji="1" lang="ja-JP" altLang="en-US" sz="1400" dirty="0" err="1" smtClean="0">
              <a:latin typeface="HGP創英角ｺﾞｼｯｸUB" pitchFamily="50" charset="-128"/>
              <a:ea typeface="HGP創英角ｺﾞｼｯｸUB" pitchFamily="50" charset="-128"/>
            </a:rPr>
            <a:t>．</a:t>
          </a:r>
          <a:r>
            <a:rPr kumimoji="1" lang="ja-JP" altLang="en-US" sz="1400" dirty="0" smtClean="0">
              <a:latin typeface="HGP創英角ｺﾞｼｯｸUB" pitchFamily="50" charset="-128"/>
              <a:ea typeface="HGP創英角ｺﾞｼｯｸUB" pitchFamily="50" charset="-128"/>
            </a:rPr>
            <a:t>基礎情報（５）一次判定結果</a:t>
          </a:r>
          <a:r>
            <a:rPr kumimoji="1" lang="en-US" altLang="ja-JP" sz="1400" dirty="0" smtClean="0">
              <a:latin typeface="HGP創英角ｺﾞｼｯｸUB" pitchFamily="50" charset="-128"/>
              <a:ea typeface="HGP創英角ｺﾞｼｯｸUB" pitchFamily="50" charset="-128"/>
            </a:rPr>
            <a:t>)</a:t>
          </a:r>
          <a:endParaRPr kumimoji="1" lang="en-US" sz="1400" dirty="0">
            <a:latin typeface="HGP創英角ｺﾞｼｯｸUB" pitchFamily="50" charset="-128"/>
            <a:ea typeface="HGP創英角ｺﾞｼｯｸUB" pitchFamily="50" charset="-128"/>
          </a:endParaRPr>
        </a:p>
      </dgm:t>
    </dgm:pt>
    <dgm:pt modelId="{2E177AEC-B25E-4CA2-8329-E8519E49BA82}" type="parTrans" cxnId="{69E3DBE6-A60E-427F-AC59-777B4D316CB8}">
      <dgm:prSet/>
      <dgm:spPr/>
      <dgm:t>
        <a:bodyPr/>
        <a:lstStyle/>
        <a:p>
          <a:endParaRPr kumimoji="1" lang="ja-JP" altLang="en-US"/>
        </a:p>
      </dgm:t>
    </dgm:pt>
    <dgm:pt modelId="{B0332D43-9263-4BA5-B237-5DB32BE6BE97}" type="sibTrans" cxnId="{69E3DBE6-A60E-427F-AC59-777B4D316CB8}">
      <dgm:prSet/>
      <dgm:spPr/>
      <dgm:t>
        <a:bodyPr/>
        <a:lstStyle/>
        <a:p>
          <a:endParaRPr kumimoji="1" lang="ja-JP" altLang="en-US"/>
        </a:p>
      </dgm:t>
    </dgm:pt>
    <dgm:pt modelId="{272473E8-564B-4D39-BB76-1BF990AA11CC}">
      <dgm:prSet custT="1"/>
      <dgm:spPr>
        <a:solidFill>
          <a:srgbClr val="FFFFCC">
            <a:alpha val="90000"/>
          </a:srgbClr>
        </a:solidFill>
      </dgm:spPr>
      <dgm:t>
        <a:bodyPr/>
        <a:lstStyle/>
        <a:p>
          <a:pPr rtl="0"/>
          <a:r>
            <a:rPr kumimoji="1" lang="ja-JP" sz="1800" dirty="0" smtClean="0">
              <a:latin typeface="HGP創英角ｺﾞｼｯｸUB" pitchFamily="50" charset="-128"/>
              <a:ea typeface="HGP創英角ｺﾞｼｯｸUB" pitchFamily="50" charset="-128"/>
            </a:rPr>
            <a:t>人口構造や認定率など基本的な地域状況を確認</a:t>
          </a:r>
          <a:endParaRPr kumimoji="1" lang="en-US" sz="1800" dirty="0">
            <a:latin typeface="HGP創英角ｺﾞｼｯｸUB" pitchFamily="50" charset="-128"/>
            <a:ea typeface="HGP創英角ｺﾞｼｯｸUB" pitchFamily="50" charset="-128"/>
          </a:endParaRPr>
        </a:p>
      </dgm:t>
    </dgm:pt>
    <dgm:pt modelId="{FD668F39-6552-473A-9B6F-7CA5339FDDB1}" type="parTrans" cxnId="{432BE5CA-FE0D-406B-ADA1-25F9E3C0C5C7}">
      <dgm:prSet/>
      <dgm:spPr/>
      <dgm:t>
        <a:bodyPr/>
        <a:lstStyle/>
        <a:p>
          <a:endParaRPr kumimoji="1" lang="ja-JP" altLang="en-US"/>
        </a:p>
      </dgm:t>
    </dgm:pt>
    <dgm:pt modelId="{AFB40BE0-3759-49BF-8285-E8D26D9C87E8}" type="sibTrans" cxnId="{432BE5CA-FE0D-406B-ADA1-25F9E3C0C5C7}">
      <dgm:prSet/>
      <dgm:spPr/>
      <dgm:t>
        <a:bodyPr/>
        <a:lstStyle/>
        <a:p>
          <a:endParaRPr kumimoji="1" lang="ja-JP" altLang="en-US"/>
        </a:p>
      </dgm:t>
    </dgm:pt>
    <dgm:pt modelId="{C20425A9-5BFE-4B78-A4F4-9F2F22EF0EB1}">
      <dgm:prSet/>
      <dgm:spPr>
        <a:solidFill>
          <a:srgbClr val="92D050"/>
        </a:solidFill>
      </dgm:spPr>
      <dgm:t>
        <a:bodyPr/>
        <a:lstStyle/>
        <a:p>
          <a:pPr rtl="0"/>
          <a:r>
            <a:rPr kumimoji="1" lang="en-US" altLang="ja-JP" dirty="0" smtClean="0"/>
            <a:t>STEP</a:t>
          </a:r>
          <a:r>
            <a:rPr kumimoji="1" lang="ja-JP" altLang="en-US" dirty="0" smtClean="0"/>
            <a:t>１</a:t>
          </a:r>
          <a:endParaRPr kumimoji="1" lang="en-US" dirty="0"/>
        </a:p>
      </dgm:t>
    </dgm:pt>
    <dgm:pt modelId="{FC8F8B07-C64E-43C9-8CF1-AEFAAE730244}" type="parTrans" cxnId="{39C6282E-3DFC-4754-A06A-B7330ADEFB4B}">
      <dgm:prSet/>
      <dgm:spPr/>
      <dgm:t>
        <a:bodyPr/>
        <a:lstStyle/>
        <a:p>
          <a:endParaRPr kumimoji="1" lang="ja-JP" altLang="en-US"/>
        </a:p>
      </dgm:t>
    </dgm:pt>
    <dgm:pt modelId="{747B5600-4860-4236-A6A8-F6A7D4C5618E}" type="sibTrans" cxnId="{39C6282E-3DFC-4754-A06A-B7330ADEFB4B}">
      <dgm:prSet/>
      <dgm:spPr/>
      <dgm:t>
        <a:bodyPr/>
        <a:lstStyle/>
        <a:p>
          <a:endParaRPr kumimoji="1" lang="ja-JP" altLang="en-US"/>
        </a:p>
      </dgm:t>
    </dgm:pt>
    <dgm:pt modelId="{D773B852-885D-4914-84A0-A4CEF3EB4A77}">
      <dgm:prSet/>
      <dgm:spPr>
        <a:solidFill>
          <a:srgbClr val="92D050"/>
        </a:solidFill>
      </dgm:spPr>
      <dgm:t>
        <a:bodyPr/>
        <a:lstStyle/>
        <a:p>
          <a:pPr rtl="0"/>
          <a:r>
            <a:rPr kumimoji="1" lang="en-US" altLang="ja-JP" dirty="0" smtClean="0"/>
            <a:t>STEP2</a:t>
          </a:r>
          <a:endParaRPr kumimoji="1" lang="en-US" dirty="0"/>
        </a:p>
      </dgm:t>
    </dgm:pt>
    <dgm:pt modelId="{C67E1995-4F39-4607-A0E7-1ABD47D03577}" type="parTrans" cxnId="{51A640EE-2A49-42D3-AF1B-F713F9E59128}">
      <dgm:prSet/>
      <dgm:spPr/>
      <dgm:t>
        <a:bodyPr/>
        <a:lstStyle/>
        <a:p>
          <a:endParaRPr kumimoji="1" lang="ja-JP" altLang="en-US"/>
        </a:p>
      </dgm:t>
    </dgm:pt>
    <dgm:pt modelId="{9A0B1720-571F-488A-B0AD-8392E9E82481}" type="sibTrans" cxnId="{51A640EE-2A49-42D3-AF1B-F713F9E59128}">
      <dgm:prSet/>
      <dgm:spPr/>
      <dgm:t>
        <a:bodyPr/>
        <a:lstStyle/>
        <a:p>
          <a:endParaRPr kumimoji="1" lang="ja-JP" altLang="en-US"/>
        </a:p>
      </dgm:t>
    </dgm:pt>
    <dgm:pt modelId="{D2014968-66A4-4E3D-9B6D-79590D042212}">
      <dgm:prSet custT="1"/>
      <dgm:spPr>
        <a:solidFill>
          <a:srgbClr val="FFFFCC">
            <a:alpha val="90000"/>
          </a:srgbClr>
        </a:solidFill>
      </dgm:spPr>
      <dgm:t>
        <a:bodyPr/>
        <a:lstStyle/>
        <a:p>
          <a:pPr rtl="0"/>
          <a:r>
            <a:rPr kumimoji="1" lang="ja-JP" sz="1800" dirty="0" smtClean="0">
              <a:latin typeface="HGP創英角ｺﾞｼｯｸUB" pitchFamily="50" charset="-128"/>
              <a:ea typeface="HGP創英角ｺﾞｼｯｸUB" pitchFamily="50" charset="-128"/>
            </a:rPr>
            <a:t>中間評価項目得点を参照し、各群の偏りを確認（補正値も参照）</a:t>
          </a:r>
          <a:endParaRPr kumimoji="1" lang="en-US" sz="1800" dirty="0">
            <a:latin typeface="HGP創英角ｺﾞｼｯｸUB" pitchFamily="50" charset="-128"/>
            <a:ea typeface="HGP創英角ｺﾞｼｯｸUB" pitchFamily="50" charset="-128"/>
          </a:endParaRPr>
        </a:p>
      </dgm:t>
    </dgm:pt>
    <dgm:pt modelId="{428007DF-0B0D-491F-833B-F3DE2CD765AA}">
      <dgm:prSet/>
      <dgm:spPr>
        <a:solidFill>
          <a:srgbClr val="92D050"/>
        </a:solidFill>
      </dgm:spPr>
      <dgm:t>
        <a:bodyPr/>
        <a:lstStyle/>
        <a:p>
          <a:pPr rtl="0"/>
          <a:r>
            <a:rPr kumimoji="1" lang="en-US" altLang="ja-JP" dirty="0" smtClean="0"/>
            <a:t>STEP3</a:t>
          </a:r>
          <a:endParaRPr kumimoji="1" lang="en-US" dirty="0"/>
        </a:p>
      </dgm:t>
    </dgm:pt>
    <dgm:pt modelId="{C36978DB-10D0-456D-A5B2-271A7B62D9F8}" type="sibTrans" cxnId="{AA00F029-6D2D-4F4B-8023-8C61EC50931A}">
      <dgm:prSet/>
      <dgm:spPr/>
      <dgm:t>
        <a:bodyPr/>
        <a:lstStyle/>
        <a:p>
          <a:endParaRPr kumimoji="1" lang="ja-JP" altLang="en-US"/>
        </a:p>
      </dgm:t>
    </dgm:pt>
    <dgm:pt modelId="{4982F03F-FBDA-423C-B49E-51E939730AE6}" type="parTrans" cxnId="{AA00F029-6D2D-4F4B-8023-8C61EC50931A}">
      <dgm:prSet/>
      <dgm:spPr/>
      <dgm:t>
        <a:bodyPr/>
        <a:lstStyle/>
        <a:p>
          <a:endParaRPr kumimoji="1" lang="ja-JP" altLang="en-US"/>
        </a:p>
      </dgm:t>
    </dgm:pt>
    <dgm:pt modelId="{C0351D73-55C7-456A-AD35-3D60293F90DC}" type="sibTrans" cxnId="{AE200123-B5F5-414D-B169-0E1683B26728}">
      <dgm:prSet/>
      <dgm:spPr/>
      <dgm:t>
        <a:bodyPr/>
        <a:lstStyle/>
        <a:p>
          <a:endParaRPr kumimoji="1" lang="ja-JP" altLang="en-US"/>
        </a:p>
      </dgm:t>
    </dgm:pt>
    <dgm:pt modelId="{D82DBBFD-2EA1-4530-8010-FB1444CECB13}" type="parTrans" cxnId="{AE200123-B5F5-414D-B169-0E1683B26728}">
      <dgm:prSet/>
      <dgm:spPr/>
      <dgm:t>
        <a:bodyPr/>
        <a:lstStyle/>
        <a:p>
          <a:endParaRPr kumimoji="1" lang="ja-JP" altLang="en-US"/>
        </a:p>
      </dgm:t>
    </dgm:pt>
    <dgm:pt modelId="{2693CA25-EF4A-4667-B31F-85CFD07D2139}">
      <dgm:prSet custT="1"/>
      <dgm:spPr>
        <a:solidFill>
          <a:srgbClr val="FFFFCC">
            <a:alpha val="90000"/>
          </a:srgbClr>
        </a:solidFill>
      </dgm:spPr>
      <dgm:t>
        <a:bodyPr/>
        <a:lstStyle/>
        <a:p>
          <a:pPr rtl="0"/>
          <a:r>
            <a:rPr kumimoji="1" lang="ja-JP" sz="1800" dirty="0" smtClean="0">
              <a:latin typeface="HGP創英角ｺﾞｼｯｸUB" pitchFamily="50" charset="-128"/>
              <a:ea typeface="HGP創英角ｺﾞｼｯｸUB" pitchFamily="50" charset="-128"/>
            </a:rPr>
            <a:t>地域のサービス供給の状況について確認</a:t>
          </a:r>
          <a:endParaRPr kumimoji="1" lang="en-US" sz="1800" dirty="0">
            <a:latin typeface="HGP創英角ｺﾞｼｯｸUB" pitchFamily="50" charset="-128"/>
            <a:ea typeface="HGP創英角ｺﾞｼｯｸUB" pitchFamily="50" charset="-128"/>
          </a:endParaRPr>
        </a:p>
      </dgm:t>
    </dgm:pt>
    <dgm:pt modelId="{F024FFBB-6970-4ED4-9FC8-9531155FA44C}">
      <dgm:prSet/>
      <dgm:spPr>
        <a:solidFill>
          <a:srgbClr val="92D050"/>
        </a:solidFill>
      </dgm:spPr>
      <dgm:t>
        <a:bodyPr/>
        <a:lstStyle/>
        <a:p>
          <a:pPr rtl="0"/>
          <a:r>
            <a:rPr kumimoji="1" lang="en-US" dirty="0" smtClean="0"/>
            <a:t>STEP5</a:t>
          </a:r>
          <a:endParaRPr kumimoji="1" lang="en-US" dirty="0"/>
        </a:p>
      </dgm:t>
    </dgm:pt>
    <dgm:pt modelId="{6651AD4E-38A2-4157-B9B8-F82845A06859}" type="sibTrans" cxnId="{1CEC6C53-736B-436F-AB0D-166EFCE11DFC}">
      <dgm:prSet/>
      <dgm:spPr/>
      <dgm:t>
        <a:bodyPr/>
        <a:lstStyle/>
        <a:p>
          <a:endParaRPr kumimoji="1" lang="ja-JP" altLang="en-US"/>
        </a:p>
      </dgm:t>
    </dgm:pt>
    <dgm:pt modelId="{F7F6EB08-C1AD-404F-B905-F022EE28D999}" type="parTrans" cxnId="{1CEC6C53-736B-436F-AB0D-166EFCE11DFC}">
      <dgm:prSet/>
      <dgm:spPr/>
      <dgm:t>
        <a:bodyPr/>
        <a:lstStyle/>
        <a:p>
          <a:endParaRPr kumimoji="1" lang="ja-JP" altLang="en-US"/>
        </a:p>
      </dgm:t>
    </dgm:pt>
    <dgm:pt modelId="{47CA4C51-22E6-45C3-9C00-91AE32608AFA}" type="sibTrans" cxnId="{E7FCB33F-BE1F-4FC4-B9D6-1482FC44BDCC}">
      <dgm:prSet/>
      <dgm:spPr/>
      <dgm:t>
        <a:bodyPr/>
        <a:lstStyle/>
        <a:p>
          <a:endParaRPr kumimoji="1" lang="ja-JP" altLang="en-US"/>
        </a:p>
      </dgm:t>
    </dgm:pt>
    <dgm:pt modelId="{80694FC1-BD4F-473D-97ED-549186F21F52}" type="parTrans" cxnId="{E7FCB33F-BE1F-4FC4-B9D6-1482FC44BDCC}">
      <dgm:prSet/>
      <dgm:spPr/>
      <dgm:t>
        <a:bodyPr/>
        <a:lstStyle/>
        <a:p>
          <a:endParaRPr kumimoji="1" lang="ja-JP" altLang="en-US"/>
        </a:p>
      </dgm:t>
    </dgm:pt>
    <dgm:pt modelId="{DFAB15F9-27D9-46A6-BC42-405B625FD7BC}">
      <dgm:prSet custT="1"/>
      <dgm:spPr>
        <a:solidFill>
          <a:srgbClr val="FFFFCC">
            <a:alpha val="90000"/>
          </a:srgbClr>
        </a:solidFill>
      </dgm:spPr>
      <dgm:t>
        <a:bodyPr/>
        <a:lstStyle/>
        <a:p>
          <a:pPr rtl="0"/>
          <a:r>
            <a:rPr kumimoji="1" lang="ja-JP" sz="1400" dirty="0" smtClean="0"/>
            <a:t>特定の調査項目のみに偏り</a:t>
          </a:r>
          <a:r>
            <a:rPr kumimoji="1" lang="ja-JP" altLang="en-US" sz="1400" dirty="0" smtClean="0"/>
            <a:t>／</a:t>
          </a:r>
          <a:r>
            <a:rPr kumimoji="1" lang="ja-JP" sz="1400" dirty="0" smtClean="0"/>
            <a:t>群内の調査項目全体に同様の偏り</a:t>
          </a:r>
          <a:endParaRPr kumimoji="1" lang="en-US" sz="1400" dirty="0"/>
        </a:p>
      </dgm:t>
    </dgm:pt>
    <dgm:pt modelId="{DFD3B42E-4269-4BC4-B971-76CB0E3CE830}">
      <dgm:prSet custT="1"/>
      <dgm:spPr>
        <a:solidFill>
          <a:srgbClr val="FFFFCC">
            <a:alpha val="90000"/>
          </a:srgbClr>
        </a:solidFill>
      </dgm:spPr>
      <dgm:t>
        <a:bodyPr/>
        <a:lstStyle/>
        <a:p>
          <a:pPr rtl="0"/>
          <a:r>
            <a:rPr kumimoji="1" lang="ja-JP" sz="1800" dirty="0" smtClean="0">
              <a:latin typeface="HGP創英角ｺﾞｼｯｸUB" pitchFamily="50" charset="-128"/>
              <a:ea typeface="HGP創英角ｺﾞｼｯｸUB" pitchFamily="50" charset="-128"/>
            </a:rPr>
            <a:t>各群の基本調査項目の選択率を確認。</a:t>
          </a:r>
          <a:endParaRPr kumimoji="1" lang="en-US" sz="1800" dirty="0">
            <a:latin typeface="HGP創英角ｺﾞｼｯｸUB" pitchFamily="50" charset="-128"/>
            <a:ea typeface="HGP創英角ｺﾞｼｯｸUB" pitchFamily="50" charset="-128"/>
          </a:endParaRPr>
        </a:p>
      </dgm:t>
    </dgm:pt>
    <dgm:pt modelId="{131D60E2-5C80-4A54-9BDD-5FDC874418FC}" type="sibTrans" cxnId="{9AB449D7-DFA3-4382-B033-1DCCA9F786A6}">
      <dgm:prSet/>
      <dgm:spPr/>
      <dgm:t>
        <a:bodyPr/>
        <a:lstStyle/>
        <a:p>
          <a:endParaRPr kumimoji="1" lang="ja-JP" altLang="en-US"/>
        </a:p>
      </dgm:t>
    </dgm:pt>
    <dgm:pt modelId="{6B174DE6-D443-4F86-8B94-F550069DD06A}" type="parTrans" cxnId="{9AB449D7-DFA3-4382-B033-1DCCA9F786A6}">
      <dgm:prSet/>
      <dgm:spPr/>
      <dgm:t>
        <a:bodyPr/>
        <a:lstStyle/>
        <a:p>
          <a:endParaRPr kumimoji="1" lang="ja-JP" altLang="en-US"/>
        </a:p>
      </dgm:t>
    </dgm:pt>
    <dgm:pt modelId="{25A13A3F-F54B-4B3B-8A97-AE0BB4EC7585}">
      <dgm:prSet/>
      <dgm:spPr>
        <a:solidFill>
          <a:srgbClr val="92D050"/>
        </a:solidFill>
      </dgm:spPr>
      <dgm:t>
        <a:bodyPr/>
        <a:lstStyle/>
        <a:p>
          <a:pPr rtl="0"/>
          <a:r>
            <a:rPr kumimoji="1" lang="en-US" dirty="0" smtClean="0"/>
            <a:t>STEP4</a:t>
          </a:r>
          <a:endParaRPr kumimoji="1" lang="en-US" dirty="0"/>
        </a:p>
      </dgm:t>
    </dgm:pt>
    <dgm:pt modelId="{40C88BC0-A46D-4535-9902-BDE23B3706DC}" type="sibTrans" cxnId="{8C2B7328-296B-41B0-BDD8-E7B8C0FF6B39}">
      <dgm:prSet/>
      <dgm:spPr/>
      <dgm:t>
        <a:bodyPr/>
        <a:lstStyle/>
        <a:p>
          <a:endParaRPr kumimoji="1" lang="ja-JP" altLang="en-US"/>
        </a:p>
      </dgm:t>
    </dgm:pt>
    <dgm:pt modelId="{5DAB9375-A57B-47C2-BA9A-27A1363B288C}" type="parTrans" cxnId="{8C2B7328-296B-41B0-BDD8-E7B8C0FF6B39}">
      <dgm:prSet/>
      <dgm:spPr/>
      <dgm:t>
        <a:bodyPr/>
        <a:lstStyle/>
        <a:p>
          <a:endParaRPr kumimoji="1" lang="ja-JP" altLang="en-US"/>
        </a:p>
      </dgm:t>
    </dgm:pt>
    <dgm:pt modelId="{CF720D3B-2571-4D74-8AB9-0BF824F0B5FC}" type="sibTrans" cxnId="{5270509C-29D7-4414-9077-DF5E53F9B3E3}">
      <dgm:prSet/>
      <dgm:spPr/>
      <dgm:t>
        <a:bodyPr/>
        <a:lstStyle/>
        <a:p>
          <a:endParaRPr kumimoji="1" lang="ja-JP" altLang="en-US"/>
        </a:p>
      </dgm:t>
    </dgm:pt>
    <dgm:pt modelId="{285642F9-2CCA-45BA-848E-434C8234C770}" type="parTrans" cxnId="{5270509C-29D7-4414-9077-DF5E53F9B3E3}">
      <dgm:prSet/>
      <dgm:spPr/>
      <dgm:t>
        <a:bodyPr/>
        <a:lstStyle/>
        <a:p>
          <a:endParaRPr kumimoji="1" lang="ja-JP" altLang="en-US"/>
        </a:p>
      </dgm:t>
    </dgm:pt>
    <dgm:pt modelId="{AFE151F9-8A5F-4AEE-A6A8-995028D35F2B}">
      <dgm:prSet/>
      <dgm:spPr>
        <a:solidFill>
          <a:srgbClr val="FFFFCC">
            <a:alpha val="90000"/>
          </a:srgbClr>
        </a:solidFill>
      </dgm:spPr>
      <dgm:t>
        <a:bodyPr/>
        <a:lstStyle/>
        <a:p>
          <a:pPr rtl="0"/>
          <a:r>
            <a:rPr kumimoji="1" lang="ja-JP" sz="1600" dirty="0" smtClean="0"/>
            <a:t>特定の区分に偏り</a:t>
          </a:r>
          <a:r>
            <a:rPr kumimoji="1" lang="ja-JP" altLang="en-US" sz="1600" dirty="0" smtClean="0"/>
            <a:t>／</a:t>
          </a:r>
          <a:r>
            <a:rPr kumimoji="1" lang="ja-JP" sz="1600" dirty="0" smtClean="0"/>
            <a:t>全体的に軽度化・重度化の傾向</a:t>
          </a:r>
          <a:endParaRPr kumimoji="1" lang="en-US" sz="1600" dirty="0"/>
        </a:p>
      </dgm:t>
    </dgm:pt>
    <dgm:pt modelId="{09581DFF-F54E-4692-97D1-648DC8E222E6}" type="sibTrans" cxnId="{993B2A87-C4D1-496F-8AA0-8A68B05E012C}">
      <dgm:prSet/>
      <dgm:spPr/>
      <dgm:t>
        <a:bodyPr/>
        <a:lstStyle/>
        <a:p>
          <a:endParaRPr kumimoji="1" lang="ja-JP" altLang="en-US"/>
        </a:p>
      </dgm:t>
    </dgm:pt>
    <dgm:pt modelId="{A0D3B3E6-25AD-42FF-AB5E-9B1A1111AD3E}" type="parTrans" cxnId="{993B2A87-C4D1-496F-8AA0-8A68B05E012C}">
      <dgm:prSet/>
      <dgm:spPr/>
      <dgm:t>
        <a:bodyPr/>
        <a:lstStyle/>
        <a:p>
          <a:endParaRPr kumimoji="1" lang="ja-JP" altLang="en-US"/>
        </a:p>
      </dgm:t>
    </dgm:pt>
    <dgm:pt modelId="{DCAAB19D-0AF2-49B8-92D0-A95347FC13F4}" type="pres">
      <dgm:prSet presAssocID="{D7254B19-EDFB-49F0-8EA4-2BEAC5F20F2B}" presName="linear" presStyleCnt="0">
        <dgm:presLayoutVars>
          <dgm:dir/>
          <dgm:animLvl val="lvl"/>
          <dgm:resizeHandles val="exact"/>
        </dgm:presLayoutVars>
      </dgm:prSet>
      <dgm:spPr/>
      <dgm:t>
        <a:bodyPr/>
        <a:lstStyle/>
        <a:p>
          <a:endParaRPr kumimoji="1" lang="ja-JP" altLang="en-US"/>
        </a:p>
      </dgm:t>
    </dgm:pt>
    <dgm:pt modelId="{A7BD36AC-15ED-4D37-9DE9-81CE14FEE775}" type="pres">
      <dgm:prSet presAssocID="{C20425A9-5BFE-4B78-A4F4-9F2F22EF0EB1}" presName="parentLin" presStyleCnt="0"/>
      <dgm:spPr/>
    </dgm:pt>
    <dgm:pt modelId="{683BEA71-8567-4DFC-BA1E-590C8CC1EB8A}" type="pres">
      <dgm:prSet presAssocID="{C20425A9-5BFE-4B78-A4F4-9F2F22EF0EB1}" presName="parentLeftMargin" presStyleLbl="node1" presStyleIdx="0" presStyleCnt="5"/>
      <dgm:spPr/>
      <dgm:t>
        <a:bodyPr/>
        <a:lstStyle/>
        <a:p>
          <a:endParaRPr kumimoji="1" lang="ja-JP" altLang="en-US"/>
        </a:p>
      </dgm:t>
    </dgm:pt>
    <dgm:pt modelId="{DAD2BF91-B670-4B1D-943A-AB45F443A442}" type="pres">
      <dgm:prSet presAssocID="{C20425A9-5BFE-4B78-A4F4-9F2F22EF0EB1}" presName="parentText" presStyleLbl="node1" presStyleIdx="0" presStyleCnt="5">
        <dgm:presLayoutVars>
          <dgm:chMax val="0"/>
          <dgm:bulletEnabled val="1"/>
        </dgm:presLayoutVars>
      </dgm:prSet>
      <dgm:spPr/>
      <dgm:t>
        <a:bodyPr/>
        <a:lstStyle/>
        <a:p>
          <a:endParaRPr kumimoji="1" lang="ja-JP" altLang="en-US"/>
        </a:p>
      </dgm:t>
    </dgm:pt>
    <dgm:pt modelId="{6B6E6DF7-BF89-4AE1-B87C-75BE3F1E7E7D}" type="pres">
      <dgm:prSet presAssocID="{C20425A9-5BFE-4B78-A4F4-9F2F22EF0EB1}" presName="negativeSpace" presStyleCnt="0"/>
      <dgm:spPr/>
    </dgm:pt>
    <dgm:pt modelId="{B3EC0331-D2F6-4C51-82C8-45697321ECA6}" type="pres">
      <dgm:prSet presAssocID="{C20425A9-5BFE-4B78-A4F4-9F2F22EF0EB1}" presName="childText" presStyleLbl="conFgAcc1" presStyleIdx="0" presStyleCnt="5">
        <dgm:presLayoutVars>
          <dgm:bulletEnabled val="1"/>
        </dgm:presLayoutVars>
      </dgm:prSet>
      <dgm:spPr/>
      <dgm:t>
        <a:bodyPr/>
        <a:lstStyle/>
        <a:p>
          <a:endParaRPr kumimoji="1" lang="ja-JP" altLang="en-US"/>
        </a:p>
      </dgm:t>
    </dgm:pt>
    <dgm:pt modelId="{732E78C0-595A-444F-BFBE-495634D09A8E}" type="pres">
      <dgm:prSet presAssocID="{747B5600-4860-4236-A6A8-F6A7D4C5618E}" presName="spaceBetweenRectangles" presStyleCnt="0"/>
      <dgm:spPr/>
    </dgm:pt>
    <dgm:pt modelId="{619F0AA7-BDE8-4A81-8387-8D73E92FEEC5}" type="pres">
      <dgm:prSet presAssocID="{D773B852-885D-4914-84A0-A4CEF3EB4A77}" presName="parentLin" presStyleCnt="0"/>
      <dgm:spPr/>
    </dgm:pt>
    <dgm:pt modelId="{F49A1F4D-CF9D-4D24-AC46-40DB9F5AA705}" type="pres">
      <dgm:prSet presAssocID="{D773B852-885D-4914-84A0-A4CEF3EB4A77}" presName="parentLeftMargin" presStyleLbl="node1" presStyleIdx="0" presStyleCnt="5"/>
      <dgm:spPr/>
      <dgm:t>
        <a:bodyPr/>
        <a:lstStyle/>
        <a:p>
          <a:endParaRPr kumimoji="1" lang="ja-JP" altLang="en-US"/>
        </a:p>
      </dgm:t>
    </dgm:pt>
    <dgm:pt modelId="{9F909926-6277-4E0B-8445-15873AA1E2C6}" type="pres">
      <dgm:prSet presAssocID="{D773B852-885D-4914-84A0-A4CEF3EB4A77}" presName="parentText" presStyleLbl="node1" presStyleIdx="1" presStyleCnt="5">
        <dgm:presLayoutVars>
          <dgm:chMax val="0"/>
          <dgm:bulletEnabled val="1"/>
        </dgm:presLayoutVars>
      </dgm:prSet>
      <dgm:spPr/>
      <dgm:t>
        <a:bodyPr/>
        <a:lstStyle/>
        <a:p>
          <a:endParaRPr kumimoji="1" lang="ja-JP" altLang="en-US"/>
        </a:p>
      </dgm:t>
    </dgm:pt>
    <dgm:pt modelId="{CD4258F1-9523-4F94-8574-54BDB41061B4}" type="pres">
      <dgm:prSet presAssocID="{D773B852-885D-4914-84A0-A4CEF3EB4A77}" presName="negativeSpace" presStyleCnt="0"/>
      <dgm:spPr/>
    </dgm:pt>
    <dgm:pt modelId="{9B597893-62DA-4AC2-9C69-588EEB3D185E}" type="pres">
      <dgm:prSet presAssocID="{D773B852-885D-4914-84A0-A4CEF3EB4A77}" presName="childText" presStyleLbl="conFgAcc1" presStyleIdx="1" presStyleCnt="5">
        <dgm:presLayoutVars>
          <dgm:bulletEnabled val="1"/>
        </dgm:presLayoutVars>
      </dgm:prSet>
      <dgm:spPr/>
      <dgm:t>
        <a:bodyPr/>
        <a:lstStyle/>
        <a:p>
          <a:endParaRPr kumimoji="1" lang="ja-JP" altLang="en-US"/>
        </a:p>
      </dgm:t>
    </dgm:pt>
    <dgm:pt modelId="{92933D90-1671-40E5-95B0-2E67B908F7D7}" type="pres">
      <dgm:prSet presAssocID="{9A0B1720-571F-488A-B0AD-8392E9E82481}" presName="spaceBetweenRectangles" presStyleCnt="0"/>
      <dgm:spPr/>
    </dgm:pt>
    <dgm:pt modelId="{8D1FD0BE-74FC-45EE-9FF5-F79EFCEF5CDC}" type="pres">
      <dgm:prSet presAssocID="{428007DF-0B0D-491F-833B-F3DE2CD765AA}" presName="parentLin" presStyleCnt="0"/>
      <dgm:spPr/>
    </dgm:pt>
    <dgm:pt modelId="{2B8D41A7-3674-4CFF-9FE4-2DD75A5D3C6C}" type="pres">
      <dgm:prSet presAssocID="{428007DF-0B0D-491F-833B-F3DE2CD765AA}" presName="parentLeftMargin" presStyleLbl="node1" presStyleIdx="1" presStyleCnt="5"/>
      <dgm:spPr/>
      <dgm:t>
        <a:bodyPr/>
        <a:lstStyle/>
        <a:p>
          <a:endParaRPr kumimoji="1" lang="ja-JP" altLang="en-US"/>
        </a:p>
      </dgm:t>
    </dgm:pt>
    <dgm:pt modelId="{2B9D10BD-6D43-4066-9CE5-DF80A10A85F0}" type="pres">
      <dgm:prSet presAssocID="{428007DF-0B0D-491F-833B-F3DE2CD765AA}" presName="parentText" presStyleLbl="node1" presStyleIdx="2" presStyleCnt="5">
        <dgm:presLayoutVars>
          <dgm:chMax val="0"/>
          <dgm:bulletEnabled val="1"/>
        </dgm:presLayoutVars>
      </dgm:prSet>
      <dgm:spPr/>
      <dgm:t>
        <a:bodyPr/>
        <a:lstStyle/>
        <a:p>
          <a:endParaRPr kumimoji="1" lang="ja-JP" altLang="en-US"/>
        </a:p>
      </dgm:t>
    </dgm:pt>
    <dgm:pt modelId="{1CD7F4B8-FFE5-4F23-A84A-6E5C714E1EA3}" type="pres">
      <dgm:prSet presAssocID="{428007DF-0B0D-491F-833B-F3DE2CD765AA}" presName="negativeSpace" presStyleCnt="0"/>
      <dgm:spPr/>
    </dgm:pt>
    <dgm:pt modelId="{7D5B5538-57A3-4B28-A1F2-44AD3BBFE5C1}" type="pres">
      <dgm:prSet presAssocID="{428007DF-0B0D-491F-833B-F3DE2CD765AA}" presName="childText" presStyleLbl="conFgAcc1" presStyleIdx="2" presStyleCnt="5">
        <dgm:presLayoutVars>
          <dgm:bulletEnabled val="1"/>
        </dgm:presLayoutVars>
      </dgm:prSet>
      <dgm:spPr/>
      <dgm:t>
        <a:bodyPr/>
        <a:lstStyle/>
        <a:p>
          <a:endParaRPr kumimoji="1" lang="ja-JP" altLang="en-US"/>
        </a:p>
      </dgm:t>
    </dgm:pt>
    <dgm:pt modelId="{16D60656-4DFD-4DA6-93B5-3DD7684D3773}" type="pres">
      <dgm:prSet presAssocID="{C36978DB-10D0-456D-A5B2-271A7B62D9F8}" presName="spaceBetweenRectangles" presStyleCnt="0"/>
      <dgm:spPr/>
    </dgm:pt>
    <dgm:pt modelId="{96F2AFBB-E7B6-4DF9-A797-F99E3EC5424F}" type="pres">
      <dgm:prSet presAssocID="{25A13A3F-F54B-4B3B-8A97-AE0BB4EC7585}" presName="parentLin" presStyleCnt="0"/>
      <dgm:spPr/>
    </dgm:pt>
    <dgm:pt modelId="{3C4B4B0E-D353-4612-9090-7BA8FD9E342F}" type="pres">
      <dgm:prSet presAssocID="{25A13A3F-F54B-4B3B-8A97-AE0BB4EC7585}" presName="parentLeftMargin" presStyleLbl="node1" presStyleIdx="2" presStyleCnt="5"/>
      <dgm:spPr/>
      <dgm:t>
        <a:bodyPr/>
        <a:lstStyle/>
        <a:p>
          <a:endParaRPr kumimoji="1" lang="ja-JP" altLang="en-US"/>
        </a:p>
      </dgm:t>
    </dgm:pt>
    <dgm:pt modelId="{298AE5DF-0370-49D9-B138-01F72D2C2C94}" type="pres">
      <dgm:prSet presAssocID="{25A13A3F-F54B-4B3B-8A97-AE0BB4EC7585}" presName="parentText" presStyleLbl="node1" presStyleIdx="3" presStyleCnt="5">
        <dgm:presLayoutVars>
          <dgm:chMax val="0"/>
          <dgm:bulletEnabled val="1"/>
        </dgm:presLayoutVars>
      </dgm:prSet>
      <dgm:spPr/>
      <dgm:t>
        <a:bodyPr/>
        <a:lstStyle/>
        <a:p>
          <a:endParaRPr kumimoji="1" lang="ja-JP" altLang="en-US"/>
        </a:p>
      </dgm:t>
    </dgm:pt>
    <dgm:pt modelId="{59246674-FEC5-4468-8DA8-12FCCF9AE17B}" type="pres">
      <dgm:prSet presAssocID="{25A13A3F-F54B-4B3B-8A97-AE0BB4EC7585}" presName="negativeSpace" presStyleCnt="0"/>
      <dgm:spPr/>
    </dgm:pt>
    <dgm:pt modelId="{75936DE8-D0DE-4761-B74E-7022D56D36E9}" type="pres">
      <dgm:prSet presAssocID="{25A13A3F-F54B-4B3B-8A97-AE0BB4EC7585}" presName="childText" presStyleLbl="conFgAcc1" presStyleIdx="3" presStyleCnt="5">
        <dgm:presLayoutVars>
          <dgm:bulletEnabled val="1"/>
        </dgm:presLayoutVars>
      </dgm:prSet>
      <dgm:spPr/>
      <dgm:t>
        <a:bodyPr/>
        <a:lstStyle/>
        <a:p>
          <a:endParaRPr kumimoji="1" lang="ja-JP" altLang="en-US"/>
        </a:p>
      </dgm:t>
    </dgm:pt>
    <dgm:pt modelId="{F1A1A165-B5B6-452E-BC5C-611EF537E2C6}" type="pres">
      <dgm:prSet presAssocID="{40C88BC0-A46D-4535-9902-BDE23B3706DC}" presName="spaceBetweenRectangles" presStyleCnt="0"/>
      <dgm:spPr/>
    </dgm:pt>
    <dgm:pt modelId="{7B1E9B46-37B8-47E9-8E26-737D35CDF912}" type="pres">
      <dgm:prSet presAssocID="{F024FFBB-6970-4ED4-9FC8-9531155FA44C}" presName="parentLin" presStyleCnt="0"/>
      <dgm:spPr/>
    </dgm:pt>
    <dgm:pt modelId="{0C273643-5F88-419E-B8BD-25B2CFC0AB66}" type="pres">
      <dgm:prSet presAssocID="{F024FFBB-6970-4ED4-9FC8-9531155FA44C}" presName="parentLeftMargin" presStyleLbl="node1" presStyleIdx="3" presStyleCnt="5"/>
      <dgm:spPr/>
      <dgm:t>
        <a:bodyPr/>
        <a:lstStyle/>
        <a:p>
          <a:endParaRPr kumimoji="1" lang="ja-JP" altLang="en-US"/>
        </a:p>
      </dgm:t>
    </dgm:pt>
    <dgm:pt modelId="{CFEE404C-A0BE-4840-8A01-EBD7C3675F8A}" type="pres">
      <dgm:prSet presAssocID="{F024FFBB-6970-4ED4-9FC8-9531155FA44C}" presName="parentText" presStyleLbl="node1" presStyleIdx="4" presStyleCnt="5">
        <dgm:presLayoutVars>
          <dgm:chMax val="0"/>
          <dgm:bulletEnabled val="1"/>
        </dgm:presLayoutVars>
      </dgm:prSet>
      <dgm:spPr/>
      <dgm:t>
        <a:bodyPr/>
        <a:lstStyle/>
        <a:p>
          <a:endParaRPr kumimoji="1" lang="ja-JP" altLang="en-US"/>
        </a:p>
      </dgm:t>
    </dgm:pt>
    <dgm:pt modelId="{888174D7-603E-4EC9-AE51-9BD7418142A1}" type="pres">
      <dgm:prSet presAssocID="{F024FFBB-6970-4ED4-9FC8-9531155FA44C}" presName="negativeSpace" presStyleCnt="0"/>
      <dgm:spPr/>
    </dgm:pt>
    <dgm:pt modelId="{C77B6A27-C0E7-40B8-9E00-F5A8D85083BA}" type="pres">
      <dgm:prSet presAssocID="{F024FFBB-6970-4ED4-9FC8-9531155FA44C}" presName="childText" presStyleLbl="conFgAcc1" presStyleIdx="4" presStyleCnt="5">
        <dgm:presLayoutVars>
          <dgm:bulletEnabled val="1"/>
        </dgm:presLayoutVars>
      </dgm:prSet>
      <dgm:spPr/>
      <dgm:t>
        <a:bodyPr/>
        <a:lstStyle/>
        <a:p>
          <a:endParaRPr kumimoji="1" lang="ja-JP" altLang="en-US"/>
        </a:p>
      </dgm:t>
    </dgm:pt>
  </dgm:ptLst>
  <dgm:cxnLst>
    <dgm:cxn modelId="{1E7E9000-C15E-4305-B917-9A2A8105D337}" type="presOf" srcId="{D2014968-66A4-4E3D-9B6D-79590D042212}" destId="{7D5B5538-57A3-4B28-A1F2-44AD3BBFE5C1}" srcOrd="0" destOrd="0" presId="urn:microsoft.com/office/officeart/2005/8/layout/list1"/>
    <dgm:cxn modelId="{98458F60-2602-4E83-8223-2B102EBA14B0}" type="presOf" srcId="{428007DF-0B0D-491F-833B-F3DE2CD765AA}" destId="{2B9D10BD-6D43-4066-9CE5-DF80A10A85F0}" srcOrd="1" destOrd="0" presId="urn:microsoft.com/office/officeart/2005/8/layout/list1"/>
    <dgm:cxn modelId="{6E081128-2A08-47E7-8637-D8CA2B1FB3BD}" type="presOf" srcId="{D773B852-885D-4914-84A0-A4CEF3EB4A77}" destId="{F49A1F4D-CF9D-4D24-AC46-40DB9F5AA705}" srcOrd="0" destOrd="0" presId="urn:microsoft.com/office/officeart/2005/8/layout/list1"/>
    <dgm:cxn modelId="{A9AFFD63-44D3-4773-A096-E4E74033EB7C}" type="presOf" srcId="{2693CA25-EF4A-4667-B31F-85CFD07D2139}" destId="{C77B6A27-C0E7-40B8-9E00-F5A8D85083BA}" srcOrd="0" destOrd="0" presId="urn:microsoft.com/office/officeart/2005/8/layout/list1"/>
    <dgm:cxn modelId="{432BE5CA-FE0D-406B-ADA1-25F9E3C0C5C7}" srcId="{D773B852-885D-4914-84A0-A4CEF3EB4A77}" destId="{272473E8-564B-4D39-BB76-1BF990AA11CC}" srcOrd="0" destOrd="0" parTransId="{FD668F39-6552-473A-9B6F-7CA5339FDDB1}" sibTransId="{AFB40BE0-3759-49BF-8285-E8D26D9C87E8}"/>
    <dgm:cxn modelId="{2FCD7EC1-42EF-4F74-B66B-A0CE60826790}" type="presOf" srcId="{DFD3B42E-4269-4BC4-B971-76CB0E3CE830}" destId="{75936DE8-D0DE-4761-B74E-7022D56D36E9}" srcOrd="0" destOrd="0" presId="urn:microsoft.com/office/officeart/2005/8/layout/list1"/>
    <dgm:cxn modelId="{25705CF2-C5E4-4A50-B3CE-A6F665D787C5}" type="presOf" srcId="{D773B852-885D-4914-84A0-A4CEF3EB4A77}" destId="{9F909926-6277-4E0B-8445-15873AA1E2C6}" srcOrd="1" destOrd="0" presId="urn:microsoft.com/office/officeart/2005/8/layout/list1"/>
    <dgm:cxn modelId="{EB4BFABF-2C43-464C-96C5-548AABCD415E}" type="presOf" srcId="{C20425A9-5BFE-4B78-A4F4-9F2F22EF0EB1}" destId="{DAD2BF91-B670-4B1D-943A-AB45F443A442}" srcOrd="1" destOrd="0" presId="urn:microsoft.com/office/officeart/2005/8/layout/list1"/>
    <dgm:cxn modelId="{69E3DBE6-A60E-427F-AC59-777B4D316CB8}" srcId="{C20425A9-5BFE-4B78-A4F4-9F2F22EF0EB1}" destId="{CE2ABBB3-958C-4ADB-8F2B-DFC1ED2C778A}" srcOrd="0" destOrd="0" parTransId="{2E177AEC-B25E-4CA2-8329-E8519E49BA82}" sibTransId="{B0332D43-9263-4BA5-B237-5DB32BE6BE97}"/>
    <dgm:cxn modelId="{1769E9D1-853D-44EA-85DF-1CA903A72ECB}" type="presOf" srcId="{25A13A3F-F54B-4B3B-8A97-AE0BB4EC7585}" destId="{3C4B4B0E-D353-4612-9090-7BA8FD9E342F}" srcOrd="0" destOrd="0" presId="urn:microsoft.com/office/officeart/2005/8/layout/list1"/>
    <dgm:cxn modelId="{51A640EE-2A49-42D3-AF1B-F713F9E59128}" srcId="{D7254B19-EDFB-49F0-8EA4-2BEAC5F20F2B}" destId="{D773B852-885D-4914-84A0-A4CEF3EB4A77}" srcOrd="1" destOrd="0" parTransId="{C67E1995-4F39-4607-A0E7-1ABD47D03577}" sibTransId="{9A0B1720-571F-488A-B0AD-8392E9E82481}"/>
    <dgm:cxn modelId="{D7F0FDED-0522-4131-BAFB-FFAB2EEC3D18}" type="presOf" srcId="{DFAB15F9-27D9-46A6-BC42-405B625FD7BC}" destId="{75936DE8-D0DE-4761-B74E-7022D56D36E9}" srcOrd="0" destOrd="1" presId="urn:microsoft.com/office/officeart/2005/8/layout/list1"/>
    <dgm:cxn modelId="{625C9DEB-81A0-4652-8C26-CB50CF3CBA7D}" type="presOf" srcId="{C20425A9-5BFE-4B78-A4F4-9F2F22EF0EB1}" destId="{683BEA71-8567-4DFC-BA1E-590C8CC1EB8A}" srcOrd="0" destOrd="0" presId="urn:microsoft.com/office/officeart/2005/8/layout/list1"/>
    <dgm:cxn modelId="{D1EB5938-4212-4998-9669-83A108D3D38A}" type="presOf" srcId="{F024FFBB-6970-4ED4-9FC8-9531155FA44C}" destId="{0C273643-5F88-419E-B8BD-25B2CFC0AB66}" srcOrd="0" destOrd="0" presId="urn:microsoft.com/office/officeart/2005/8/layout/list1"/>
    <dgm:cxn modelId="{5270509C-29D7-4414-9077-DF5E53F9B3E3}" srcId="{25A13A3F-F54B-4B3B-8A97-AE0BB4EC7585}" destId="{DFD3B42E-4269-4BC4-B971-76CB0E3CE830}" srcOrd="0" destOrd="0" parTransId="{285642F9-2CCA-45BA-848E-434C8234C770}" sibTransId="{CF720D3B-2571-4D74-8AB9-0BF824F0B5FC}"/>
    <dgm:cxn modelId="{D2939829-9624-47F1-A5DB-096E6A3B8875}" type="presOf" srcId="{AFE151F9-8A5F-4AEE-A6A8-995028D35F2B}" destId="{B3EC0331-D2F6-4C51-82C8-45697321ECA6}" srcOrd="0" destOrd="1" presId="urn:microsoft.com/office/officeart/2005/8/layout/list1"/>
    <dgm:cxn modelId="{8C2B7328-296B-41B0-BDD8-E7B8C0FF6B39}" srcId="{D7254B19-EDFB-49F0-8EA4-2BEAC5F20F2B}" destId="{25A13A3F-F54B-4B3B-8A97-AE0BB4EC7585}" srcOrd="3" destOrd="0" parTransId="{5DAB9375-A57B-47C2-BA9A-27A1363B288C}" sibTransId="{40C88BC0-A46D-4535-9902-BDE23B3706DC}"/>
    <dgm:cxn modelId="{1CEC6C53-736B-436F-AB0D-166EFCE11DFC}" srcId="{D7254B19-EDFB-49F0-8EA4-2BEAC5F20F2B}" destId="{F024FFBB-6970-4ED4-9FC8-9531155FA44C}" srcOrd="4" destOrd="0" parTransId="{F7F6EB08-C1AD-404F-B905-F022EE28D999}" sibTransId="{6651AD4E-38A2-4157-B9B8-F82845A06859}"/>
    <dgm:cxn modelId="{7C39E2CB-AFA5-4597-BEB7-27A6DFE58271}" type="presOf" srcId="{25A13A3F-F54B-4B3B-8A97-AE0BB4EC7585}" destId="{298AE5DF-0370-49D9-B138-01F72D2C2C94}" srcOrd="1" destOrd="0" presId="urn:microsoft.com/office/officeart/2005/8/layout/list1"/>
    <dgm:cxn modelId="{923AC904-CBD8-4C24-8F73-09714CEEE287}" type="presOf" srcId="{428007DF-0B0D-491F-833B-F3DE2CD765AA}" destId="{2B8D41A7-3674-4CFF-9FE4-2DD75A5D3C6C}" srcOrd="0" destOrd="0" presId="urn:microsoft.com/office/officeart/2005/8/layout/list1"/>
    <dgm:cxn modelId="{100E0087-B011-4F7F-AF38-4BE35150F5DC}" type="presOf" srcId="{CE2ABBB3-958C-4ADB-8F2B-DFC1ED2C778A}" destId="{B3EC0331-D2F6-4C51-82C8-45697321ECA6}" srcOrd="0" destOrd="0" presId="urn:microsoft.com/office/officeart/2005/8/layout/list1"/>
    <dgm:cxn modelId="{E94BA85E-8721-4ED9-8D18-FF3CA6351FC6}" type="presOf" srcId="{D7254B19-EDFB-49F0-8EA4-2BEAC5F20F2B}" destId="{DCAAB19D-0AF2-49B8-92D0-A95347FC13F4}" srcOrd="0" destOrd="0" presId="urn:microsoft.com/office/officeart/2005/8/layout/list1"/>
    <dgm:cxn modelId="{AE200123-B5F5-414D-B169-0E1683B26728}" srcId="{428007DF-0B0D-491F-833B-F3DE2CD765AA}" destId="{D2014968-66A4-4E3D-9B6D-79590D042212}" srcOrd="0" destOrd="0" parTransId="{D82DBBFD-2EA1-4530-8010-FB1444CECB13}" sibTransId="{C0351D73-55C7-456A-AD35-3D60293F90DC}"/>
    <dgm:cxn modelId="{F054089B-6313-4E6D-9991-DE69114E01BE}" type="presOf" srcId="{272473E8-564B-4D39-BB76-1BF990AA11CC}" destId="{9B597893-62DA-4AC2-9C69-588EEB3D185E}" srcOrd="0" destOrd="0" presId="urn:microsoft.com/office/officeart/2005/8/layout/list1"/>
    <dgm:cxn modelId="{B6830CE1-D75B-4E22-80E6-69A37BF981FE}" type="presOf" srcId="{F024FFBB-6970-4ED4-9FC8-9531155FA44C}" destId="{CFEE404C-A0BE-4840-8A01-EBD7C3675F8A}" srcOrd="1" destOrd="0" presId="urn:microsoft.com/office/officeart/2005/8/layout/list1"/>
    <dgm:cxn modelId="{9AB449D7-DFA3-4382-B033-1DCCA9F786A6}" srcId="{DFD3B42E-4269-4BC4-B971-76CB0E3CE830}" destId="{DFAB15F9-27D9-46A6-BC42-405B625FD7BC}" srcOrd="0" destOrd="0" parTransId="{6B174DE6-D443-4F86-8B94-F550069DD06A}" sibTransId="{131D60E2-5C80-4A54-9BDD-5FDC874418FC}"/>
    <dgm:cxn modelId="{E7FCB33F-BE1F-4FC4-B9D6-1482FC44BDCC}" srcId="{F024FFBB-6970-4ED4-9FC8-9531155FA44C}" destId="{2693CA25-EF4A-4667-B31F-85CFD07D2139}" srcOrd="0" destOrd="0" parTransId="{80694FC1-BD4F-473D-97ED-549186F21F52}" sibTransId="{47CA4C51-22E6-45C3-9C00-91AE32608AFA}"/>
    <dgm:cxn modelId="{39C6282E-3DFC-4754-A06A-B7330ADEFB4B}" srcId="{D7254B19-EDFB-49F0-8EA4-2BEAC5F20F2B}" destId="{C20425A9-5BFE-4B78-A4F4-9F2F22EF0EB1}" srcOrd="0" destOrd="0" parTransId="{FC8F8B07-C64E-43C9-8CF1-AEFAAE730244}" sibTransId="{747B5600-4860-4236-A6A8-F6A7D4C5618E}"/>
    <dgm:cxn modelId="{AA00F029-6D2D-4F4B-8023-8C61EC50931A}" srcId="{D7254B19-EDFB-49F0-8EA4-2BEAC5F20F2B}" destId="{428007DF-0B0D-491F-833B-F3DE2CD765AA}" srcOrd="2" destOrd="0" parTransId="{4982F03F-FBDA-423C-B49E-51E939730AE6}" sibTransId="{C36978DB-10D0-456D-A5B2-271A7B62D9F8}"/>
    <dgm:cxn modelId="{993B2A87-C4D1-496F-8AA0-8A68B05E012C}" srcId="{CE2ABBB3-958C-4ADB-8F2B-DFC1ED2C778A}" destId="{AFE151F9-8A5F-4AEE-A6A8-995028D35F2B}" srcOrd="0" destOrd="0" parTransId="{A0D3B3E6-25AD-42FF-AB5E-9B1A1111AD3E}" sibTransId="{09581DFF-F54E-4692-97D1-648DC8E222E6}"/>
    <dgm:cxn modelId="{435959D3-6D2E-4075-A476-99723BCAF798}" type="presParOf" srcId="{DCAAB19D-0AF2-49B8-92D0-A95347FC13F4}" destId="{A7BD36AC-15ED-4D37-9DE9-81CE14FEE775}" srcOrd="0" destOrd="0" presId="urn:microsoft.com/office/officeart/2005/8/layout/list1"/>
    <dgm:cxn modelId="{965F6AD1-4E91-44D7-BF17-1947F625AAB1}" type="presParOf" srcId="{A7BD36AC-15ED-4D37-9DE9-81CE14FEE775}" destId="{683BEA71-8567-4DFC-BA1E-590C8CC1EB8A}" srcOrd="0" destOrd="0" presId="urn:microsoft.com/office/officeart/2005/8/layout/list1"/>
    <dgm:cxn modelId="{CD9D292C-8DF9-4605-82ED-79C66EA967CB}" type="presParOf" srcId="{A7BD36AC-15ED-4D37-9DE9-81CE14FEE775}" destId="{DAD2BF91-B670-4B1D-943A-AB45F443A442}" srcOrd="1" destOrd="0" presId="urn:microsoft.com/office/officeart/2005/8/layout/list1"/>
    <dgm:cxn modelId="{8915D8EE-94E7-44C2-85F2-03960F35F90E}" type="presParOf" srcId="{DCAAB19D-0AF2-49B8-92D0-A95347FC13F4}" destId="{6B6E6DF7-BF89-4AE1-B87C-75BE3F1E7E7D}" srcOrd="1" destOrd="0" presId="urn:microsoft.com/office/officeart/2005/8/layout/list1"/>
    <dgm:cxn modelId="{C13633C5-72D8-4C8D-B089-10B0D6354A46}" type="presParOf" srcId="{DCAAB19D-0AF2-49B8-92D0-A95347FC13F4}" destId="{B3EC0331-D2F6-4C51-82C8-45697321ECA6}" srcOrd="2" destOrd="0" presId="urn:microsoft.com/office/officeart/2005/8/layout/list1"/>
    <dgm:cxn modelId="{4E0B5377-4803-4A7F-B9D4-E54906F62350}" type="presParOf" srcId="{DCAAB19D-0AF2-49B8-92D0-A95347FC13F4}" destId="{732E78C0-595A-444F-BFBE-495634D09A8E}" srcOrd="3" destOrd="0" presId="urn:microsoft.com/office/officeart/2005/8/layout/list1"/>
    <dgm:cxn modelId="{F8D1E5FF-4F90-4925-90E0-B30C41FDA90C}" type="presParOf" srcId="{DCAAB19D-0AF2-49B8-92D0-A95347FC13F4}" destId="{619F0AA7-BDE8-4A81-8387-8D73E92FEEC5}" srcOrd="4" destOrd="0" presId="urn:microsoft.com/office/officeart/2005/8/layout/list1"/>
    <dgm:cxn modelId="{DF056093-2D64-4CC7-9298-75E272991F5C}" type="presParOf" srcId="{619F0AA7-BDE8-4A81-8387-8D73E92FEEC5}" destId="{F49A1F4D-CF9D-4D24-AC46-40DB9F5AA705}" srcOrd="0" destOrd="0" presId="urn:microsoft.com/office/officeart/2005/8/layout/list1"/>
    <dgm:cxn modelId="{EA4A3B54-8AF2-48B3-945A-8BDB6599FE32}" type="presParOf" srcId="{619F0AA7-BDE8-4A81-8387-8D73E92FEEC5}" destId="{9F909926-6277-4E0B-8445-15873AA1E2C6}" srcOrd="1" destOrd="0" presId="urn:microsoft.com/office/officeart/2005/8/layout/list1"/>
    <dgm:cxn modelId="{4B0F230F-8146-4682-BB92-47CD67DBA6A3}" type="presParOf" srcId="{DCAAB19D-0AF2-49B8-92D0-A95347FC13F4}" destId="{CD4258F1-9523-4F94-8574-54BDB41061B4}" srcOrd="5" destOrd="0" presId="urn:microsoft.com/office/officeart/2005/8/layout/list1"/>
    <dgm:cxn modelId="{0C4C5CD4-5BE6-4DA7-ADCE-238481A564C2}" type="presParOf" srcId="{DCAAB19D-0AF2-49B8-92D0-A95347FC13F4}" destId="{9B597893-62DA-4AC2-9C69-588EEB3D185E}" srcOrd="6" destOrd="0" presId="urn:microsoft.com/office/officeart/2005/8/layout/list1"/>
    <dgm:cxn modelId="{81CFA6C0-80C5-4022-92D7-F5F233A1B45A}" type="presParOf" srcId="{DCAAB19D-0AF2-49B8-92D0-A95347FC13F4}" destId="{92933D90-1671-40E5-95B0-2E67B908F7D7}" srcOrd="7" destOrd="0" presId="urn:microsoft.com/office/officeart/2005/8/layout/list1"/>
    <dgm:cxn modelId="{6D0A3BE8-9C40-4DC1-A6BF-B783A5636A80}" type="presParOf" srcId="{DCAAB19D-0AF2-49B8-92D0-A95347FC13F4}" destId="{8D1FD0BE-74FC-45EE-9FF5-F79EFCEF5CDC}" srcOrd="8" destOrd="0" presId="urn:microsoft.com/office/officeart/2005/8/layout/list1"/>
    <dgm:cxn modelId="{1358559E-7679-47CC-A5B1-13DA478EEF39}" type="presParOf" srcId="{8D1FD0BE-74FC-45EE-9FF5-F79EFCEF5CDC}" destId="{2B8D41A7-3674-4CFF-9FE4-2DD75A5D3C6C}" srcOrd="0" destOrd="0" presId="urn:microsoft.com/office/officeart/2005/8/layout/list1"/>
    <dgm:cxn modelId="{A8F88DEE-D964-4E77-9EFF-5DBDE5FA9115}" type="presParOf" srcId="{8D1FD0BE-74FC-45EE-9FF5-F79EFCEF5CDC}" destId="{2B9D10BD-6D43-4066-9CE5-DF80A10A85F0}" srcOrd="1" destOrd="0" presId="urn:microsoft.com/office/officeart/2005/8/layout/list1"/>
    <dgm:cxn modelId="{ACE35B6B-E8F1-4661-88B9-98FD26B1B1DE}" type="presParOf" srcId="{DCAAB19D-0AF2-49B8-92D0-A95347FC13F4}" destId="{1CD7F4B8-FFE5-4F23-A84A-6E5C714E1EA3}" srcOrd="9" destOrd="0" presId="urn:microsoft.com/office/officeart/2005/8/layout/list1"/>
    <dgm:cxn modelId="{7A93B5FA-45CD-438B-9A6D-4DB7D45C570F}" type="presParOf" srcId="{DCAAB19D-0AF2-49B8-92D0-A95347FC13F4}" destId="{7D5B5538-57A3-4B28-A1F2-44AD3BBFE5C1}" srcOrd="10" destOrd="0" presId="urn:microsoft.com/office/officeart/2005/8/layout/list1"/>
    <dgm:cxn modelId="{AAC239AE-AA7B-4601-805E-48929CB06273}" type="presParOf" srcId="{DCAAB19D-0AF2-49B8-92D0-A95347FC13F4}" destId="{16D60656-4DFD-4DA6-93B5-3DD7684D3773}" srcOrd="11" destOrd="0" presId="urn:microsoft.com/office/officeart/2005/8/layout/list1"/>
    <dgm:cxn modelId="{AC7905E2-C57F-4B9F-BA0E-7F31A1A9D32C}" type="presParOf" srcId="{DCAAB19D-0AF2-49B8-92D0-A95347FC13F4}" destId="{96F2AFBB-E7B6-4DF9-A797-F99E3EC5424F}" srcOrd="12" destOrd="0" presId="urn:microsoft.com/office/officeart/2005/8/layout/list1"/>
    <dgm:cxn modelId="{73333DD2-DCAA-403B-AD41-EF8A699E6212}" type="presParOf" srcId="{96F2AFBB-E7B6-4DF9-A797-F99E3EC5424F}" destId="{3C4B4B0E-D353-4612-9090-7BA8FD9E342F}" srcOrd="0" destOrd="0" presId="urn:microsoft.com/office/officeart/2005/8/layout/list1"/>
    <dgm:cxn modelId="{421F21B8-800C-4483-B379-BDC4B7AAD93A}" type="presParOf" srcId="{96F2AFBB-E7B6-4DF9-A797-F99E3EC5424F}" destId="{298AE5DF-0370-49D9-B138-01F72D2C2C94}" srcOrd="1" destOrd="0" presId="urn:microsoft.com/office/officeart/2005/8/layout/list1"/>
    <dgm:cxn modelId="{4157A2DB-5CBD-4B96-932D-1B24C1ECDF3F}" type="presParOf" srcId="{DCAAB19D-0AF2-49B8-92D0-A95347FC13F4}" destId="{59246674-FEC5-4468-8DA8-12FCCF9AE17B}" srcOrd="13" destOrd="0" presId="urn:microsoft.com/office/officeart/2005/8/layout/list1"/>
    <dgm:cxn modelId="{5AB9807E-31F2-4162-897D-4F2ECB30D17E}" type="presParOf" srcId="{DCAAB19D-0AF2-49B8-92D0-A95347FC13F4}" destId="{75936DE8-D0DE-4761-B74E-7022D56D36E9}" srcOrd="14" destOrd="0" presId="urn:microsoft.com/office/officeart/2005/8/layout/list1"/>
    <dgm:cxn modelId="{3668FF24-9FA7-43B8-B384-AEA0746A84A7}" type="presParOf" srcId="{DCAAB19D-0AF2-49B8-92D0-A95347FC13F4}" destId="{F1A1A165-B5B6-452E-BC5C-611EF537E2C6}" srcOrd="15" destOrd="0" presId="urn:microsoft.com/office/officeart/2005/8/layout/list1"/>
    <dgm:cxn modelId="{6DAF950F-7D33-48F1-BFB2-782FF6BBC2FF}" type="presParOf" srcId="{DCAAB19D-0AF2-49B8-92D0-A95347FC13F4}" destId="{7B1E9B46-37B8-47E9-8E26-737D35CDF912}" srcOrd="16" destOrd="0" presId="urn:microsoft.com/office/officeart/2005/8/layout/list1"/>
    <dgm:cxn modelId="{3CD97547-F8A7-4BCF-8B1C-24ED33E40F7A}" type="presParOf" srcId="{7B1E9B46-37B8-47E9-8E26-737D35CDF912}" destId="{0C273643-5F88-419E-B8BD-25B2CFC0AB66}" srcOrd="0" destOrd="0" presId="urn:microsoft.com/office/officeart/2005/8/layout/list1"/>
    <dgm:cxn modelId="{85A372D7-C763-4A04-9314-59DE0FDCE26A}" type="presParOf" srcId="{7B1E9B46-37B8-47E9-8E26-737D35CDF912}" destId="{CFEE404C-A0BE-4840-8A01-EBD7C3675F8A}" srcOrd="1" destOrd="0" presId="urn:microsoft.com/office/officeart/2005/8/layout/list1"/>
    <dgm:cxn modelId="{188B8193-11C2-444F-9D1B-950ACE71E1BC}" type="presParOf" srcId="{DCAAB19D-0AF2-49B8-92D0-A95347FC13F4}" destId="{888174D7-603E-4EC9-AE51-9BD7418142A1}" srcOrd="17" destOrd="0" presId="urn:microsoft.com/office/officeart/2005/8/layout/list1"/>
    <dgm:cxn modelId="{A52D736D-371D-41C0-9FBD-93C9CC92E13D}" type="presParOf" srcId="{DCAAB19D-0AF2-49B8-92D0-A95347FC13F4}" destId="{C77B6A27-C0E7-40B8-9E00-F5A8D85083BA}"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254B19-EDFB-49F0-8EA4-2BEAC5F20F2B}" type="doc">
      <dgm:prSet loTypeId="urn:microsoft.com/office/officeart/2005/8/layout/list1" loCatId="list" qsTypeId="urn:microsoft.com/office/officeart/2005/8/quickstyle/3d1" qsCatId="3D" csTypeId="urn:microsoft.com/office/officeart/2005/8/colors/accent0_1" csCatId="mainScheme" phldr="1"/>
      <dgm:spPr/>
      <dgm:t>
        <a:bodyPr/>
        <a:lstStyle/>
        <a:p>
          <a:endParaRPr kumimoji="1" lang="ja-JP" altLang="en-US"/>
        </a:p>
      </dgm:t>
    </dgm:pt>
    <dgm:pt modelId="{CE2ABBB3-958C-4ADB-8F2B-DFC1ED2C778A}">
      <dgm:prSet custT="1"/>
      <dgm:spPr>
        <a:solidFill>
          <a:srgbClr val="FFFFCC">
            <a:alpha val="90000"/>
          </a:srgbClr>
        </a:solidFill>
      </dgm:spPr>
      <dgm:t>
        <a:bodyPr/>
        <a:lstStyle/>
        <a:p>
          <a:pPr rtl="0"/>
          <a:r>
            <a:rPr kumimoji="1" lang="ja-JP" sz="1800" dirty="0" smtClean="0">
              <a:latin typeface="HGP創英角ｺﾞｼｯｸUB" pitchFamily="50" charset="-128"/>
              <a:ea typeface="HGP創英角ｺﾞｼｯｸUB" pitchFamily="50" charset="-128"/>
            </a:rPr>
            <a:t>一次判定の分布特性を確認</a:t>
          </a:r>
          <a:r>
            <a:rPr kumimoji="1" lang="ja-JP" altLang="en-US" sz="1800" dirty="0" smtClean="0">
              <a:latin typeface="HGP創英角ｺﾞｼｯｸUB" pitchFamily="50" charset="-128"/>
              <a:ea typeface="HGP創英角ｺﾞｼｯｸUB" pitchFamily="50" charset="-128"/>
            </a:rPr>
            <a:t>　</a:t>
          </a:r>
          <a:r>
            <a:rPr kumimoji="1" lang="ja-JP" altLang="en-US" sz="1400" dirty="0" smtClean="0">
              <a:latin typeface="HGP創英角ｺﾞｼｯｸUB" pitchFamily="50" charset="-128"/>
              <a:ea typeface="HGP創英角ｺﾞｼｯｸUB" pitchFamily="50" charset="-128"/>
            </a:rPr>
            <a:t>（</a:t>
          </a:r>
          <a:r>
            <a:rPr kumimoji="1" lang="en-US" altLang="ja-JP" sz="1400" dirty="0" smtClean="0">
              <a:latin typeface="HGP創英角ｺﾞｼｯｸUB" pitchFamily="50" charset="-128"/>
              <a:ea typeface="HGP創英角ｺﾞｼｯｸUB" pitchFamily="50" charset="-128"/>
            </a:rPr>
            <a:t>Ⅰ</a:t>
          </a:r>
          <a:r>
            <a:rPr kumimoji="1" lang="ja-JP" altLang="en-US" sz="1400" dirty="0" err="1" smtClean="0">
              <a:latin typeface="HGP創英角ｺﾞｼｯｸUB" pitchFamily="50" charset="-128"/>
              <a:ea typeface="HGP創英角ｺﾞｼｯｸUB" pitchFamily="50" charset="-128"/>
            </a:rPr>
            <a:t>．</a:t>
          </a:r>
          <a:r>
            <a:rPr kumimoji="1" lang="ja-JP" altLang="en-US" sz="1400" dirty="0" smtClean="0">
              <a:latin typeface="HGP創英角ｺﾞｼｯｸUB" pitchFamily="50" charset="-128"/>
              <a:ea typeface="HGP創英角ｺﾞｼｯｸUB" pitchFamily="50" charset="-128"/>
            </a:rPr>
            <a:t>基礎情報（５）一次判定結果</a:t>
          </a:r>
          <a:r>
            <a:rPr kumimoji="1" lang="en-US" altLang="ja-JP" sz="1400" dirty="0" smtClean="0">
              <a:latin typeface="HGP創英角ｺﾞｼｯｸUB" pitchFamily="50" charset="-128"/>
              <a:ea typeface="HGP創英角ｺﾞｼｯｸUB" pitchFamily="50" charset="-128"/>
            </a:rPr>
            <a:t>)</a:t>
          </a:r>
          <a:endParaRPr kumimoji="1" lang="en-US" sz="1400" dirty="0">
            <a:latin typeface="HGP創英角ｺﾞｼｯｸUB" pitchFamily="50" charset="-128"/>
            <a:ea typeface="HGP創英角ｺﾞｼｯｸUB" pitchFamily="50" charset="-128"/>
          </a:endParaRPr>
        </a:p>
      </dgm:t>
    </dgm:pt>
    <dgm:pt modelId="{2E177AEC-B25E-4CA2-8329-E8519E49BA82}" type="parTrans" cxnId="{69E3DBE6-A60E-427F-AC59-777B4D316CB8}">
      <dgm:prSet/>
      <dgm:spPr/>
      <dgm:t>
        <a:bodyPr/>
        <a:lstStyle/>
        <a:p>
          <a:endParaRPr kumimoji="1" lang="ja-JP" altLang="en-US"/>
        </a:p>
      </dgm:t>
    </dgm:pt>
    <dgm:pt modelId="{B0332D43-9263-4BA5-B237-5DB32BE6BE97}" type="sibTrans" cxnId="{69E3DBE6-A60E-427F-AC59-777B4D316CB8}">
      <dgm:prSet/>
      <dgm:spPr/>
      <dgm:t>
        <a:bodyPr/>
        <a:lstStyle/>
        <a:p>
          <a:endParaRPr kumimoji="1" lang="ja-JP" altLang="en-US"/>
        </a:p>
      </dgm:t>
    </dgm:pt>
    <dgm:pt modelId="{AFE151F9-8A5F-4AEE-A6A8-995028D35F2B}">
      <dgm:prSet/>
      <dgm:spPr>
        <a:solidFill>
          <a:srgbClr val="FFFFCC">
            <a:alpha val="90000"/>
          </a:srgbClr>
        </a:solidFill>
      </dgm:spPr>
      <dgm:t>
        <a:bodyPr/>
        <a:lstStyle/>
        <a:p>
          <a:pPr rtl="0"/>
          <a:r>
            <a:rPr kumimoji="1" lang="ja-JP" sz="1600" dirty="0" smtClean="0"/>
            <a:t>特定の区分に偏り</a:t>
          </a:r>
          <a:r>
            <a:rPr kumimoji="1" lang="ja-JP" altLang="en-US" sz="1600" dirty="0" smtClean="0"/>
            <a:t>／</a:t>
          </a:r>
          <a:r>
            <a:rPr kumimoji="1" lang="ja-JP" sz="1600" dirty="0" smtClean="0"/>
            <a:t>全体的に軽度化・重度化の傾向</a:t>
          </a:r>
          <a:endParaRPr kumimoji="1" lang="en-US" sz="1600" dirty="0"/>
        </a:p>
      </dgm:t>
    </dgm:pt>
    <dgm:pt modelId="{A0D3B3E6-25AD-42FF-AB5E-9B1A1111AD3E}" type="parTrans" cxnId="{993B2A87-C4D1-496F-8AA0-8A68B05E012C}">
      <dgm:prSet/>
      <dgm:spPr/>
      <dgm:t>
        <a:bodyPr/>
        <a:lstStyle/>
        <a:p>
          <a:endParaRPr kumimoji="1" lang="ja-JP" altLang="en-US"/>
        </a:p>
      </dgm:t>
    </dgm:pt>
    <dgm:pt modelId="{09581DFF-F54E-4692-97D1-648DC8E222E6}" type="sibTrans" cxnId="{993B2A87-C4D1-496F-8AA0-8A68B05E012C}">
      <dgm:prSet/>
      <dgm:spPr/>
      <dgm:t>
        <a:bodyPr/>
        <a:lstStyle/>
        <a:p>
          <a:endParaRPr kumimoji="1" lang="ja-JP" altLang="en-US"/>
        </a:p>
      </dgm:t>
    </dgm:pt>
    <dgm:pt modelId="{272473E8-564B-4D39-BB76-1BF990AA11CC}">
      <dgm:prSet custT="1"/>
      <dgm:spPr>
        <a:solidFill>
          <a:srgbClr val="FFFFCC">
            <a:alpha val="90000"/>
          </a:srgbClr>
        </a:solidFill>
      </dgm:spPr>
      <dgm:t>
        <a:bodyPr/>
        <a:lstStyle/>
        <a:p>
          <a:pPr rtl="0"/>
          <a:r>
            <a:rPr kumimoji="1" lang="ja-JP" sz="1800" dirty="0" smtClean="0">
              <a:latin typeface="HGP創英角ｺﾞｼｯｸUB" pitchFamily="50" charset="-128"/>
              <a:ea typeface="HGP創英角ｺﾞｼｯｸUB" pitchFamily="50" charset="-128"/>
            </a:rPr>
            <a:t>人口構造や認定率など基本的な地域状況を確認</a:t>
          </a:r>
          <a:endParaRPr kumimoji="1" lang="en-US" sz="1800" dirty="0">
            <a:latin typeface="HGP創英角ｺﾞｼｯｸUB" pitchFamily="50" charset="-128"/>
            <a:ea typeface="HGP創英角ｺﾞｼｯｸUB" pitchFamily="50" charset="-128"/>
          </a:endParaRPr>
        </a:p>
      </dgm:t>
    </dgm:pt>
    <dgm:pt modelId="{FD668F39-6552-473A-9B6F-7CA5339FDDB1}" type="parTrans" cxnId="{432BE5CA-FE0D-406B-ADA1-25F9E3C0C5C7}">
      <dgm:prSet/>
      <dgm:spPr/>
      <dgm:t>
        <a:bodyPr/>
        <a:lstStyle/>
        <a:p>
          <a:endParaRPr kumimoji="1" lang="ja-JP" altLang="en-US"/>
        </a:p>
      </dgm:t>
    </dgm:pt>
    <dgm:pt modelId="{AFB40BE0-3759-49BF-8285-E8D26D9C87E8}" type="sibTrans" cxnId="{432BE5CA-FE0D-406B-ADA1-25F9E3C0C5C7}">
      <dgm:prSet/>
      <dgm:spPr/>
      <dgm:t>
        <a:bodyPr/>
        <a:lstStyle/>
        <a:p>
          <a:endParaRPr kumimoji="1" lang="ja-JP" altLang="en-US"/>
        </a:p>
      </dgm:t>
    </dgm:pt>
    <dgm:pt modelId="{C20425A9-5BFE-4B78-A4F4-9F2F22EF0EB1}">
      <dgm:prSet/>
      <dgm:spPr>
        <a:solidFill>
          <a:srgbClr val="92D050"/>
        </a:solidFill>
      </dgm:spPr>
      <dgm:t>
        <a:bodyPr/>
        <a:lstStyle/>
        <a:p>
          <a:pPr rtl="0"/>
          <a:r>
            <a:rPr kumimoji="1" lang="en-US" altLang="ja-JP" dirty="0" smtClean="0"/>
            <a:t>STEP</a:t>
          </a:r>
          <a:r>
            <a:rPr kumimoji="1" lang="ja-JP" altLang="en-US" dirty="0" smtClean="0"/>
            <a:t>１</a:t>
          </a:r>
          <a:endParaRPr kumimoji="1" lang="en-US" dirty="0"/>
        </a:p>
      </dgm:t>
    </dgm:pt>
    <dgm:pt modelId="{FC8F8B07-C64E-43C9-8CF1-AEFAAE730244}" type="parTrans" cxnId="{39C6282E-3DFC-4754-A06A-B7330ADEFB4B}">
      <dgm:prSet/>
      <dgm:spPr/>
      <dgm:t>
        <a:bodyPr/>
        <a:lstStyle/>
        <a:p>
          <a:endParaRPr kumimoji="1" lang="ja-JP" altLang="en-US"/>
        </a:p>
      </dgm:t>
    </dgm:pt>
    <dgm:pt modelId="{747B5600-4860-4236-A6A8-F6A7D4C5618E}" type="sibTrans" cxnId="{39C6282E-3DFC-4754-A06A-B7330ADEFB4B}">
      <dgm:prSet/>
      <dgm:spPr/>
      <dgm:t>
        <a:bodyPr/>
        <a:lstStyle/>
        <a:p>
          <a:endParaRPr kumimoji="1" lang="ja-JP" altLang="en-US"/>
        </a:p>
      </dgm:t>
    </dgm:pt>
    <dgm:pt modelId="{D773B852-885D-4914-84A0-A4CEF3EB4A77}">
      <dgm:prSet/>
      <dgm:spPr>
        <a:solidFill>
          <a:srgbClr val="92D050"/>
        </a:solidFill>
      </dgm:spPr>
      <dgm:t>
        <a:bodyPr/>
        <a:lstStyle/>
        <a:p>
          <a:pPr rtl="0"/>
          <a:r>
            <a:rPr kumimoji="1" lang="en-US" altLang="ja-JP" dirty="0" smtClean="0"/>
            <a:t>STEP2</a:t>
          </a:r>
          <a:endParaRPr kumimoji="1" lang="en-US" dirty="0"/>
        </a:p>
      </dgm:t>
    </dgm:pt>
    <dgm:pt modelId="{C67E1995-4F39-4607-A0E7-1ABD47D03577}" type="parTrans" cxnId="{51A640EE-2A49-42D3-AF1B-F713F9E59128}">
      <dgm:prSet/>
      <dgm:spPr/>
      <dgm:t>
        <a:bodyPr/>
        <a:lstStyle/>
        <a:p>
          <a:endParaRPr kumimoji="1" lang="ja-JP" altLang="en-US"/>
        </a:p>
      </dgm:t>
    </dgm:pt>
    <dgm:pt modelId="{9A0B1720-571F-488A-B0AD-8392E9E82481}" type="sibTrans" cxnId="{51A640EE-2A49-42D3-AF1B-F713F9E59128}">
      <dgm:prSet/>
      <dgm:spPr/>
      <dgm:t>
        <a:bodyPr/>
        <a:lstStyle/>
        <a:p>
          <a:endParaRPr kumimoji="1" lang="ja-JP" altLang="en-US"/>
        </a:p>
      </dgm:t>
    </dgm:pt>
    <dgm:pt modelId="{D2014968-66A4-4E3D-9B6D-79590D042212}">
      <dgm:prSet custT="1"/>
      <dgm:spPr>
        <a:solidFill>
          <a:srgbClr val="FFFFCC">
            <a:alpha val="90000"/>
          </a:srgbClr>
        </a:solidFill>
      </dgm:spPr>
      <dgm:t>
        <a:bodyPr/>
        <a:lstStyle/>
        <a:p>
          <a:pPr rtl="0"/>
          <a:r>
            <a:rPr kumimoji="1" lang="ja-JP" sz="1800" dirty="0" smtClean="0">
              <a:latin typeface="HGP創英角ｺﾞｼｯｸUB" pitchFamily="50" charset="-128"/>
              <a:ea typeface="HGP創英角ｺﾞｼｯｸUB" pitchFamily="50" charset="-128"/>
            </a:rPr>
            <a:t>中間評価項目得点を参照し、各群の偏りを確認（補正値も参照）</a:t>
          </a:r>
          <a:endParaRPr kumimoji="1" lang="en-US" sz="1800" dirty="0">
            <a:latin typeface="HGP創英角ｺﾞｼｯｸUB" pitchFamily="50" charset="-128"/>
            <a:ea typeface="HGP創英角ｺﾞｼｯｸUB" pitchFamily="50" charset="-128"/>
          </a:endParaRPr>
        </a:p>
      </dgm:t>
    </dgm:pt>
    <dgm:pt modelId="{428007DF-0B0D-491F-833B-F3DE2CD765AA}">
      <dgm:prSet/>
      <dgm:spPr>
        <a:solidFill>
          <a:srgbClr val="92D050"/>
        </a:solidFill>
      </dgm:spPr>
      <dgm:t>
        <a:bodyPr/>
        <a:lstStyle/>
        <a:p>
          <a:pPr rtl="0"/>
          <a:r>
            <a:rPr kumimoji="1" lang="en-US" altLang="ja-JP" dirty="0" smtClean="0"/>
            <a:t>STEP3</a:t>
          </a:r>
          <a:endParaRPr kumimoji="1" lang="en-US" dirty="0"/>
        </a:p>
      </dgm:t>
    </dgm:pt>
    <dgm:pt modelId="{C36978DB-10D0-456D-A5B2-271A7B62D9F8}" type="sibTrans" cxnId="{AA00F029-6D2D-4F4B-8023-8C61EC50931A}">
      <dgm:prSet/>
      <dgm:spPr/>
      <dgm:t>
        <a:bodyPr/>
        <a:lstStyle/>
        <a:p>
          <a:endParaRPr kumimoji="1" lang="ja-JP" altLang="en-US"/>
        </a:p>
      </dgm:t>
    </dgm:pt>
    <dgm:pt modelId="{4982F03F-FBDA-423C-B49E-51E939730AE6}" type="parTrans" cxnId="{AA00F029-6D2D-4F4B-8023-8C61EC50931A}">
      <dgm:prSet/>
      <dgm:spPr/>
      <dgm:t>
        <a:bodyPr/>
        <a:lstStyle/>
        <a:p>
          <a:endParaRPr kumimoji="1" lang="ja-JP" altLang="en-US"/>
        </a:p>
      </dgm:t>
    </dgm:pt>
    <dgm:pt modelId="{C0351D73-55C7-456A-AD35-3D60293F90DC}" type="sibTrans" cxnId="{AE200123-B5F5-414D-B169-0E1683B26728}">
      <dgm:prSet/>
      <dgm:spPr/>
      <dgm:t>
        <a:bodyPr/>
        <a:lstStyle/>
        <a:p>
          <a:endParaRPr kumimoji="1" lang="ja-JP" altLang="en-US"/>
        </a:p>
      </dgm:t>
    </dgm:pt>
    <dgm:pt modelId="{D82DBBFD-2EA1-4530-8010-FB1444CECB13}" type="parTrans" cxnId="{AE200123-B5F5-414D-B169-0E1683B26728}">
      <dgm:prSet/>
      <dgm:spPr/>
      <dgm:t>
        <a:bodyPr/>
        <a:lstStyle/>
        <a:p>
          <a:endParaRPr kumimoji="1" lang="ja-JP" altLang="en-US"/>
        </a:p>
      </dgm:t>
    </dgm:pt>
    <dgm:pt modelId="{2693CA25-EF4A-4667-B31F-85CFD07D2139}">
      <dgm:prSet custT="1"/>
      <dgm:spPr>
        <a:solidFill>
          <a:srgbClr val="FFFFCC">
            <a:alpha val="90000"/>
          </a:srgbClr>
        </a:solidFill>
      </dgm:spPr>
      <dgm:t>
        <a:bodyPr/>
        <a:lstStyle/>
        <a:p>
          <a:pPr rtl="0"/>
          <a:r>
            <a:rPr kumimoji="1" lang="ja-JP" sz="1800" dirty="0" smtClean="0">
              <a:latin typeface="HGP創英角ｺﾞｼｯｸUB" pitchFamily="50" charset="-128"/>
              <a:ea typeface="HGP創英角ｺﾞｼｯｸUB" pitchFamily="50" charset="-128"/>
            </a:rPr>
            <a:t>地域のサービス供給の状況について確認</a:t>
          </a:r>
          <a:endParaRPr kumimoji="1" lang="en-US" sz="1800" dirty="0">
            <a:latin typeface="HGP創英角ｺﾞｼｯｸUB" pitchFamily="50" charset="-128"/>
            <a:ea typeface="HGP創英角ｺﾞｼｯｸUB" pitchFamily="50" charset="-128"/>
          </a:endParaRPr>
        </a:p>
      </dgm:t>
    </dgm:pt>
    <dgm:pt modelId="{F024FFBB-6970-4ED4-9FC8-9531155FA44C}">
      <dgm:prSet/>
      <dgm:spPr>
        <a:solidFill>
          <a:srgbClr val="92D050"/>
        </a:solidFill>
      </dgm:spPr>
      <dgm:t>
        <a:bodyPr/>
        <a:lstStyle/>
        <a:p>
          <a:pPr rtl="0"/>
          <a:r>
            <a:rPr kumimoji="1" lang="en-US" dirty="0" smtClean="0"/>
            <a:t>STEP5</a:t>
          </a:r>
          <a:endParaRPr kumimoji="1" lang="en-US" dirty="0"/>
        </a:p>
      </dgm:t>
    </dgm:pt>
    <dgm:pt modelId="{6651AD4E-38A2-4157-B9B8-F82845A06859}" type="sibTrans" cxnId="{1CEC6C53-736B-436F-AB0D-166EFCE11DFC}">
      <dgm:prSet/>
      <dgm:spPr/>
      <dgm:t>
        <a:bodyPr/>
        <a:lstStyle/>
        <a:p>
          <a:endParaRPr kumimoji="1" lang="ja-JP" altLang="en-US"/>
        </a:p>
      </dgm:t>
    </dgm:pt>
    <dgm:pt modelId="{F7F6EB08-C1AD-404F-B905-F022EE28D999}" type="parTrans" cxnId="{1CEC6C53-736B-436F-AB0D-166EFCE11DFC}">
      <dgm:prSet/>
      <dgm:spPr/>
      <dgm:t>
        <a:bodyPr/>
        <a:lstStyle/>
        <a:p>
          <a:endParaRPr kumimoji="1" lang="ja-JP" altLang="en-US"/>
        </a:p>
      </dgm:t>
    </dgm:pt>
    <dgm:pt modelId="{47CA4C51-22E6-45C3-9C00-91AE32608AFA}" type="sibTrans" cxnId="{E7FCB33F-BE1F-4FC4-B9D6-1482FC44BDCC}">
      <dgm:prSet/>
      <dgm:spPr/>
      <dgm:t>
        <a:bodyPr/>
        <a:lstStyle/>
        <a:p>
          <a:endParaRPr kumimoji="1" lang="ja-JP" altLang="en-US"/>
        </a:p>
      </dgm:t>
    </dgm:pt>
    <dgm:pt modelId="{80694FC1-BD4F-473D-97ED-549186F21F52}" type="parTrans" cxnId="{E7FCB33F-BE1F-4FC4-B9D6-1482FC44BDCC}">
      <dgm:prSet/>
      <dgm:spPr/>
      <dgm:t>
        <a:bodyPr/>
        <a:lstStyle/>
        <a:p>
          <a:endParaRPr kumimoji="1" lang="ja-JP" altLang="en-US"/>
        </a:p>
      </dgm:t>
    </dgm:pt>
    <dgm:pt modelId="{DFAB15F9-27D9-46A6-BC42-405B625FD7BC}">
      <dgm:prSet custT="1"/>
      <dgm:spPr>
        <a:solidFill>
          <a:srgbClr val="FFFFCC">
            <a:alpha val="90000"/>
          </a:srgbClr>
        </a:solidFill>
      </dgm:spPr>
      <dgm:t>
        <a:bodyPr/>
        <a:lstStyle/>
        <a:p>
          <a:pPr rtl="0"/>
          <a:r>
            <a:rPr kumimoji="1" lang="ja-JP" sz="1400" dirty="0" smtClean="0"/>
            <a:t>特定の調査項目のみに偏り</a:t>
          </a:r>
          <a:r>
            <a:rPr kumimoji="1" lang="ja-JP" altLang="en-US" sz="1400" dirty="0" smtClean="0"/>
            <a:t>／</a:t>
          </a:r>
          <a:r>
            <a:rPr kumimoji="1" lang="ja-JP" sz="1400" dirty="0" smtClean="0"/>
            <a:t>群内の調査項目全体に同様の偏り</a:t>
          </a:r>
          <a:endParaRPr kumimoji="1" lang="en-US" sz="1400" dirty="0"/>
        </a:p>
      </dgm:t>
    </dgm:pt>
    <dgm:pt modelId="{DFD3B42E-4269-4BC4-B971-76CB0E3CE830}">
      <dgm:prSet custT="1"/>
      <dgm:spPr>
        <a:solidFill>
          <a:srgbClr val="FFFFCC">
            <a:alpha val="90000"/>
          </a:srgbClr>
        </a:solidFill>
      </dgm:spPr>
      <dgm:t>
        <a:bodyPr/>
        <a:lstStyle/>
        <a:p>
          <a:pPr rtl="0"/>
          <a:r>
            <a:rPr kumimoji="1" lang="ja-JP" sz="1800" dirty="0" smtClean="0">
              <a:latin typeface="HGP創英角ｺﾞｼｯｸUB" pitchFamily="50" charset="-128"/>
              <a:ea typeface="HGP創英角ｺﾞｼｯｸUB" pitchFamily="50" charset="-128"/>
            </a:rPr>
            <a:t>各群の基本調査項目の選択率を確認。</a:t>
          </a:r>
          <a:endParaRPr kumimoji="1" lang="en-US" sz="1800" dirty="0">
            <a:latin typeface="HGP創英角ｺﾞｼｯｸUB" pitchFamily="50" charset="-128"/>
            <a:ea typeface="HGP創英角ｺﾞｼｯｸUB" pitchFamily="50" charset="-128"/>
          </a:endParaRPr>
        </a:p>
      </dgm:t>
    </dgm:pt>
    <dgm:pt modelId="{131D60E2-5C80-4A54-9BDD-5FDC874418FC}" type="sibTrans" cxnId="{9AB449D7-DFA3-4382-B033-1DCCA9F786A6}">
      <dgm:prSet/>
      <dgm:spPr/>
      <dgm:t>
        <a:bodyPr/>
        <a:lstStyle/>
        <a:p>
          <a:endParaRPr kumimoji="1" lang="ja-JP" altLang="en-US"/>
        </a:p>
      </dgm:t>
    </dgm:pt>
    <dgm:pt modelId="{6B174DE6-D443-4F86-8B94-F550069DD06A}" type="parTrans" cxnId="{9AB449D7-DFA3-4382-B033-1DCCA9F786A6}">
      <dgm:prSet/>
      <dgm:spPr/>
      <dgm:t>
        <a:bodyPr/>
        <a:lstStyle/>
        <a:p>
          <a:endParaRPr kumimoji="1" lang="ja-JP" altLang="en-US"/>
        </a:p>
      </dgm:t>
    </dgm:pt>
    <dgm:pt modelId="{25A13A3F-F54B-4B3B-8A97-AE0BB4EC7585}">
      <dgm:prSet/>
      <dgm:spPr>
        <a:solidFill>
          <a:srgbClr val="92D050"/>
        </a:solidFill>
      </dgm:spPr>
      <dgm:t>
        <a:bodyPr/>
        <a:lstStyle/>
        <a:p>
          <a:pPr rtl="0"/>
          <a:r>
            <a:rPr kumimoji="1" lang="en-US" dirty="0" smtClean="0"/>
            <a:t>STEP4</a:t>
          </a:r>
          <a:endParaRPr kumimoji="1" lang="en-US" dirty="0"/>
        </a:p>
      </dgm:t>
    </dgm:pt>
    <dgm:pt modelId="{40C88BC0-A46D-4535-9902-BDE23B3706DC}" type="sibTrans" cxnId="{8C2B7328-296B-41B0-BDD8-E7B8C0FF6B39}">
      <dgm:prSet/>
      <dgm:spPr/>
      <dgm:t>
        <a:bodyPr/>
        <a:lstStyle/>
        <a:p>
          <a:endParaRPr kumimoji="1" lang="ja-JP" altLang="en-US"/>
        </a:p>
      </dgm:t>
    </dgm:pt>
    <dgm:pt modelId="{5DAB9375-A57B-47C2-BA9A-27A1363B288C}" type="parTrans" cxnId="{8C2B7328-296B-41B0-BDD8-E7B8C0FF6B39}">
      <dgm:prSet/>
      <dgm:spPr/>
      <dgm:t>
        <a:bodyPr/>
        <a:lstStyle/>
        <a:p>
          <a:endParaRPr kumimoji="1" lang="ja-JP" altLang="en-US"/>
        </a:p>
      </dgm:t>
    </dgm:pt>
    <dgm:pt modelId="{CF720D3B-2571-4D74-8AB9-0BF824F0B5FC}" type="sibTrans" cxnId="{5270509C-29D7-4414-9077-DF5E53F9B3E3}">
      <dgm:prSet/>
      <dgm:spPr/>
      <dgm:t>
        <a:bodyPr/>
        <a:lstStyle/>
        <a:p>
          <a:endParaRPr kumimoji="1" lang="ja-JP" altLang="en-US"/>
        </a:p>
      </dgm:t>
    </dgm:pt>
    <dgm:pt modelId="{285642F9-2CCA-45BA-848E-434C8234C770}" type="parTrans" cxnId="{5270509C-29D7-4414-9077-DF5E53F9B3E3}">
      <dgm:prSet/>
      <dgm:spPr/>
      <dgm:t>
        <a:bodyPr/>
        <a:lstStyle/>
        <a:p>
          <a:endParaRPr kumimoji="1" lang="ja-JP" altLang="en-US"/>
        </a:p>
      </dgm:t>
    </dgm:pt>
    <dgm:pt modelId="{DCAAB19D-0AF2-49B8-92D0-A95347FC13F4}" type="pres">
      <dgm:prSet presAssocID="{D7254B19-EDFB-49F0-8EA4-2BEAC5F20F2B}" presName="linear" presStyleCnt="0">
        <dgm:presLayoutVars>
          <dgm:dir/>
          <dgm:animLvl val="lvl"/>
          <dgm:resizeHandles val="exact"/>
        </dgm:presLayoutVars>
      </dgm:prSet>
      <dgm:spPr/>
      <dgm:t>
        <a:bodyPr/>
        <a:lstStyle/>
        <a:p>
          <a:endParaRPr kumimoji="1" lang="ja-JP" altLang="en-US"/>
        </a:p>
      </dgm:t>
    </dgm:pt>
    <dgm:pt modelId="{A7BD36AC-15ED-4D37-9DE9-81CE14FEE775}" type="pres">
      <dgm:prSet presAssocID="{C20425A9-5BFE-4B78-A4F4-9F2F22EF0EB1}" presName="parentLin" presStyleCnt="0"/>
      <dgm:spPr/>
    </dgm:pt>
    <dgm:pt modelId="{683BEA71-8567-4DFC-BA1E-590C8CC1EB8A}" type="pres">
      <dgm:prSet presAssocID="{C20425A9-5BFE-4B78-A4F4-9F2F22EF0EB1}" presName="parentLeftMargin" presStyleLbl="node1" presStyleIdx="0" presStyleCnt="5"/>
      <dgm:spPr/>
      <dgm:t>
        <a:bodyPr/>
        <a:lstStyle/>
        <a:p>
          <a:endParaRPr kumimoji="1" lang="ja-JP" altLang="en-US"/>
        </a:p>
      </dgm:t>
    </dgm:pt>
    <dgm:pt modelId="{DAD2BF91-B670-4B1D-943A-AB45F443A442}" type="pres">
      <dgm:prSet presAssocID="{C20425A9-5BFE-4B78-A4F4-9F2F22EF0EB1}" presName="parentText" presStyleLbl="node1" presStyleIdx="0" presStyleCnt="5">
        <dgm:presLayoutVars>
          <dgm:chMax val="0"/>
          <dgm:bulletEnabled val="1"/>
        </dgm:presLayoutVars>
      </dgm:prSet>
      <dgm:spPr/>
      <dgm:t>
        <a:bodyPr/>
        <a:lstStyle/>
        <a:p>
          <a:endParaRPr kumimoji="1" lang="ja-JP" altLang="en-US"/>
        </a:p>
      </dgm:t>
    </dgm:pt>
    <dgm:pt modelId="{6B6E6DF7-BF89-4AE1-B87C-75BE3F1E7E7D}" type="pres">
      <dgm:prSet presAssocID="{C20425A9-5BFE-4B78-A4F4-9F2F22EF0EB1}" presName="negativeSpace" presStyleCnt="0"/>
      <dgm:spPr/>
    </dgm:pt>
    <dgm:pt modelId="{B3EC0331-D2F6-4C51-82C8-45697321ECA6}" type="pres">
      <dgm:prSet presAssocID="{C20425A9-5BFE-4B78-A4F4-9F2F22EF0EB1}" presName="childText" presStyleLbl="conFgAcc1" presStyleIdx="0" presStyleCnt="5">
        <dgm:presLayoutVars>
          <dgm:bulletEnabled val="1"/>
        </dgm:presLayoutVars>
      </dgm:prSet>
      <dgm:spPr/>
      <dgm:t>
        <a:bodyPr/>
        <a:lstStyle/>
        <a:p>
          <a:endParaRPr kumimoji="1" lang="ja-JP" altLang="en-US"/>
        </a:p>
      </dgm:t>
    </dgm:pt>
    <dgm:pt modelId="{732E78C0-595A-444F-BFBE-495634D09A8E}" type="pres">
      <dgm:prSet presAssocID="{747B5600-4860-4236-A6A8-F6A7D4C5618E}" presName="spaceBetweenRectangles" presStyleCnt="0"/>
      <dgm:spPr/>
    </dgm:pt>
    <dgm:pt modelId="{619F0AA7-BDE8-4A81-8387-8D73E92FEEC5}" type="pres">
      <dgm:prSet presAssocID="{D773B852-885D-4914-84A0-A4CEF3EB4A77}" presName="parentLin" presStyleCnt="0"/>
      <dgm:spPr/>
    </dgm:pt>
    <dgm:pt modelId="{F49A1F4D-CF9D-4D24-AC46-40DB9F5AA705}" type="pres">
      <dgm:prSet presAssocID="{D773B852-885D-4914-84A0-A4CEF3EB4A77}" presName="parentLeftMargin" presStyleLbl="node1" presStyleIdx="0" presStyleCnt="5"/>
      <dgm:spPr/>
      <dgm:t>
        <a:bodyPr/>
        <a:lstStyle/>
        <a:p>
          <a:endParaRPr kumimoji="1" lang="ja-JP" altLang="en-US"/>
        </a:p>
      </dgm:t>
    </dgm:pt>
    <dgm:pt modelId="{9F909926-6277-4E0B-8445-15873AA1E2C6}" type="pres">
      <dgm:prSet presAssocID="{D773B852-885D-4914-84A0-A4CEF3EB4A77}" presName="parentText" presStyleLbl="node1" presStyleIdx="1" presStyleCnt="5">
        <dgm:presLayoutVars>
          <dgm:chMax val="0"/>
          <dgm:bulletEnabled val="1"/>
        </dgm:presLayoutVars>
      </dgm:prSet>
      <dgm:spPr/>
      <dgm:t>
        <a:bodyPr/>
        <a:lstStyle/>
        <a:p>
          <a:endParaRPr kumimoji="1" lang="ja-JP" altLang="en-US"/>
        </a:p>
      </dgm:t>
    </dgm:pt>
    <dgm:pt modelId="{CD4258F1-9523-4F94-8574-54BDB41061B4}" type="pres">
      <dgm:prSet presAssocID="{D773B852-885D-4914-84A0-A4CEF3EB4A77}" presName="negativeSpace" presStyleCnt="0"/>
      <dgm:spPr/>
    </dgm:pt>
    <dgm:pt modelId="{9B597893-62DA-4AC2-9C69-588EEB3D185E}" type="pres">
      <dgm:prSet presAssocID="{D773B852-885D-4914-84A0-A4CEF3EB4A77}" presName="childText" presStyleLbl="conFgAcc1" presStyleIdx="1" presStyleCnt="5">
        <dgm:presLayoutVars>
          <dgm:bulletEnabled val="1"/>
        </dgm:presLayoutVars>
      </dgm:prSet>
      <dgm:spPr/>
      <dgm:t>
        <a:bodyPr/>
        <a:lstStyle/>
        <a:p>
          <a:endParaRPr kumimoji="1" lang="ja-JP" altLang="en-US"/>
        </a:p>
      </dgm:t>
    </dgm:pt>
    <dgm:pt modelId="{92933D90-1671-40E5-95B0-2E67B908F7D7}" type="pres">
      <dgm:prSet presAssocID="{9A0B1720-571F-488A-B0AD-8392E9E82481}" presName="spaceBetweenRectangles" presStyleCnt="0"/>
      <dgm:spPr/>
    </dgm:pt>
    <dgm:pt modelId="{8D1FD0BE-74FC-45EE-9FF5-F79EFCEF5CDC}" type="pres">
      <dgm:prSet presAssocID="{428007DF-0B0D-491F-833B-F3DE2CD765AA}" presName="parentLin" presStyleCnt="0"/>
      <dgm:spPr/>
    </dgm:pt>
    <dgm:pt modelId="{2B8D41A7-3674-4CFF-9FE4-2DD75A5D3C6C}" type="pres">
      <dgm:prSet presAssocID="{428007DF-0B0D-491F-833B-F3DE2CD765AA}" presName="parentLeftMargin" presStyleLbl="node1" presStyleIdx="1" presStyleCnt="5"/>
      <dgm:spPr/>
      <dgm:t>
        <a:bodyPr/>
        <a:lstStyle/>
        <a:p>
          <a:endParaRPr kumimoji="1" lang="ja-JP" altLang="en-US"/>
        </a:p>
      </dgm:t>
    </dgm:pt>
    <dgm:pt modelId="{2B9D10BD-6D43-4066-9CE5-DF80A10A85F0}" type="pres">
      <dgm:prSet presAssocID="{428007DF-0B0D-491F-833B-F3DE2CD765AA}" presName="parentText" presStyleLbl="node1" presStyleIdx="2" presStyleCnt="5">
        <dgm:presLayoutVars>
          <dgm:chMax val="0"/>
          <dgm:bulletEnabled val="1"/>
        </dgm:presLayoutVars>
      </dgm:prSet>
      <dgm:spPr/>
      <dgm:t>
        <a:bodyPr/>
        <a:lstStyle/>
        <a:p>
          <a:endParaRPr kumimoji="1" lang="ja-JP" altLang="en-US"/>
        </a:p>
      </dgm:t>
    </dgm:pt>
    <dgm:pt modelId="{1CD7F4B8-FFE5-4F23-A84A-6E5C714E1EA3}" type="pres">
      <dgm:prSet presAssocID="{428007DF-0B0D-491F-833B-F3DE2CD765AA}" presName="negativeSpace" presStyleCnt="0"/>
      <dgm:spPr/>
    </dgm:pt>
    <dgm:pt modelId="{7D5B5538-57A3-4B28-A1F2-44AD3BBFE5C1}" type="pres">
      <dgm:prSet presAssocID="{428007DF-0B0D-491F-833B-F3DE2CD765AA}" presName="childText" presStyleLbl="conFgAcc1" presStyleIdx="2" presStyleCnt="5">
        <dgm:presLayoutVars>
          <dgm:bulletEnabled val="1"/>
        </dgm:presLayoutVars>
      </dgm:prSet>
      <dgm:spPr/>
      <dgm:t>
        <a:bodyPr/>
        <a:lstStyle/>
        <a:p>
          <a:endParaRPr kumimoji="1" lang="ja-JP" altLang="en-US"/>
        </a:p>
      </dgm:t>
    </dgm:pt>
    <dgm:pt modelId="{16D60656-4DFD-4DA6-93B5-3DD7684D3773}" type="pres">
      <dgm:prSet presAssocID="{C36978DB-10D0-456D-A5B2-271A7B62D9F8}" presName="spaceBetweenRectangles" presStyleCnt="0"/>
      <dgm:spPr/>
    </dgm:pt>
    <dgm:pt modelId="{96F2AFBB-E7B6-4DF9-A797-F99E3EC5424F}" type="pres">
      <dgm:prSet presAssocID="{25A13A3F-F54B-4B3B-8A97-AE0BB4EC7585}" presName="parentLin" presStyleCnt="0"/>
      <dgm:spPr/>
    </dgm:pt>
    <dgm:pt modelId="{3C4B4B0E-D353-4612-9090-7BA8FD9E342F}" type="pres">
      <dgm:prSet presAssocID="{25A13A3F-F54B-4B3B-8A97-AE0BB4EC7585}" presName="parentLeftMargin" presStyleLbl="node1" presStyleIdx="2" presStyleCnt="5"/>
      <dgm:spPr/>
      <dgm:t>
        <a:bodyPr/>
        <a:lstStyle/>
        <a:p>
          <a:endParaRPr kumimoji="1" lang="ja-JP" altLang="en-US"/>
        </a:p>
      </dgm:t>
    </dgm:pt>
    <dgm:pt modelId="{298AE5DF-0370-49D9-B138-01F72D2C2C94}" type="pres">
      <dgm:prSet presAssocID="{25A13A3F-F54B-4B3B-8A97-AE0BB4EC7585}" presName="parentText" presStyleLbl="node1" presStyleIdx="3" presStyleCnt="5">
        <dgm:presLayoutVars>
          <dgm:chMax val="0"/>
          <dgm:bulletEnabled val="1"/>
        </dgm:presLayoutVars>
      </dgm:prSet>
      <dgm:spPr/>
      <dgm:t>
        <a:bodyPr/>
        <a:lstStyle/>
        <a:p>
          <a:endParaRPr kumimoji="1" lang="ja-JP" altLang="en-US"/>
        </a:p>
      </dgm:t>
    </dgm:pt>
    <dgm:pt modelId="{59246674-FEC5-4468-8DA8-12FCCF9AE17B}" type="pres">
      <dgm:prSet presAssocID="{25A13A3F-F54B-4B3B-8A97-AE0BB4EC7585}" presName="negativeSpace" presStyleCnt="0"/>
      <dgm:spPr/>
    </dgm:pt>
    <dgm:pt modelId="{75936DE8-D0DE-4761-B74E-7022D56D36E9}" type="pres">
      <dgm:prSet presAssocID="{25A13A3F-F54B-4B3B-8A97-AE0BB4EC7585}" presName="childText" presStyleLbl="conFgAcc1" presStyleIdx="3" presStyleCnt="5">
        <dgm:presLayoutVars>
          <dgm:bulletEnabled val="1"/>
        </dgm:presLayoutVars>
      </dgm:prSet>
      <dgm:spPr/>
      <dgm:t>
        <a:bodyPr/>
        <a:lstStyle/>
        <a:p>
          <a:endParaRPr kumimoji="1" lang="ja-JP" altLang="en-US"/>
        </a:p>
      </dgm:t>
    </dgm:pt>
    <dgm:pt modelId="{F1A1A165-B5B6-452E-BC5C-611EF537E2C6}" type="pres">
      <dgm:prSet presAssocID="{40C88BC0-A46D-4535-9902-BDE23B3706DC}" presName="spaceBetweenRectangles" presStyleCnt="0"/>
      <dgm:spPr/>
    </dgm:pt>
    <dgm:pt modelId="{7B1E9B46-37B8-47E9-8E26-737D35CDF912}" type="pres">
      <dgm:prSet presAssocID="{F024FFBB-6970-4ED4-9FC8-9531155FA44C}" presName="parentLin" presStyleCnt="0"/>
      <dgm:spPr/>
    </dgm:pt>
    <dgm:pt modelId="{0C273643-5F88-419E-B8BD-25B2CFC0AB66}" type="pres">
      <dgm:prSet presAssocID="{F024FFBB-6970-4ED4-9FC8-9531155FA44C}" presName="parentLeftMargin" presStyleLbl="node1" presStyleIdx="3" presStyleCnt="5"/>
      <dgm:spPr/>
      <dgm:t>
        <a:bodyPr/>
        <a:lstStyle/>
        <a:p>
          <a:endParaRPr kumimoji="1" lang="ja-JP" altLang="en-US"/>
        </a:p>
      </dgm:t>
    </dgm:pt>
    <dgm:pt modelId="{CFEE404C-A0BE-4840-8A01-EBD7C3675F8A}" type="pres">
      <dgm:prSet presAssocID="{F024FFBB-6970-4ED4-9FC8-9531155FA44C}" presName="parentText" presStyleLbl="node1" presStyleIdx="4" presStyleCnt="5">
        <dgm:presLayoutVars>
          <dgm:chMax val="0"/>
          <dgm:bulletEnabled val="1"/>
        </dgm:presLayoutVars>
      </dgm:prSet>
      <dgm:spPr/>
      <dgm:t>
        <a:bodyPr/>
        <a:lstStyle/>
        <a:p>
          <a:endParaRPr kumimoji="1" lang="ja-JP" altLang="en-US"/>
        </a:p>
      </dgm:t>
    </dgm:pt>
    <dgm:pt modelId="{888174D7-603E-4EC9-AE51-9BD7418142A1}" type="pres">
      <dgm:prSet presAssocID="{F024FFBB-6970-4ED4-9FC8-9531155FA44C}" presName="negativeSpace" presStyleCnt="0"/>
      <dgm:spPr/>
    </dgm:pt>
    <dgm:pt modelId="{C77B6A27-C0E7-40B8-9E00-F5A8D85083BA}" type="pres">
      <dgm:prSet presAssocID="{F024FFBB-6970-4ED4-9FC8-9531155FA44C}" presName="childText" presStyleLbl="conFgAcc1" presStyleIdx="4" presStyleCnt="5">
        <dgm:presLayoutVars>
          <dgm:bulletEnabled val="1"/>
        </dgm:presLayoutVars>
      </dgm:prSet>
      <dgm:spPr/>
      <dgm:t>
        <a:bodyPr/>
        <a:lstStyle/>
        <a:p>
          <a:endParaRPr kumimoji="1" lang="ja-JP" altLang="en-US"/>
        </a:p>
      </dgm:t>
    </dgm:pt>
  </dgm:ptLst>
  <dgm:cxnLst>
    <dgm:cxn modelId="{B987AFE2-8A2D-40BF-89E8-293B1F808D7E}" type="presOf" srcId="{2693CA25-EF4A-4667-B31F-85CFD07D2139}" destId="{C77B6A27-C0E7-40B8-9E00-F5A8D85083BA}" srcOrd="0" destOrd="0" presId="urn:microsoft.com/office/officeart/2005/8/layout/list1"/>
    <dgm:cxn modelId="{E66260CC-8844-4350-9497-F8AD97CDD113}" type="presOf" srcId="{AFE151F9-8A5F-4AEE-A6A8-995028D35F2B}" destId="{B3EC0331-D2F6-4C51-82C8-45697321ECA6}" srcOrd="0" destOrd="1" presId="urn:microsoft.com/office/officeart/2005/8/layout/list1"/>
    <dgm:cxn modelId="{88351357-7D8A-4507-B9A7-91646712B599}" type="presOf" srcId="{25A13A3F-F54B-4B3B-8A97-AE0BB4EC7585}" destId="{298AE5DF-0370-49D9-B138-01F72D2C2C94}" srcOrd="1" destOrd="0" presId="urn:microsoft.com/office/officeart/2005/8/layout/list1"/>
    <dgm:cxn modelId="{432BE5CA-FE0D-406B-ADA1-25F9E3C0C5C7}" srcId="{D773B852-885D-4914-84A0-A4CEF3EB4A77}" destId="{272473E8-564B-4D39-BB76-1BF990AA11CC}" srcOrd="0" destOrd="0" parTransId="{FD668F39-6552-473A-9B6F-7CA5339FDDB1}" sibTransId="{AFB40BE0-3759-49BF-8285-E8D26D9C87E8}"/>
    <dgm:cxn modelId="{90037E06-3E4D-40DA-AF9C-255FECD298AA}" type="presOf" srcId="{C20425A9-5BFE-4B78-A4F4-9F2F22EF0EB1}" destId="{DAD2BF91-B670-4B1D-943A-AB45F443A442}" srcOrd="1" destOrd="0" presId="urn:microsoft.com/office/officeart/2005/8/layout/list1"/>
    <dgm:cxn modelId="{24D116B9-D0A8-486D-810E-5F7698F24547}" type="presOf" srcId="{428007DF-0B0D-491F-833B-F3DE2CD765AA}" destId="{2B9D10BD-6D43-4066-9CE5-DF80A10A85F0}" srcOrd="1" destOrd="0" presId="urn:microsoft.com/office/officeart/2005/8/layout/list1"/>
    <dgm:cxn modelId="{59D5CDA7-F881-44D6-AF11-BA8A6AC8643F}" type="presOf" srcId="{F024FFBB-6970-4ED4-9FC8-9531155FA44C}" destId="{0C273643-5F88-419E-B8BD-25B2CFC0AB66}" srcOrd="0" destOrd="0" presId="urn:microsoft.com/office/officeart/2005/8/layout/list1"/>
    <dgm:cxn modelId="{69E3DBE6-A60E-427F-AC59-777B4D316CB8}" srcId="{C20425A9-5BFE-4B78-A4F4-9F2F22EF0EB1}" destId="{CE2ABBB3-958C-4ADB-8F2B-DFC1ED2C778A}" srcOrd="0" destOrd="0" parTransId="{2E177AEC-B25E-4CA2-8329-E8519E49BA82}" sibTransId="{B0332D43-9263-4BA5-B237-5DB32BE6BE97}"/>
    <dgm:cxn modelId="{51A640EE-2A49-42D3-AF1B-F713F9E59128}" srcId="{D7254B19-EDFB-49F0-8EA4-2BEAC5F20F2B}" destId="{D773B852-885D-4914-84A0-A4CEF3EB4A77}" srcOrd="1" destOrd="0" parTransId="{C67E1995-4F39-4607-A0E7-1ABD47D03577}" sibTransId="{9A0B1720-571F-488A-B0AD-8392E9E82481}"/>
    <dgm:cxn modelId="{5270509C-29D7-4414-9077-DF5E53F9B3E3}" srcId="{25A13A3F-F54B-4B3B-8A97-AE0BB4EC7585}" destId="{DFD3B42E-4269-4BC4-B971-76CB0E3CE830}" srcOrd="0" destOrd="0" parTransId="{285642F9-2CCA-45BA-848E-434C8234C770}" sibTransId="{CF720D3B-2571-4D74-8AB9-0BF824F0B5FC}"/>
    <dgm:cxn modelId="{69931C65-D44B-40C0-8AC0-FA868CBB7579}" type="presOf" srcId="{272473E8-564B-4D39-BB76-1BF990AA11CC}" destId="{9B597893-62DA-4AC2-9C69-588EEB3D185E}" srcOrd="0" destOrd="0" presId="urn:microsoft.com/office/officeart/2005/8/layout/list1"/>
    <dgm:cxn modelId="{867FB65E-1DB0-4791-9DDC-3EDDCA297CC3}" type="presOf" srcId="{D773B852-885D-4914-84A0-A4CEF3EB4A77}" destId="{F49A1F4D-CF9D-4D24-AC46-40DB9F5AA705}" srcOrd="0" destOrd="0" presId="urn:microsoft.com/office/officeart/2005/8/layout/list1"/>
    <dgm:cxn modelId="{7B727B71-62B1-4386-8250-A77462A9777C}" type="presOf" srcId="{DFAB15F9-27D9-46A6-BC42-405B625FD7BC}" destId="{75936DE8-D0DE-4761-B74E-7022D56D36E9}" srcOrd="0" destOrd="1" presId="urn:microsoft.com/office/officeart/2005/8/layout/list1"/>
    <dgm:cxn modelId="{8C2B7328-296B-41B0-BDD8-E7B8C0FF6B39}" srcId="{D7254B19-EDFB-49F0-8EA4-2BEAC5F20F2B}" destId="{25A13A3F-F54B-4B3B-8A97-AE0BB4EC7585}" srcOrd="3" destOrd="0" parTransId="{5DAB9375-A57B-47C2-BA9A-27A1363B288C}" sibTransId="{40C88BC0-A46D-4535-9902-BDE23B3706DC}"/>
    <dgm:cxn modelId="{1CEC6C53-736B-436F-AB0D-166EFCE11DFC}" srcId="{D7254B19-EDFB-49F0-8EA4-2BEAC5F20F2B}" destId="{F024FFBB-6970-4ED4-9FC8-9531155FA44C}" srcOrd="4" destOrd="0" parTransId="{F7F6EB08-C1AD-404F-B905-F022EE28D999}" sibTransId="{6651AD4E-38A2-4157-B9B8-F82845A06859}"/>
    <dgm:cxn modelId="{F3BA1CE1-D0BF-4F74-93F7-C6D628C6AEEB}" type="presOf" srcId="{25A13A3F-F54B-4B3B-8A97-AE0BB4EC7585}" destId="{3C4B4B0E-D353-4612-9090-7BA8FD9E342F}" srcOrd="0" destOrd="0" presId="urn:microsoft.com/office/officeart/2005/8/layout/list1"/>
    <dgm:cxn modelId="{AE200123-B5F5-414D-B169-0E1683B26728}" srcId="{428007DF-0B0D-491F-833B-F3DE2CD765AA}" destId="{D2014968-66A4-4E3D-9B6D-79590D042212}" srcOrd="0" destOrd="0" parTransId="{D82DBBFD-2EA1-4530-8010-FB1444CECB13}" sibTransId="{C0351D73-55C7-456A-AD35-3D60293F90DC}"/>
    <dgm:cxn modelId="{E7FCB33F-BE1F-4FC4-B9D6-1482FC44BDCC}" srcId="{F024FFBB-6970-4ED4-9FC8-9531155FA44C}" destId="{2693CA25-EF4A-4667-B31F-85CFD07D2139}" srcOrd="0" destOrd="0" parTransId="{80694FC1-BD4F-473D-97ED-549186F21F52}" sibTransId="{47CA4C51-22E6-45C3-9C00-91AE32608AFA}"/>
    <dgm:cxn modelId="{9AB449D7-DFA3-4382-B033-1DCCA9F786A6}" srcId="{DFD3B42E-4269-4BC4-B971-76CB0E3CE830}" destId="{DFAB15F9-27D9-46A6-BC42-405B625FD7BC}" srcOrd="0" destOrd="0" parTransId="{6B174DE6-D443-4F86-8B94-F550069DD06A}" sibTransId="{131D60E2-5C80-4A54-9BDD-5FDC874418FC}"/>
    <dgm:cxn modelId="{E1538773-FC93-4CEC-B5D7-16591126A1AF}" type="presOf" srcId="{C20425A9-5BFE-4B78-A4F4-9F2F22EF0EB1}" destId="{683BEA71-8567-4DFC-BA1E-590C8CC1EB8A}" srcOrd="0" destOrd="0" presId="urn:microsoft.com/office/officeart/2005/8/layout/list1"/>
    <dgm:cxn modelId="{2F76697C-175F-4576-8A1D-6E95F8213B7B}" type="presOf" srcId="{D773B852-885D-4914-84A0-A4CEF3EB4A77}" destId="{9F909926-6277-4E0B-8445-15873AA1E2C6}" srcOrd="1" destOrd="0" presId="urn:microsoft.com/office/officeart/2005/8/layout/list1"/>
    <dgm:cxn modelId="{3EADE241-4DA4-47F9-8A80-E88711ABA8E3}" type="presOf" srcId="{DFD3B42E-4269-4BC4-B971-76CB0E3CE830}" destId="{75936DE8-D0DE-4761-B74E-7022D56D36E9}" srcOrd="0" destOrd="0" presId="urn:microsoft.com/office/officeart/2005/8/layout/list1"/>
    <dgm:cxn modelId="{15D16F28-7274-48B1-B235-8BD10754BFAA}" type="presOf" srcId="{CE2ABBB3-958C-4ADB-8F2B-DFC1ED2C778A}" destId="{B3EC0331-D2F6-4C51-82C8-45697321ECA6}" srcOrd="0" destOrd="0" presId="urn:microsoft.com/office/officeart/2005/8/layout/list1"/>
    <dgm:cxn modelId="{2B11F56E-D9BA-41F0-A230-C4135F5DF3E3}" type="presOf" srcId="{D7254B19-EDFB-49F0-8EA4-2BEAC5F20F2B}" destId="{DCAAB19D-0AF2-49B8-92D0-A95347FC13F4}" srcOrd="0" destOrd="0" presId="urn:microsoft.com/office/officeart/2005/8/layout/list1"/>
    <dgm:cxn modelId="{39C6282E-3DFC-4754-A06A-B7330ADEFB4B}" srcId="{D7254B19-EDFB-49F0-8EA4-2BEAC5F20F2B}" destId="{C20425A9-5BFE-4B78-A4F4-9F2F22EF0EB1}" srcOrd="0" destOrd="0" parTransId="{FC8F8B07-C64E-43C9-8CF1-AEFAAE730244}" sibTransId="{747B5600-4860-4236-A6A8-F6A7D4C5618E}"/>
    <dgm:cxn modelId="{AA00F029-6D2D-4F4B-8023-8C61EC50931A}" srcId="{D7254B19-EDFB-49F0-8EA4-2BEAC5F20F2B}" destId="{428007DF-0B0D-491F-833B-F3DE2CD765AA}" srcOrd="2" destOrd="0" parTransId="{4982F03F-FBDA-423C-B49E-51E939730AE6}" sibTransId="{C36978DB-10D0-456D-A5B2-271A7B62D9F8}"/>
    <dgm:cxn modelId="{993B2A87-C4D1-496F-8AA0-8A68B05E012C}" srcId="{CE2ABBB3-958C-4ADB-8F2B-DFC1ED2C778A}" destId="{AFE151F9-8A5F-4AEE-A6A8-995028D35F2B}" srcOrd="0" destOrd="0" parTransId="{A0D3B3E6-25AD-42FF-AB5E-9B1A1111AD3E}" sibTransId="{09581DFF-F54E-4692-97D1-648DC8E222E6}"/>
    <dgm:cxn modelId="{998C0F88-4059-4765-8176-0D65D7B7D5E7}" type="presOf" srcId="{D2014968-66A4-4E3D-9B6D-79590D042212}" destId="{7D5B5538-57A3-4B28-A1F2-44AD3BBFE5C1}" srcOrd="0" destOrd="0" presId="urn:microsoft.com/office/officeart/2005/8/layout/list1"/>
    <dgm:cxn modelId="{190AD6AF-692E-4C47-A98B-47E1971C6A06}" type="presOf" srcId="{428007DF-0B0D-491F-833B-F3DE2CD765AA}" destId="{2B8D41A7-3674-4CFF-9FE4-2DD75A5D3C6C}" srcOrd="0" destOrd="0" presId="urn:microsoft.com/office/officeart/2005/8/layout/list1"/>
    <dgm:cxn modelId="{20C3FF0C-2292-44D6-B403-0A70BA851697}" type="presOf" srcId="{F024FFBB-6970-4ED4-9FC8-9531155FA44C}" destId="{CFEE404C-A0BE-4840-8A01-EBD7C3675F8A}" srcOrd="1" destOrd="0" presId="urn:microsoft.com/office/officeart/2005/8/layout/list1"/>
    <dgm:cxn modelId="{177DE7CD-A9C3-404A-BC02-B2141CC2DFF1}" type="presParOf" srcId="{DCAAB19D-0AF2-49B8-92D0-A95347FC13F4}" destId="{A7BD36AC-15ED-4D37-9DE9-81CE14FEE775}" srcOrd="0" destOrd="0" presId="urn:microsoft.com/office/officeart/2005/8/layout/list1"/>
    <dgm:cxn modelId="{09678464-5312-4F8B-B857-662A8A836B15}" type="presParOf" srcId="{A7BD36AC-15ED-4D37-9DE9-81CE14FEE775}" destId="{683BEA71-8567-4DFC-BA1E-590C8CC1EB8A}" srcOrd="0" destOrd="0" presId="urn:microsoft.com/office/officeart/2005/8/layout/list1"/>
    <dgm:cxn modelId="{FBF7D96C-EAD4-44FC-8702-EBF66F0D8906}" type="presParOf" srcId="{A7BD36AC-15ED-4D37-9DE9-81CE14FEE775}" destId="{DAD2BF91-B670-4B1D-943A-AB45F443A442}" srcOrd="1" destOrd="0" presId="urn:microsoft.com/office/officeart/2005/8/layout/list1"/>
    <dgm:cxn modelId="{F3086B5D-299F-42B4-9167-BDD46CBF8E1F}" type="presParOf" srcId="{DCAAB19D-0AF2-49B8-92D0-A95347FC13F4}" destId="{6B6E6DF7-BF89-4AE1-B87C-75BE3F1E7E7D}" srcOrd="1" destOrd="0" presId="urn:microsoft.com/office/officeart/2005/8/layout/list1"/>
    <dgm:cxn modelId="{3ADA9596-57EB-4D0A-BB3A-63D9A3E33A6D}" type="presParOf" srcId="{DCAAB19D-0AF2-49B8-92D0-A95347FC13F4}" destId="{B3EC0331-D2F6-4C51-82C8-45697321ECA6}" srcOrd="2" destOrd="0" presId="urn:microsoft.com/office/officeart/2005/8/layout/list1"/>
    <dgm:cxn modelId="{6CB5D1C0-BA3C-41AF-ACF8-00AE57E9D535}" type="presParOf" srcId="{DCAAB19D-0AF2-49B8-92D0-A95347FC13F4}" destId="{732E78C0-595A-444F-BFBE-495634D09A8E}" srcOrd="3" destOrd="0" presId="urn:microsoft.com/office/officeart/2005/8/layout/list1"/>
    <dgm:cxn modelId="{EF213FD5-275D-4A11-BB36-5D072025D81A}" type="presParOf" srcId="{DCAAB19D-0AF2-49B8-92D0-A95347FC13F4}" destId="{619F0AA7-BDE8-4A81-8387-8D73E92FEEC5}" srcOrd="4" destOrd="0" presId="urn:microsoft.com/office/officeart/2005/8/layout/list1"/>
    <dgm:cxn modelId="{452332B4-7F75-4E40-9970-E21E45896245}" type="presParOf" srcId="{619F0AA7-BDE8-4A81-8387-8D73E92FEEC5}" destId="{F49A1F4D-CF9D-4D24-AC46-40DB9F5AA705}" srcOrd="0" destOrd="0" presId="urn:microsoft.com/office/officeart/2005/8/layout/list1"/>
    <dgm:cxn modelId="{D8CC987E-3FE8-40D6-98D9-A027DB094E8B}" type="presParOf" srcId="{619F0AA7-BDE8-4A81-8387-8D73E92FEEC5}" destId="{9F909926-6277-4E0B-8445-15873AA1E2C6}" srcOrd="1" destOrd="0" presId="urn:microsoft.com/office/officeart/2005/8/layout/list1"/>
    <dgm:cxn modelId="{0AA076A2-50E1-4FA2-918F-2AE8DFB06F08}" type="presParOf" srcId="{DCAAB19D-0AF2-49B8-92D0-A95347FC13F4}" destId="{CD4258F1-9523-4F94-8574-54BDB41061B4}" srcOrd="5" destOrd="0" presId="urn:microsoft.com/office/officeart/2005/8/layout/list1"/>
    <dgm:cxn modelId="{17C99AC8-CD3E-4AE0-A005-B8D1D717D3D0}" type="presParOf" srcId="{DCAAB19D-0AF2-49B8-92D0-A95347FC13F4}" destId="{9B597893-62DA-4AC2-9C69-588EEB3D185E}" srcOrd="6" destOrd="0" presId="urn:microsoft.com/office/officeart/2005/8/layout/list1"/>
    <dgm:cxn modelId="{7EE00BE9-283F-4F07-B094-10B8D5FDDAA8}" type="presParOf" srcId="{DCAAB19D-0AF2-49B8-92D0-A95347FC13F4}" destId="{92933D90-1671-40E5-95B0-2E67B908F7D7}" srcOrd="7" destOrd="0" presId="urn:microsoft.com/office/officeart/2005/8/layout/list1"/>
    <dgm:cxn modelId="{4AB2AE78-BC53-45E0-99B7-C5A344DA4092}" type="presParOf" srcId="{DCAAB19D-0AF2-49B8-92D0-A95347FC13F4}" destId="{8D1FD0BE-74FC-45EE-9FF5-F79EFCEF5CDC}" srcOrd="8" destOrd="0" presId="urn:microsoft.com/office/officeart/2005/8/layout/list1"/>
    <dgm:cxn modelId="{C6AAACCE-0B79-41CA-A963-639202572BE6}" type="presParOf" srcId="{8D1FD0BE-74FC-45EE-9FF5-F79EFCEF5CDC}" destId="{2B8D41A7-3674-4CFF-9FE4-2DD75A5D3C6C}" srcOrd="0" destOrd="0" presId="urn:microsoft.com/office/officeart/2005/8/layout/list1"/>
    <dgm:cxn modelId="{B10D69CF-1720-4D77-AB3C-BB306DC9DB8B}" type="presParOf" srcId="{8D1FD0BE-74FC-45EE-9FF5-F79EFCEF5CDC}" destId="{2B9D10BD-6D43-4066-9CE5-DF80A10A85F0}" srcOrd="1" destOrd="0" presId="urn:microsoft.com/office/officeart/2005/8/layout/list1"/>
    <dgm:cxn modelId="{A895C523-E020-4A8C-9BFC-2EEDA3D03A94}" type="presParOf" srcId="{DCAAB19D-0AF2-49B8-92D0-A95347FC13F4}" destId="{1CD7F4B8-FFE5-4F23-A84A-6E5C714E1EA3}" srcOrd="9" destOrd="0" presId="urn:microsoft.com/office/officeart/2005/8/layout/list1"/>
    <dgm:cxn modelId="{3D9C757E-5A97-4EB6-9EB6-DC6D1F5A18F9}" type="presParOf" srcId="{DCAAB19D-0AF2-49B8-92D0-A95347FC13F4}" destId="{7D5B5538-57A3-4B28-A1F2-44AD3BBFE5C1}" srcOrd="10" destOrd="0" presId="urn:microsoft.com/office/officeart/2005/8/layout/list1"/>
    <dgm:cxn modelId="{3CB891A2-4F52-4AEF-A35C-AF1102906343}" type="presParOf" srcId="{DCAAB19D-0AF2-49B8-92D0-A95347FC13F4}" destId="{16D60656-4DFD-4DA6-93B5-3DD7684D3773}" srcOrd="11" destOrd="0" presId="urn:microsoft.com/office/officeart/2005/8/layout/list1"/>
    <dgm:cxn modelId="{B47F3940-CEF8-4340-A2C5-6020B4C4B428}" type="presParOf" srcId="{DCAAB19D-0AF2-49B8-92D0-A95347FC13F4}" destId="{96F2AFBB-E7B6-4DF9-A797-F99E3EC5424F}" srcOrd="12" destOrd="0" presId="urn:microsoft.com/office/officeart/2005/8/layout/list1"/>
    <dgm:cxn modelId="{56028AF8-B33D-4481-8A8C-7856B21E8C61}" type="presParOf" srcId="{96F2AFBB-E7B6-4DF9-A797-F99E3EC5424F}" destId="{3C4B4B0E-D353-4612-9090-7BA8FD9E342F}" srcOrd="0" destOrd="0" presId="urn:microsoft.com/office/officeart/2005/8/layout/list1"/>
    <dgm:cxn modelId="{077DCA7B-3173-4ECF-9271-1AFF32176F68}" type="presParOf" srcId="{96F2AFBB-E7B6-4DF9-A797-F99E3EC5424F}" destId="{298AE5DF-0370-49D9-B138-01F72D2C2C94}" srcOrd="1" destOrd="0" presId="urn:microsoft.com/office/officeart/2005/8/layout/list1"/>
    <dgm:cxn modelId="{0C181F9A-DDA5-4321-B989-61AAB890C892}" type="presParOf" srcId="{DCAAB19D-0AF2-49B8-92D0-A95347FC13F4}" destId="{59246674-FEC5-4468-8DA8-12FCCF9AE17B}" srcOrd="13" destOrd="0" presId="urn:microsoft.com/office/officeart/2005/8/layout/list1"/>
    <dgm:cxn modelId="{07C14488-9377-4219-95E6-9D68D7F69D35}" type="presParOf" srcId="{DCAAB19D-0AF2-49B8-92D0-A95347FC13F4}" destId="{75936DE8-D0DE-4761-B74E-7022D56D36E9}" srcOrd="14" destOrd="0" presId="urn:microsoft.com/office/officeart/2005/8/layout/list1"/>
    <dgm:cxn modelId="{D74AFE26-883C-4CAD-8C0A-2D4690ED8811}" type="presParOf" srcId="{DCAAB19D-0AF2-49B8-92D0-A95347FC13F4}" destId="{F1A1A165-B5B6-452E-BC5C-611EF537E2C6}" srcOrd="15" destOrd="0" presId="urn:microsoft.com/office/officeart/2005/8/layout/list1"/>
    <dgm:cxn modelId="{3F26AEDD-3AD2-4040-9159-B1DD9D70C0D5}" type="presParOf" srcId="{DCAAB19D-0AF2-49B8-92D0-A95347FC13F4}" destId="{7B1E9B46-37B8-47E9-8E26-737D35CDF912}" srcOrd="16" destOrd="0" presId="urn:microsoft.com/office/officeart/2005/8/layout/list1"/>
    <dgm:cxn modelId="{5D1A8BFE-06F5-442E-9FD6-96F25537387F}" type="presParOf" srcId="{7B1E9B46-37B8-47E9-8E26-737D35CDF912}" destId="{0C273643-5F88-419E-B8BD-25B2CFC0AB66}" srcOrd="0" destOrd="0" presId="urn:microsoft.com/office/officeart/2005/8/layout/list1"/>
    <dgm:cxn modelId="{900935E1-44CE-49DF-8BB9-C14615D0113A}" type="presParOf" srcId="{7B1E9B46-37B8-47E9-8E26-737D35CDF912}" destId="{CFEE404C-A0BE-4840-8A01-EBD7C3675F8A}" srcOrd="1" destOrd="0" presId="urn:microsoft.com/office/officeart/2005/8/layout/list1"/>
    <dgm:cxn modelId="{01B90DB1-1E13-4D37-AB58-F259CEB7E5B0}" type="presParOf" srcId="{DCAAB19D-0AF2-49B8-92D0-A95347FC13F4}" destId="{888174D7-603E-4EC9-AE51-9BD7418142A1}" srcOrd="17" destOrd="0" presId="urn:microsoft.com/office/officeart/2005/8/layout/list1"/>
    <dgm:cxn modelId="{5C28C2A6-F631-4EC2-8384-03AE0CD2B534}" type="presParOf" srcId="{DCAAB19D-0AF2-49B8-92D0-A95347FC13F4}" destId="{C77B6A27-C0E7-40B8-9E00-F5A8D85083BA}"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C0331-D2F6-4C51-82C8-45697321ECA6}">
      <dsp:nvSpPr>
        <dsp:cNvPr id="0" name=""/>
        <dsp:cNvSpPr/>
      </dsp:nvSpPr>
      <dsp:spPr>
        <a:xfrm>
          <a:off x="0" y="291262"/>
          <a:ext cx="8801100" cy="992250"/>
        </a:xfrm>
        <a:prstGeom prst="rect">
          <a:avLst/>
        </a:prstGeom>
        <a:solidFill>
          <a:srgbClr val="FFFFCC">
            <a:alpha val="90000"/>
          </a:srgb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3063" tIns="312420" rIns="683063" bIns="128016" numCol="1" spcCol="1270" anchor="t" anchorCtr="0">
          <a:noAutofit/>
        </a:bodyPr>
        <a:lstStyle/>
        <a:p>
          <a:pPr marL="171450" lvl="1" indent="-171450" algn="l" defTabSz="800100" rtl="0">
            <a:lnSpc>
              <a:spcPct val="90000"/>
            </a:lnSpc>
            <a:spcBef>
              <a:spcPct val="0"/>
            </a:spcBef>
            <a:spcAft>
              <a:spcPct val="15000"/>
            </a:spcAft>
            <a:buChar char="••"/>
          </a:pPr>
          <a:r>
            <a:rPr kumimoji="1" lang="ja-JP" sz="1800" kern="1200" dirty="0" smtClean="0">
              <a:latin typeface="HGP創英角ｺﾞｼｯｸUB" pitchFamily="50" charset="-128"/>
              <a:ea typeface="HGP創英角ｺﾞｼｯｸUB" pitchFamily="50" charset="-128"/>
            </a:rPr>
            <a:t>一次判定の分布特性を確認</a:t>
          </a:r>
          <a:r>
            <a:rPr kumimoji="1" lang="ja-JP" altLang="en-US" sz="1800" kern="1200" dirty="0" smtClean="0">
              <a:latin typeface="HGP創英角ｺﾞｼｯｸUB" pitchFamily="50" charset="-128"/>
              <a:ea typeface="HGP創英角ｺﾞｼｯｸUB" pitchFamily="50" charset="-128"/>
            </a:rPr>
            <a:t>　</a:t>
          </a:r>
          <a:r>
            <a:rPr kumimoji="1" lang="ja-JP" altLang="en-US" sz="1400" kern="1200" dirty="0" smtClean="0">
              <a:latin typeface="HGP創英角ｺﾞｼｯｸUB" pitchFamily="50" charset="-128"/>
              <a:ea typeface="HGP創英角ｺﾞｼｯｸUB" pitchFamily="50" charset="-128"/>
            </a:rPr>
            <a:t>（</a:t>
          </a:r>
          <a:r>
            <a:rPr kumimoji="1" lang="en-US" altLang="ja-JP" sz="1400" kern="1200" dirty="0" smtClean="0">
              <a:latin typeface="HGP創英角ｺﾞｼｯｸUB" pitchFamily="50" charset="-128"/>
              <a:ea typeface="HGP創英角ｺﾞｼｯｸUB" pitchFamily="50" charset="-128"/>
            </a:rPr>
            <a:t>Ⅰ</a:t>
          </a:r>
          <a:r>
            <a:rPr kumimoji="1" lang="ja-JP" altLang="en-US" sz="1400" kern="1200" dirty="0" err="1" smtClean="0">
              <a:latin typeface="HGP創英角ｺﾞｼｯｸUB" pitchFamily="50" charset="-128"/>
              <a:ea typeface="HGP創英角ｺﾞｼｯｸUB" pitchFamily="50" charset="-128"/>
            </a:rPr>
            <a:t>．</a:t>
          </a:r>
          <a:r>
            <a:rPr kumimoji="1" lang="ja-JP" altLang="en-US" sz="1400" kern="1200" dirty="0" smtClean="0">
              <a:latin typeface="HGP創英角ｺﾞｼｯｸUB" pitchFamily="50" charset="-128"/>
              <a:ea typeface="HGP創英角ｺﾞｼｯｸUB" pitchFamily="50" charset="-128"/>
            </a:rPr>
            <a:t>基礎情報（５）一次判定結果</a:t>
          </a:r>
          <a:r>
            <a:rPr kumimoji="1" lang="en-US" altLang="ja-JP" sz="1400" kern="1200" dirty="0" smtClean="0">
              <a:latin typeface="HGP創英角ｺﾞｼｯｸUB" pitchFamily="50" charset="-128"/>
              <a:ea typeface="HGP創英角ｺﾞｼｯｸUB" pitchFamily="50" charset="-128"/>
            </a:rPr>
            <a:t>)</a:t>
          </a:r>
          <a:endParaRPr kumimoji="1" lang="en-US" sz="1400" kern="1200" dirty="0">
            <a:latin typeface="HGP創英角ｺﾞｼｯｸUB" pitchFamily="50" charset="-128"/>
            <a:ea typeface="HGP創英角ｺﾞｼｯｸUB" pitchFamily="50" charset="-128"/>
          </a:endParaRPr>
        </a:p>
        <a:p>
          <a:pPr marL="342900" lvl="2" indent="-171450" algn="l" defTabSz="711200" rtl="0">
            <a:lnSpc>
              <a:spcPct val="90000"/>
            </a:lnSpc>
            <a:spcBef>
              <a:spcPct val="0"/>
            </a:spcBef>
            <a:spcAft>
              <a:spcPct val="15000"/>
            </a:spcAft>
            <a:buChar char="••"/>
          </a:pPr>
          <a:r>
            <a:rPr kumimoji="1" lang="ja-JP" sz="1600" kern="1200" dirty="0" smtClean="0"/>
            <a:t>特定の区分に偏り</a:t>
          </a:r>
          <a:r>
            <a:rPr kumimoji="1" lang="ja-JP" altLang="en-US" sz="1600" kern="1200" dirty="0" smtClean="0"/>
            <a:t>／</a:t>
          </a:r>
          <a:r>
            <a:rPr kumimoji="1" lang="ja-JP" sz="1600" kern="1200" dirty="0" smtClean="0"/>
            <a:t>全体的に軽度化・重度化の傾向</a:t>
          </a:r>
          <a:endParaRPr kumimoji="1" lang="en-US" sz="1600" kern="1200" dirty="0"/>
        </a:p>
      </dsp:txBody>
      <dsp:txXfrm>
        <a:off x="0" y="291262"/>
        <a:ext cx="8801100" cy="992250"/>
      </dsp:txXfrm>
    </dsp:sp>
    <dsp:sp modelId="{DAD2BF91-B670-4B1D-943A-AB45F443A442}">
      <dsp:nvSpPr>
        <dsp:cNvPr id="0" name=""/>
        <dsp:cNvSpPr/>
      </dsp:nvSpPr>
      <dsp:spPr>
        <a:xfrm>
          <a:off x="440055" y="69862"/>
          <a:ext cx="6160770" cy="442800"/>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2862" tIns="0" rIns="232862" bIns="0" numCol="1" spcCol="1270" anchor="ctr" anchorCtr="0">
          <a:noAutofit/>
        </a:bodyPr>
        <a:lstStyle/>
        <a:p>
          <a:pPr lvl="0" algn="l" defTabSz="666750" rtl="0">
            <a:lnSpc>
              <a:spcPct val="90000"/>
            </a:lnSpc>
            <a:spcBef>
              <a:spcPct val="0"/>
            </a:spcBef>
            <a:spcAft>
              <a:spcPct val="35000"/>
            </a:spcAft>
          </a:pPr>
          <a:r>
            <a:rPr kumimoji="1" lang="en-US" altLang="ja-JP" sz="1500" kern="1200" dirty="0" smtClean="0"/>
            <a:t>STEP</a:t>
          </a:r>
          <a:r>
            <a:rPr kumimoji="1" lang="ja-JP" altLang="en-US" sz="1500" kern="1200" dirty="0" smtClean="0"/>
            <a:t>１</a:t>
          </a:r>
          <a:endParaRPr kumimoji="1" lang="en-US" sz="1500" kern="1200" dirty="0"/>
        </a:p>
      </dsp:txBody>
      <dsp:txXfrm>
        <a:off x="461671" y="91478"/>
        <a:ext cx="6117538" cy="399568"/>
      </dsp:txXfrm>
    </dsp:sp>
    <dsp:sp modelId="{9B597893-62DA-4AC2-9C69-588EEB3D185E}">
      <dsp:nvSpPr>
        <dsp:cNvPr id="0" name=""/>
        <dsp:cNvSpPr/>
      </dsp:nvSpPr>
      <dsp:spPr>
        <a:xfrm>
          <a:off x="0" y="1585913"/>
          <a:ext cx="8801100" cy="708750"/>
        </a:xfrm>
        <a:prstGeom prst="rect">
          <a:avLst/>
        </a:prstGeom>
        <a:solidFill>
          <a:srgbClr val="FFFFCC">
            <a:alpha val="90000"/>
          </a:srgb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3063" tIns="312420" rIns="683063" bIns="128016" numCol="1" spcCol="1270" anchor="t" anchorCtr="0">
          <a:noAutofit/>
        </a:bodyPr>
        <a:lstStyle/>
        <a:p>
          <a:pPr marL="171450" lvl="1" indent="-171450" algn="l" defTabSz="800100" rtl="0">
            <a:lnSpc>
              <a:spcPct val="90000"/>
            </a:lnSpc>
            <a:spcBef>
              <a:spcPct val="0"/>
            </a:spcBef>
            <a:spcAft>
              <a:spcPct val="15000"/>
            </a:spcAft>
            <a:buChar char="••"/>
          </a:pPr>
          <a:r>
            <a:rPr kumimoji="1" lang="ja-JP" sz="1800" kern="1200" dirty="0" smtClean="0">
              <a:latin typeface="HGP創英角ｺﾞｼｯｸUB" pitchFamily="50" charset="-128"/>
              <a:ea typeface="HGP創英角ｺﾞｼｯｸUB" pitchFamily="50" charset="-128"/>
            </a:rPr>
            <a:t>人口構造や認定率など基本的な地域状況を確認</a:t>
          </a:r>
          <a:endParaRPr kumimoji="1" lang="en-US" sz="1800" kern="1200" dirty="0">
            <a:latin typeface="HGP創英角ｺﾞｼｯｸUB" pitchFamily="50" charset="-128"/>
            <a:ea typeface="HGP創英角ｺﾞｼｯｸUB" pitchFamily="50" charset="-128"/>
          </a:endParaRPr>
        </a:p>
      </dsp:txBody>
      <dsp:txXfrm>
        <a:off x="0" y="1585913"/>
        <a:ext cx="8801100" cy="708750"/>
      </dsp:txXfrm>
    </dsp:sp>
    <dsp:sp modelId="{9F909926-6277-4E0B-8445-15873AA1E2C6}">
      <dsp:nvSpPr>
        <dsp:cNvPr id="0" name=""/>
        <dsp:cNvSpPr/>
      </dsp:nvSpPr>
      <dsp:spPr>
        <a:xfrm>
          <a:off x="440055" y="1364513"/>
          <a:ext cx="6160770" cy="442800"/>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2862" tIns="0" rIns="232862" bIns="0" numCol="1" spcCol="1270" anchor="ctr" anchorCtr="0">
          <a:noAutofit/>
        </a:bodyPr>
        <a:lstStyle/>
        <a:p>
          <a:pPr lvl="0" algn="l" defTabSz="666750" rtl="0">
            <a:lnSpc>
              <a:spcPct val="90000"/>
            </a:lnSpc>
            <a:spcBef>
              <a:spcPct val="0"/>
            </a:spcBef>
            <a:spcAft>
              <a:spcPct val="35000"/>
            </a:spcAft>
          </a:pPr>
          <a:r>
            <a:rPr kumimoji="1" lang="en-US" altLang="ja-JP" sz="1500" kern="1200" dirty="0" smtClean="0"/>
            <a:t>STEP2</a:t>
          </a:r>
          <a:endParaRPr kumimoji="1" lang="en-US" sz="1500" kern="1200" dirty="0"/>
        </a:p>
      </dsp:txBody>
      <dsp:txXfrm>
        <a:off x="461671" y="1386129"/>
        <a:ext cx="6117538" cy="399568"/>
      </dsp:txXfrm>
    </dsp:sp>
    <dsp:sp modelId="{7D5B5538-57A3-4B28-A1F2-44AD3BBFE5C1}">
      <dsp:nvSpPr>
        <dsp:cNvPr id="0" name=""/>
        <dsp:cNvSpPr/>
      </dsp:nvSpPr>
      <dsp:spPr>
        <a:xfrm>
          <a:off x="0" y="2597063"/>
          <a:ext cx="8801100" cy="708750"/>
        </a:xfrm>
        <a:prstGeom prst="rect">
          <a:avLst/>
        </a:prstGeom>
        <a:solidFill>
          <a:srgbClr val="FFFFCC">
            <a:alpha val="90000"/>
          </a:srgb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3063" tIns="312420" rIns="683063" bIns="128016" numCol="1" spcCol="1270" anchor="t" anchorCtr="0">
          <a:noAutofit/>
        </a:bodyPr>
        <a:lstStyle/>
        <a:p>
          <a:pPr marL="171450" lvl="1" indent="-171450" algn="l" defTabSz="800100" rtl="0">
            <a:lnSpc>
              <a:spcPct val="90000"/>
            </a:lnSpc>
            <a:spcBef>
              <a:spcPct val="0"/>
            </a:spcBef>
            <a:spcAft>
              <a:spcPct val="15000"/>
            </a:spcAft>
            <a:buChar char="••"/>
          </a:pPr>
          <a:r>
            <a:rPr kumimoji="1" lang="ja-JP" sz="1800" kern="1200" dirty="0" smtClean="0">
              <a:latin typeface="HGP創英角ｺﾞｼｯｸUB" pitchFamily="50" charset="-128"/>
              <a:ea typeface="HGP創英角ｺﾞｼｯｸUB" pitchFamily="50" charset="-128"/>
            </a:rPr>
            <a:t>中間評価項目得点を参照し、各群の偏りを確認（補正値も参照）</a:t>
          </a:r>
          <a:endParaRPr kumimoji="1" lang="en-US" sz="1800" kern="1200" dirty="0">
            <a:latin typeface="HGP創英角ｺﾞｼｯｸUB" pitchFamily="50" charset="-128"/>
            <a:ea typeface="HGP創英角ｺﾞｼｯｸUB" pitchFamily="50" charset="-128"/>
          </a:endParaRPr>
        </a:p>
      </dsp:txBody>
      <dsp:txXfrm>
        <a:off x="0" y="2597063"/>
        <a:ext cx="8801100" cy="708750"/>
      </dsp:txXfrm>
    </dsp:sp>
    <dsp:sp modelId="{2B9D10BD-6D43-4066-9CE5-DF80A10A85F0}">
      <dsp:nvSpPr>
        <dsp:cNvPr id="0" name=""/>
        <dsp:cNvSpPr/>
      </dsp:nvSpPr>
      <dsp:spPr>
        <a:xfrm>
          <a:off x="440055" y="2375663"/>
          <a:ext cx="6160770" cy="442800"/>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2862" tIns="0" rIns="232862" bIns="0" numCol="1" spcCol="1270" anchor="ctr" anchorCtr="0">
          <a:noAutofit/>
        </a:bodyPr>
        <a:lstStyle/>
        <a:p>
          <a:pPr lvl="0" algn="l" defTabSz="666750" rtl="0">
            <a:lnSpc>
              <a:spcPct val="90000"/>
            </a:lnSpc>
            <a:spcBef>
              <a:spcPct val="0"/>
            </a:spcBef>
            <a:spcAft>
              <a:spcPct val="35000"/>
            </a:spcAft>
          </a:pPr>
          <a:r>
            <a:rPr kumimoji="1" lang="en-US" altLang="ja-JP" sz="1500" kern="1200" dirty="0" smtClean="0"/>
            <a:t>STEP3</a:t>
          </a:r>
          <a:endParaRPr kumimoji="1" lang="en-US" sz="1500" kern="1200" dirty="0"/>
        </a:p>
      </dsp:txBody>
      <dsp:txXfrm>
        <a:off x="461671" y="2397279"/>
        <a:ext cx="6117538" cy="399568"/>
      </dsp:txXfrm>
    </dsp:sp>
    <dsp:sp modelId="{75936DE8-D0DE-4761-B74E-7022D56D36E9}">
      <dsp:nvSpPr>
        <dsp:cNvPr id="0" name=""/>
        <dsp:cNvSpPr/>
      </dsp:nvSpPr>
      <dsp:spPr>
        <a:xfrm>
          <a:off x="0" y="3608212"/>
          <a:ext cx="8801100" cy="968625"/>
        </a:xfrm>
        <a:prstGeom prst="rect">
          <a:avLst/>
        </a:prstGeom>
        <a:solidFill>
          <a:srgbClr val="FFFFCC">
            <a:alpha val="90000"/>
          </a:srgb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3063" tIns="312420" rIns="683063" bIns="128016" numCol="1" spcCol="1270" anchor="t" anchorCtr="0">
          <a:noAutofit/>
        </a:bodyPr>
        <a:lstStyle/>
        <a:p>
          <a:pPr marL="171450" lvl="1" indent="-171450" algn="l" defTabSz="800100" rtl="0">
            <a:lnSpc>
              <a:spcPct val="90000"/>
            </a:lnSpc>
            <a:spcBef>
              <a:spcPct val="0"/>
            </a:spcBef>
            <a:spcAft>
              <a:spcPct val="15000"/>
            </a:spcAft>
            <a:buChar char="••"/>
          </a:pPr>
          <a:r>
            <a:rPr kumimoji="1" lang="ja-JP" sz="1800" kern="1200" dirty="0" smtClean="0">
              <a:latin typeface="HGP創英角ｺﾞｼｯｸUB" pitchFamily="50" charset="-128"/>
              <a:ea typeface="HGP創英角ｺﾞｼｯｸUB" pitchFamily="50" charset="-128"/>
            </a:rPr>
            <a:t>各群の基本調査項目の選択率を確認。</a:t>
          </a:r>
          <a:endParaRPr kumimoji="1" lang="en-US" sz="1800" kern="1200" dirty="0">
            <a:latin typeface="HGP創英角ｺﾞｼｯｸUB" pitchFamily="50" charset="-128"/>
            <a:ea typeface="HGP創英角ｺﾞｼｯｸUB" pitchFamily="50" charset="-128"/>
          </a:endParaRPr>
        </a:p>
        <a:p>
          <a:pPr marL="228600" lvl="2" indent="-114300" algn="l" defTabSz="622300" rtl="0">
            <a:lnSpc>
              <a:spcPct val="90000"/>
            </a:lnSpc>
            <a:spcBef>
              <a:spcPct val="0"/>
            </a:spcBef>
            <a:spcAft>
              <a:spcPct val="15000"/>
            </a:spcAft>
            <a:buChar char="••"/>
          </a:pPr>
          <a:r>
            <a:rPr kumimoji="1" lang="ja-JP" sz="1400" kern="1200" dirty="0" smtClean="0"/>
            <a:t>特定の調査項目のみに偏り</a:t>
          </a:r>
          <a:r>
            <a:rPr kumimoji="1" lang="ja-JP" altLang="en-US" sz="1400" kern="1200" dirty="0" smtClean="0"/>
            <a:t>／</a:t>
          </a:r>
          <a:r>
            <a:rPr kumimoji="1" lang="ja-JP" sz="1400" kern="1200" dirty="0" smtClean="0"/>
            <a:t>群内の調査項目全体に同様の偏り</a:t>
          </a:r>
          <a:endParaRPr kumimoji="1" lang="en-US" sz="1400" kern="1200" dirty="0"/>
        </a:p>
      </dsp:txBody>
      <dsp:txXfrm>
        <a:off x="0" y="3608212"/>
        <a:ext cx="8801100" cy="968625"/>
      </dsp:txXfrm>
    </dsp:sp>
    <dsp:sp modelId="{298AE5DF-0370-49D9-B138-01F72D2C2C94}">
      <dsp:nvSpPr>
        <dsp:cNvPr id="0" name=""/>
        <dsp:cNvSpPr/>
      </dsp:nvSpPr>
      <dsp:spPr>
        <a:xfrm>
          <a:off x="440055" y="3386813"/>
          <a:ext cx="6160770" cy="442800"/>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2862" tIns="0" rIns="232862" bIns="0" numCol="1" spcCol="1270" anchor="ctr" anchorCtr="0">
          <a:noAutofit/>
        </a:bodyPr>
        <a:lstStyle/>
        <a:p>
          <a:pPr lvl="0" algn="l" defTabSz="666750" rtl="0">
            <a:lnSpc>
              <a:spcPct val="90000"/>
            </a:lnSpc>
            <a:spcBef>
              <a:spcPct val="0"/>
            </a:spcBef>
            <a:spcAft>
              <a:spcPct val="35000"/>
            </a:spcAft>
          </a:pPr>
          <a:r>
            <a:rPr kumimoji="1" lang="en-US" sz="1500" kern="1200" dirty="0" smtClean="0"/>
            <a:t>STEP4</a:t>
          </a:r>
          <a:endParaRPr kumimoji="1" lang="en-US" sz="1500" kern="1200" dirty="0"/>
        </a:p>
      </dsp:txBody>
      <dsp:txXfrm>
        <a:off x="461671" y="3408429"/>
        <a:ext cx="6117538" cy="399568"/>
      </dsp:txXfrm>
    </dsp:sp>
    <dsp:sp modelId="{C77B6A27-C0E7-40B8-9E00-F5A8D85083BA}">
      <dsp:nvSpPr>
        <dsp:cNvPr id="0" name=""/>
        <dsp:cNvSpPr/>
      </dsp:nvSpPr>
      <dsp:spPr>
        <a:xfrm>
          <a:off x="0" y="4879238"/>
          <a:ext cx="8801100" cy="708750"/>
        </a:xfrm>
        <a:prstGeom prst="rect">
          <a:avLst/>
        </a:prstGeom>
        <a:solidFill>
          <a:srgbClr val="FFFFCC">
            <a:alpha val="90000"/>
          </a:srgb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3063" tIns="312420" rIns="683063" bIns="128016" numCol="1" spcCol="1270" anchor="t" anchorCtr="0">
          <a:noAutofit/>
        </a:bodyPr>
        <a:lstStyle/>
        <a:p>
          <a:pPr marL="171450" lvl="1" indent="-171450" algn="l" defTabSz="800100" rtl="0">
            <a:lnSpc>
              <a:spcPct val="90000"/>
            </a:lnSpc>
            <a:spcBef>
              <a:spcPct val="0"/>
            </a:spcBef>
            <a:spcAft>
              <a:spcPct val="15000"/>
            </a:spcAft>
            <a:buChar char="••"/>
          </a:pPr>
          <a:r>
            <a:rPr kumimoji="1" lang="ja-JP" sz="1800" kern="1200" dirty="0" smtClean="0">
              <a:latin typeface="HGP創英角ｺﾞｼｯｸUB" pitchFamily="50" charset="-128"/>
              <a:ea typeface="HGP創英角ｺﾞｼｯｸUB" pitchFamily="50" charset="-128"/>
            </a:rPr>
            <a:t>地域のサービス供給の状況について確認</a:t>
          </a:r>
          <a:endParaRPr kumimoji="1" lang="en-US" sz="1800" kern="1200" dirty="0">
            <a:latin typeface="HGP創英角ｺﾞｼｯｸUB" pitchFamily="50" charset="-128"/>
            <a:ea typeface="HGP創英角ｺﾞｼｯｸUB" pitchFamily="50" charset="-128"/>
          </a:endParaRPr>
        </a:p>
      </dsp:txBody>
      <dsp:txXfrm>
        <a:off x="0" y="4879238"/>
        <a:ext cx="8801100" cy="708750"/>
      </dsp:txXfrm>
    </dsp:sp>
    <dsp:sp modelId="{CFEE404C-A0BE-4840-8A01-EBD7C3675F8A}">
      <dsp:nvSpPr>
        <dsp:cNvPr id="0" name=""/>
        <dsp:cNvSpPr/>
      </dsp:nvSpPr>
      <dsp:spPr>
        <a:xfrm>
          <a:off x="440055" y="4657837"/>
          <a:ext cx="6160770" cy="442800"/>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2862" tIns="0" rIns="232862" bIns="0" numCol="1" spcCol="1270" anchor="ctr" anchorCtr="0">
          <a:noAutofit/>
        </a:bodyPr>
        <a:lstStyle/>
        <a:p>
          <a:pPr lvl="0" algn="l" defTabSz="666750" rtl="0">
            <a:lnSpc>
              <a:spcPct val="90000"/>
            </a:lnSpc>
            <a:spcBef>
              <a:spcPct val="0"/>
            </a:spcBef>
            <a:spcAft>
              <a:spcPct val="35000"/>
            </a:spcAft>
          </a:pPr>
          <a:r>
            <a:rPr kumimoji="1" lang="en-US" sz="1500" kern="1200" dirty="0" smtClean="0"/>
            <a:t>STEP5</a:t>
          </a:r>
          <a:endParaRPr kumimoji="1" lang="en-US" sz="1500" kern="1200" dirty="0"/>
        </a:p>
      </dsp:txBody>
      <dsp:txXfrm>
        <a:off x="461671" y="4679453"/>
        <a:ext cx="6117538"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1"/>
            <a:ext cx="2949787" cy="49696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200">
                <a:latin typeface="Arial" charset="0"/>
              </a:defRPr>
            </a:lvl1pPr>
          </a:lstStyle>
          <a:p>
            <a:pPr>
              <a:defRPr/>
            </a:pPr>
            <a:endParaRPr lang="en-US" altLang="ja-JP"/>
          </a:p>
        </p:txBody>
      </p:sp>
      <p:sp>
        <p:nvSpPr>
          <p:cNvPr id="141315" name="Rectangle 3"/>
          <p:cNvSpPr>
            <a:spLocks noGrp="1" noChangeArrowheads="1"/>
          </p:cNvSpPr>
          <p:nvPr>
            <p:ph type="dt" idx="1"/>
          </p:nvPr>
        </p:nvSpPr>
        <p:spPr bwMode="auto">
          <a:xfrm>
            <a:off x="3855838" y="1"/>
            <a:ext cx="2949787" cy="49696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200">
                <a:latin typeface="Arial" charset="0"/>
              </a:defRPr>
            </a:lvl1pPr>
          </a:lstStyle>
          <a:p>
            <a:pPr>
              <a:defRPr/>
            </a:pPr>
            <a:endParaRPr lang="en-US" altLang="ja-JP"/>
          </a:p>
        </p:txBody>
      </p:sp>
      <p:sp>
        <p:nvSpPr>
          <p:cNvPr id="40964"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p:spPr>
      </p:sp>
      <p:sp>
        <p:nvSpPr>
          <p:cNvPr id="141317" name="Rectangle 5"/>
          <p:cNvSpPr>
            <a:spLocks noGrp="1" noChangeArrowheads="1"/>
          </p:cNvSpPr>
          <p:nvPr>
            <p:ph type="body" sz="quarter" idx="3"/>
          </p:nvPr>
        </p:nvSpPr>
        <p:spPr bwMode="auto">
          <a:xfrm>
            <a:off x="680720" y="4721186"/>
            <a:ext cx="5445760" cy="4472702"/>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41318" name="Rectangle 6"/>
          <p:cNvSpPr>
            <a:spLocks noGrp="1" noChangeArrowheads="1"/>
          </p:cNvSpPr>
          <p:nvPr>
            <p:ph type="ftr" sz="quarter" idx="4"/>
          </p:nvPr>
        </p:nvSpPr>
        <p:spPr bwMode="auto">
          <a:xfrm>
            <a:off x="0" y="9440647"/>
            <a:ext cx="2949787" cy="496967"/>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defRPr sz="1200">
                <a:latin typeface="Arial" charset="0"/>
              </a:defRPr>
            </a:lvl1pPr>
          </a:lstStyle>
          <a:p>
            <a:pPr>
              <a:defRPr/>
            </a:pPr>
            <a:endParaRPr lang="en-US" altLang="ja-JP"/>
          </a:p>
        </p:txBody>
      </p:sp>
      <p:sp>
        <p:nvSpPr>
          <p:cNvPr id="141319" name="Rectangle 7"/>
          <p:cNvSpPr>
            <a:spLocks noGrp="1" noChangeArrowheads="1"/>
          </p:cNvSpPr>
          <p:nvPr>
            <p:ph type="sldNum" sz="quarter" idx="5"/>
          </p:nvPr>
        </p:nvSpPr>
        <p:spPr bwMode="auto">
          <a:xfrm>
            <a:off x="3855838" y="9440647"/>
            <a:ext cx="2949787" cy="496967"/>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lgn="r">
              <a:defRPr sz="1200">
                <a:latin typeface="Arial" charset="0"/>
              </a:defRPr>
            </a:lvl1pPr>
          </a:lstStyle>
          <a:p>
            <a:pPr>
              <a:defRPr/>
            </a:pPr>
            <a:fld id="{98431BDE-46CF-4E8F-957F-1BCDF751A170}" type="slidenum">
              <a:rPr lang="en-US" altLang="ja-JP"/>
              <a:pPr>
                <a:defRPr/>
              </a:pPr>
              <a:t>‹#›</a:t>
            </a:fld>
            <a:endParaRPr lang="en-US" altLang="ja-JP"/>
          </a:p>
        </p:txBody>
      </p:sp>
    </p:spTree>
    <p:extLst>
      <p:ext uri="{BB962C8B-B14F-4D97-AF65-F5344CB8AC3E}">
        <p14:creationId xmlns:p14="http://schemas.microsoft.com/office/powerpoint/2010/main" val="29083147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1AD9233-0246-4EC9-9FD0-53A8468B0059}" type="slidenum">
              <a:rPr lang="en-US" altLang="ja-JP" smtClean="0"/>
              <a:pPr/>
              <a:t>1</a:t>
            </a:fld>
            <a:endParaRPr lang="en-US" altLang="ja-JP"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ja-JP" altLang="en-US" dirty="0" smtClean="0">
                <a:latin typeface="ＭＳ ゴシック" panose="020B0609070205080204" pitchFamily="49" charset="-128"/>
              </a:rPr>
              <a:t>それでは、要介護認定の実績データをもとに、自治体ごとに集計された「業務分析データ」を題材としてデータの読み方を説明いたします。</a:t>
            </a:r>
            <a:endParaRPr lang="en-US" altLang="ja-JP" dirty="0" smtClean="0">
              <a:latin typeface="ＭＳ ゴシック" panose="020B0609070205080204" pitchFamily="49" charset="-128"/>
            </a:endParaRPr>
          </a:p>
          <a:p>
            <a:pPr eaLnBrk="1" hangingPunct="1"/>
            <a:r>
              <a:rPr lang="ja-JP" altLang="en-US" dirty="0" smtClean="0">
                <a:latin typeface="ＭＳ ゴシック" panose="020B0609070205080204" pitchFamily="49" charset="-128"/>
              </a:rPr>
              <a:t>また、認定の適正化に向けて、それをどのように活用していけばよいかについてもお伝えしていきます。</a:t>
            </a:r>
            <a:endParaRPr lang="ja-JP" altLang="ja-JP" dirty="0" smtClean="0">
              <a:latin typeface="ＭＳ ゴシック" panose="020B0609070205080204" pitchFamily="49" charset="-128"/>
            </a:endParaRPr>
          </a:p>
        </p:txBody>
      </p:sp>
    </p:spTree>
    <p:extLst>
      <p:ext uri="{BB962C8B-B14F-4D97-AF65-F5344CB8AC3E}">
        <p14:creationId xmlns:p14="http://schemas.microsoft.com/office/powerpoint/2010/main" val="1155531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kern="1200" dirty="0" smtClean="0">
                <a:solidFill>
                  <a:schemeClr val="tx1"/>
                </a:solidFill>
                <a:effectLst/>
                <a:latin typeface="ＭＳ ゴシック" panose="020B0609070205080204" pitchFamily="49" charset="-128"/>
              </a:rPr>
              <a:t>・「箱</a:t>
            </a:r>
            <a:r>
              <a:rPr kumimoji="1" lang="ja-JP" altLang="en-US" kern="1200" dirty="0" err="1" smtClean="0">
                <a:solidFill>
                  <a:schemeClr val="tx1"/>
                </a:solidFill>
                <a:effectLst/>
                <a:latin typeface="ＭＳ ゴシック" panose="020B0609070205080204" pitchFamily="49" charset="-128"/>
              </a:rPr>
              <a:t>ひげ</a:t>
            </a:r>
            <a:r>
              <a:rPr kumimoji="1" lang="ja-JP" altLang="en-US" kern="1200" dirty="0" smtClean="0">
                <a:solidFill>
                  <a:schemeClr val="tx1"/>
                </a:solidFill>
                <a:effectLst/>
                <a:latin typeface="ＭＳ ゴシック" panose="020B0609070205080204" pitchFamily="49" charset="-128"/>
              </a:rPr>
              <a:t>」の「箱」というのは、真ん中の青色の箱です。全体の中央を</a:t>
            </a:r>
            <a:r>
              <a:rPr kumimoji="1" lang="en-US" altLang="ja-JP" kern="1200" dirty="0" smtClean="0">
                <a:solidFill>
                  <a:schemeClr val="tx1"/>
                </a:solidFill>
                <a:effectLst/>
                <a:latin typeface="ＭＳ ゴシック" panose="020B0609070205080204" pitchFamily="49" charset="-128"/>
              </a:rPr>
              <a:t>50</a:t>
            </a:r>
            <a:r>
              <a:rPr kumimoji="1" lang="ja-JP" altLang="en-US" kern="1200" dirty="0" smtClean="0">
                <a:solidFill>
                  <a:schemeClr val="tx1"/>
                </a:solidFill>
                <a:effectLst/>
                <a:latin typeface="ＭＳ ゴシック" panose="020B0609070205080204" pitchFamily="49" charset="-128"/>
              </a:rPr>
              <a:t>％として、箱の左のライン（左辺）が第１四分位、つまり下位から</a:t>
            </a:r>
            <a:r>
              <a:rPr kumimoji="1" lang="en-US" altLang="ja-JP" kern="1200" dirty="0" smtClean="0">
                <a:solidFill>
                  <a:schemeClr val="tx1"/>
                </a:solidFill>
                <a:effectLst/>
                <a:latin typeface="ＭＳ ゴシック" panose="020B0609070205080204" pitchFamily="49" charset="-128"/>
              </a:rPr>
              <a:t>25</a:t>
            </a:r>
            <a:r>
              <a:rPr kumimoji="1" lang="ja-JP" altLang="en-US" kern="1200" dirty="0" smtClean="0">
                <a:solidFill>
                  <a:schemeClr val="tx1"/>
                </a:solidFill>
                <a:effectLst/>
                <a:latin typeface="ＭＳ ゴシック" panose="020B0609070205080204" pitchFamily="49" charset="-128"/>
              </a:rPr>
              <a:t>％の値になっています。（スライドでは</a:t>
            </a:r>
            <a:r>
              <a:rPr kumimoji="1" lang="en-US" altLang="ja-JP" kern="1200" dirty="0" smtClean="0">
                <a:solidFill>
                  <a:schemeClr val="tx1"/>
                </a:solidFill>
                <a:effectLst/>
                <a:latin typeface="ＭＳ ゴシック" panose="020B0609070205080204" pitchFamily="49" charset="-128"/>
              </a:rPr>
              <a:t>40.0</a:t>
            </a:r>
            <a:r>
              <a:rPr kumimoji="1" lang="ja-JP" altLang="en-US" kern="1200" dirty="0" smtClean="0">
                <a:solidFill>
                  <a:schemeClr val="tx1"/>
                </a:solidFill>
                <a:effectLst/>
                <a:latin typeface="ＭＳ ゴシック" panose="020B0609070205080204" pitchFamily="49" charset="-128"/>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kern="1200" dirty="0" smtClean="0">
                <a:solidFill>
                  <a:schemeClr val="tx1"/>
                </a:solidFill>
                <a:effectLst/>
                <a:latin typeface="ＭＳ ゴシック" panose="020B0609070205080204" pitchFamily="49" charset="-128"/>
              </a:rPr>
              <a:t>・箱の真ん中にある縦の短い線が中央値（</a:t>
            </a:r>
            <a:r>
              <a:rPr kumimoji="1" lang="en-US" altLang="ja-JP" kern="1200" dirty="0" smtClean="0">
                <a:solidFill>
                  <a:schemeClr val="tx1"/>
                </a:solidFill>
                <a:effectLst/>
                <a:latin typeface="ＭＳ ゴシック" panose="020B0609070205080204" pitchFamily="49" charset="-128"/>
              </a:rPr>
              <a:t>53.0</a:t>
            </a:r>
            <a:r>
              <a:rPr kumimoji="1" lang="ja-JP" altLang="en-US" kern="1200" dirty="0" smtClean="0">
                <a:solidFill>
                  <a:schemeClr val="tx1"/>
                </a:solidFill>
                <a:effectLst/>
                <a:latin typeface="ＭＳ ゴシック" panose="020B0609070205080204" pitchFamily="49" charset="-128"/>
              </a:rPr>
              <a:t>）となります。箱の右のライン（右辺）は第３四分位で、上位から</a:t>
            </a:r>
            <a:r>
              <a:rPr kumimoji="1" lang="en-US" altLang="ja-JP" kern="1200" dirty="0" smtClean="0">
                <a:solidFill>
                  <a:schemeClr val="tx1"/>
                </a:solidFill>
                <a:effectLst/>
                <a:latin typeface="ＭＳ ゴシック" panose="020B0609070205080204" pitchFamily="49" charset="-128"/>
              </a:rPr>
              <a:t>25</a:t>
            </a:r>
            <a:r>
              <a:rPr kumimoji="1" lang="ja-JP" altLang="en-US" kern="1200" dirty="0" smtClean="0">
                <a:solidFill>
                  <a:schemeClr val="tx1"/>
                </a:solidFill>
                <a:effectLst/>
                <a:latin typeface="ＭＳ ゴシック" panose="020B0609070205080204" pitchFamily="49" charset="-128"/>
              </a:rPr>
              <a:t>％の値です（</a:t>
            </a:r>
            <a:r>
              <a:rPr kumimoji="1" lang="en-US" altLang="ja-JP" kern="1200" dirty="0" smtClean="0">
                <a:solidFill>
                  <a:schemeClr val="tx1"/>
                </a:solidFill>
                <a:effectLst/>
                <a:latin typeface="ＭＳ ゴシック" panose="020B0609070205080204" pitchFamily="49" charset="-128"/>
              </a:rPr>
              <a:t>68.0</a:t>
            </a:r>
            <a:r>
              <a:rPr kumimoji="1" lang="ja-JP" altLang="en-US" kern="1200" dirty="0" smtClean="0">
                <a:solidFill>
                  <a:schemeClr val="tx1"/>
                </a:solidFill>
                <a:effectLst/>
                <a:latin typeface="ＭＳ ゴシック" panose="020B0609070205080204" pitchFamily="49" charset="-128"/>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kern="1200" dirty="0" smtClean="0">
                <a:solidFill>
                  <a:schemeClr val="tx1"/>
                </a:solidFill>
                <a:effectLst/>
                <a:latin typeface="ＭＳ ゴシック" panose="020B0609070205080204" pitchFamily="49" charset="-128"/>
              </a:rPr>
              <a:t>・この箱の左右に伸びている線を「ひげ」と呼んでいます。左側に伸びているひげの一番左端が全国の最小値になります。たとえば、選択率であれば選択率の一番低かった自治体が左端になります。逆に一番右端が最大値になっています。</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kern="1200" dirty="0" smtClean="0">
                <a:solidFill>
                  <a:schemeClr val="tx1"/>
                </a:solidFill>
                <a:effectLst/>
                <a:latin typeface="ＭＳ ゴシック" panose="020B0609070205080204" pitchFamily="49" charset="-128"/>
              </a:rPr>
              <a:t>・箱</a:t>
            </a:r>
            <a:r>
              <a:rPr kumimoji="1" lang="ja-JP" altLang="en-US" kern="1200" dirty="0" err="1" smtClean="0">
                <a:solidFill>
                  <a:schemeClr val="tx1"/>
                </a:solidFill>
                <a:effectLst/>
                <a:latin typeface="ＭＳ ゴシック" panose="020B0609070205080204" pitchFamily="49" charset="-128"/>
              </a:rPr>
              <a:t>ひげ</a:t>
            </a:r>
            <a:r>
              <a:rPr kumimoji="1" lang="ja-JP" altLang="en-US" kern="1200" dirty="0" smtClean="0">
                <a:solidFill>
                  <a:schemeClr val="tx1"/>
                </a:solidFill>
                <a:effectLst/>
                <a:latin typeface="ＭＳ ゴシック" panose="020B0609070205080204" pitchFamily="49" charset="-128"/>
              </a:rPr>
              <a:t>図の幅を見ると、全国で選択率が一番低い自治体から、高い自治体まで、どの程度ばらついているのかが分かります。また、その中で、自分の自治体がどこに位置しているのかがわかります。</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kern="1200" dirty="0" smtClean="0">
                <a:solidFill>
                  <a:schemeClr val="tx1"/>
                </a:solidFill>
                <a:effectLst/>
                <a:latin typeface="ＭＳ ゴシック" panose="020B0609070205080204" pitchFamily="49" charset="-128"/>
              </a:rPr>
              <a:t>・黒丸は、自身の自治体の位置ですが、この例だと、箱から外れて低いほうに位置しているので、第１四分位より小さく最小値に近いということです。白丸は各都道府県の選択率で、県の傾向を確認できます。</a:t>
            </a:r>
          </a:p>
          <a:p>
            <a:endParaRPr kumimoji="1" lang="ja-JP" altLang="en-US" dirty="0">
              <a:latin typeface="ＭＳ ゴシック" panose="020B0609070205080204" pitchFamily="49" charset="-128"/>
            </a:endParaRPr>
          </a:p>
        </p:txBody>
      </p:sp>
      <p:sp>
        <p:nvSpPr>
          <p:cNvPr id="4" name="スライド番号プレースホルダ 3"/>
          <p:cNvSpPr>
            <a:spLocks noGrp="1"/>
          </p:cNvSpPr>
          <p:nvPr>
            <p:ph type="sldNum" sz="quarter" idx="10"/>
          </p:nvPr>
        </p:nvSpPr>
        <p:spPr/>
        <p:txBody>
          <a:bodyPr/>
          <a:lstStyle/>
          <a:p>
            <a:fld id="{35B40875-A7EF-4DF8-B6A2-4882360CF502}" type="slidenum">
              <a:rPr kumimoji="1" lang="ja-JP" altLang="en-US" smtClean="0"/>
              <a:pPr/>
              <a:t>10</a:t>
            </a:fld>
            <a:endParaRPr kumimoji="1" lang="ja-JP" altLang="en-US"/>
          </a:p>
        </p:txBody>
      </p:sp>
    </p:spTree>
    <p:extLst>
      <p:ext uri="{BB962C8B-B14F-4D97-AF65-F5344CB8AC3E}">
        <p14:creationId xmlns:p14="http://schemas.microsoft.com/office/powerpoint/2010/main" val="1984921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kern="1200" dirty="0" smtClean="0">
                <a:solidFill>
                  <a:schemeClr val="tx1"/>
                </a:solidFill>
                <a:effectLst/>
                <a:latin typeface="ＭＳ ゴシック" panose="020B0609070205080204" pitchFamily="49" charset="-128"/>
              </a:rPr>
              <a:t>・続いて、業務分析データに、表とグラフ、箱</a:t>
            </a:r>
            <a:r>
              <a:rPr kumimoji="1" lang="ja-JP" altLang="en-US" kern="1200" dirty="0" err="1" smtClean="0">
                <a:solidFill>
                  <a:schemeClr val="tx1"/>
                </a:solidFill>
                <a:effectLst/>
                <a:latin typeface="ＭＳ ゴシック" panose="020B0609070205080204" pitchFamily="49" charset="-128"/>
              </a:rPr>
              <a:t>ひげ</a:t>
            </a:r>
            <a:r>
              <a:rPr kumimoji="1" lang="ja-JP" altLang="en-US" kern="1200" dirty="0" smtClean="0">
                <a:solidFill>
                  <a:schemeClr val="tx1"/>
                </a:solidFill>
                <a:effectLst/>
                <a:latin typeface="ＭＳ ゴシック" panose="020B0609070205080204" pitchFamily="49" charset="-128"/>
              </a:rPr>
              <a:t>図が合わせて表示されているページの見方を説明します。</a:t>
            </a:r>
          </a:p>
          <a:p>
            <a:r>
              <a:rPr kumimoji="1" lang="ja-JP" altLang="en-US" kern="1200" dirty="0" smtClean="0">
                <a:solidFill>
                  <a:schemeClr val="tx1"/>
                </a:solidFill>
                <a:effectLst/>
                <a:latin typeface="ＭＳ ゴシック" panose="020B0609070205080204" pitchFamily="49" charset="-128"/>
              </a:rPr>
              <a:t>・表は、選択肢ごとの実際の件数とその割合を示しています。</a:t>
            </a:r>
            <a:r>
              <a:rPr kumimoji="1" lang="en-US" altLang="ja-JP" kern="1200" dirty="0" smtClean="0">
                <a:solidFill>
                  <a:schemeClr val="tx1"/>
                </a:solidFill>
                <a:effectLst/>
                <a:latin typeface="ＭＳ ゴシック" panose="020B0609070205080204" pitchFamily="49" charset="-128"/>
              </a:rPr>
              <a:t>A</a:t>
            </a:r>
            <a:r>
              <a:rPr kumimoji="1" lang="ja-JP" altLang="en-US" kern="1200" dirty="0" smtClean="0">
                <a:solidFill>
                  <a:schemeClr val="tx1"/>
                </a:solidFill>
                <a:effectLst/>
                <a:latin typeface="ＭＳ ゴシック" panose="020B0609070205080204" pitchFamily="49" charset="-128"/>
              </a:rPr>
              <a:t>市の例では、「できる」が５</a:t>
            </a:r>
            <a:r>
              <a:rPr kumimoji="1" lang="en-US" altLang="ja-JP" kern="1200" dirty="0" smtClean="0">
                <a:solidFill>
                  <a:schemeClr val="tx1"/>
                </a:solidFill>
                <a:effectLst/>
                <a:latin typeface="ＭＳ ゴシック" panose="020B0609070205080204" pitchFamily="49" charset="-128"/>
              </a:rPr>
              <a:t>,692</a:t>
            </a:r>
            <a:r>
              <a:rPr kumimoji="1" lang="ja-JP" altLang="en-US" kern="1200" dirty="0" smtClean="0">
                <a:solidFill>
                  <a:schemeClr val="tx1"/>
                </a:solidFill>
                <a:effectLst/>
                <a:latin typeface="ＭＳ ゴシック" panose="020B0609070205080204" pitchFamily="49" charset="-128"/>
              </a:rPr>
              <a:t>件で、</a:t>
            </a:r>
            <a:r>
              <a:rPr kumimoji="1" lang="en-US" altLang="ja-JP" kern="1200" dirty="0" smtClean="0">
                <a:solidFill>
                  <a:schemeClr val="tx1"/>
                </a:solidFill>
                <a:effectLst/>
                <a:latin typeface="ＭＳ ゴシック" panose="020B0609070205080204" pitchFamily="49" charset="-128"/>
              </a:rPr>
              <a:t>A</a:t>
            </a:r>
            <a:r>
              <a:rPr kumimoji="1" lang="ja-JP" altLang="en-US" kern="1200" dirty="0" smtClean="0">
                <a:solidFill>
                  <a:schemeClr val="tx1"/>
                </a:solidFill>
                <a:effectLst/>
                <a:latin typeface="ＭＳ ゴシック" panose="020B0609070205080204" pitchFamily="49" charset="-128"/>
              </a:rPr>
              <a:t>市の認定のうち</a:t>
            </a:r>
            <a:r>
              <a:rPr kumimoji="1" lang="en-US" altLang="ja-JP" kern="1200" dirty="0" smtClean="0">
                <a:solidFill>
                  <a:schemeClr val="tx1"/>
                </a:solidFill>
                <a:effectLst/>
                <a:latin typeface="ＭＳ ゴシック" panose="020B0609070205080204" pitchFamily="49" charset="-128"/>
              </a:rPr>
              <a:t>41.8</a:t>
            </a:r>
            <a:r>
              <a:rPr kumimoji="1" lang="ja-JP" altLang="en-US" kern="1200" dirty="0" smtClean="0">
                <a:solidFill>
                  <a:schemeClr val="tx1"/>
                </a:solidFill>
                <a:effectLst/>
                <a:latin typeface="ＭＳ ゴシック" panose="020B0609070205080204" pitchFamily="49" charset="-128"/>
              </a:rPr>
              <a:t>％が「できる」を選択しており、この％を選択率と呼びます。</a:t>
            </a:r>
          </a:p>
          <a:p>
            <a:r>
              <a:rPr kumimoji="1" lang="ja-JP" altLang="en-US" kern="1200" dirty="0" smtClean="0">
                <a:solidFill>
                  <a:schemeClr val="tx1"/>
                </a:solidFill>
                <a:effectLst/>
                <a:latin typeface="ＭＳ ゴシック" panose="020B0609070205080204" pitchFamily="49" charset="-128"/>
              </a:rPr>
              <a:t>・右上の補正選択率については、後ほど説明します。</a:t>
            </a:r>
          </a:p>
          <a:p>
            <a:r>
              <a:rPr kumimoji="1" lang="ja-JP" altLang="en-US" kern="1200" dirty="0" smtClean="0">
                <a:solidFill>
                  <a:schemeClr val="tx1"/>
                </a:solidFill>
                <a:effectLst/>
                <a:latin typeface="ＭＳ ゴシック" panose="020B0609070205080204" pitchFamily="49" charset="-128"/>
              </a:rPr>
              <a:t>・右下の表は、左下の箱</a:t>
            </a:r>
            <a:r>
              <a:rPr kumimoji="1" lang="ja-JP" altLang="en-US" kern="1200" dirty="0" err="1" smtClean="0">
                <a:solidFill>
                  <a:schemeClr val="tx1"/>
                </a:solidFill>
                <a:effectLst/>
                <a:latin typeface="ＭＳ ゴシック" panose="020B0609070205080204" pitchFamily="49" charset="-128"/>
              </a:rPr>
              <a:t>ひげ</a:t>
            </a:r>
            <a:r>
              <a:rPr kumimoji="1" lang="ja-JP" altLang="en-US" kern="1200" dirty="0" smtClean="0">
                <a:solidFill>
                  <a:schemeClr val="tx1"/>
                </a:solidFill>
                <a:effectLst/>
                <a:latin typeface="ＭＳ ゴシック" panose="020B0609070205080204" pitchFamily="49" charset="-128"/>
              </a:rPr>
              <a:t>図の数値を表示したものです。選択肢ごとに、最小値、第１四分位、中央値、第３四分位、最大値を示しています。この表の項目の上からの並びは、箱ひげ図の項目に対応しています。</a:t>
            </a:r>
          </a:p>
          <a:p>
            <a:endParaRPr kumimoji="1" lang="en-US" altLang="ja-JP" dirty="0" smtClean="0">
              <a:latin typeface="ＭＳ ゴシック" panose="020B0609070205080204" pitchFamily="49" charset="-128"/>
            </a:endParaRPr>
          </a:p>
        </p:txBody>
      </p:sp>
      <p:sp>
        <p:nvSpPr>
          <p:cNvPr id="4" name="スライド番号プレースホルダ 3"/>
          <p:cNvSpPr>
            <a:spLocks noGrp="1"/>
          </p:cNvSpPr>
          <p:nvPr>
            <p:ph type="sldNum" sz="quarter" idx="10"/>
          </p:nvPr>
        </p:nvSpPr>
        <p:spPr/>
        <p:txBody>
          <a:bodyPr/>
          <a:lstStyle/>
          <a:p>
            <a:fld id="{35B40875-A7EF-4DF8-B6A2-4882360CF502}" type="slidenum">
              <a:rPr kumimoji="1" lang="ja-JP" altLang="en-US" smtClean="0"/>
              <a:pPr/>
              <a:t>11</a:t>
            </a:fld>
            <a:endParaRPr kumimoji="1" lang="ja-JP" altLang="en-US"/>
          </a:p>
        </p:txBody>
      </p:sp>
    </p:spTree>
    <p:extLst>
      <p:ext uri="{BB962C8B-B14F-4D97-AF65-F5344CB8AC3E}">
        <p14:creationId xmlns:p14="http://schemas.microsoft.com/office/powerpoint/2010/main" val="755187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Autofit/>
          </a:bodyPr>
          <a:lstStyle/>
          <a:p>
            <a:r>
              <a:rPr kumimoji="1" lang="ja-JP" altLang="en-US" kern="1200" dirty="0" smtClean="0">
                <a:solidFill>
                  <a:schemeClr val="tx1"/>
                </a:solidFill>
                <a:effectLst/>
                <a:latin typeface="ＭＳ ゴシック" panose="020B0609070205080204" pitchFamily="49" charset="-128"/>
              </a:rPr>
              <a:t>・次に、一次判定と選択率から見る業務分析データです。一次判定結果と選択率の偏りには２つの可能性が想定されます。</a:t>
            </a:r>
          </a:p>
          <a:p>
            <a:endParaRPr kumimoji="1" lang="ja-JP" altLang="en-US" kern="1200" dirty="0" smtClean="0">
              <a:solidFill>
                <a:schemeClr val="tx1"/>
              </a:solidFill>
              <a:effectLst/>
              <a:latin typeface="ＭＳ ゴシック" panose="020B0609070205080204" pitchFamily="49" charset="-128"/>
            </a:endParaRPr>
          </a:p>
          <a:p>
            <a:r>
              <a:rPr kumimoji="1" lang="ja-JP" altLang="en-US" kern="1200" dirty="0" smtClean="0">
                <a:solidFill>
                  <a:schemeClr val="tx1"/>
                </a:solidFill>
                <a:effectLst/>
                <a:latin typeface="ＭＳ ゴシック" panose="020B0609070205080204" pitchFamily="49" charset="-128"/>
              </a:rPr>
              <a:t>・まずは、①調査方法や判断基準の偏りです。この業務分析データを使って確認したい大きな点です。この偏りには３種類あります。</a:t>
            </a:r>
          </a:p>
          <a:p>
            <a:r>
              <a:rPr kumimoji="1" lang="ja-JP" altLang="en-US" kern="1200" dirty="0" smtClean="0">
                <a:solidFill>
                  <a:schemeClr val="tx1"/>
                </a:solidFill>
                <a:effectLst/>
                <a:latin typeface="ＭＳ ゴシック" panose="020B0609070205080204" pitchFamily="49" charset="-128"/>
              </a:rPr>
              <a:t>・１種類目が、認定調査におけるローカルルールによる偏りです。テキストで判断できない部分について、自治体ごとに固有のローカルルールが設けられている場合もあるかと思いますが、その基準が全国の標準的な判断基準と比べて少し偏っている場合に、データにも偏りが出てしまうことが考えられます。</a:t>
            </a:r>
          </a:p>
          <a:p>
            <a:r>
              <a:rPr kumimoji="1" lang="ja-JP" altLang="en-US" kern="1200" dirty="0" smtClean="0">
                <a:solidFill>
                  <a:schemeClr val="tx1"/>
                </a:solidFill>
                <a:effectLst/>
                <a:latin typeface="ＭＳ ゴシック" panose="020B0609070205080204" pitchFamily="49" charset="-128"/>
              </a:rPr>
              <a:t>・２種類目は、適切な介助の方法の判断による偏りです。適切な介助の方法についても、調査員ごとのスキルや経験によって、どれだけ適切にチェックできているかがバラつきやすい部分だと思います。これは、適切な介助の方法をどう取るかによって、より重いほうにぶれる場合もあれば、軽いほうにぶれる場合もあります。</a:t>
            </a:r>
          </a:p>
          <a:p>
            <a:r>
              <a:rPr kumimoji="1" lang="ja-JP" altLang="en-US" kern="1200" dirty="0" smtClean="0">
                <a:solidFill>
                  <a:schemeClr val="tx1"/>
                </a:solidFill>
                <a:effectLst/>
                <a:latin typeface="ＭＳ ゴシック" panose="020B0609070205080204" pitchFamily="49" charset="-128"/>
              </a:rPr>
              <a:t>・３種類目は、調査の選択基準に関する誤解です。１人の調査員の誤解であれば全体のデータへの影響は少ないかもしれませんが、調査員全員が誤解しているとなると、全体のデータに大きな影響を与えてしまいます。</a:t>
            </a:r>
          </a:p>
          <a:p>
            <a:r>
              <a:rPr kumimoji="1" lang="ja-JP" altLang="en-US" kern="1200" dirty="0" smtClean="0">
                <a:solidFill>
                  <a:schemeClr val="tx1"/>
                </a:solidFill>
                <a:effectLst/>
                <a:latin typeface="ＭＳ ゴシック" panose="020B0609070205080204" pitchFamily="49" charset="-128"/>
              </a:rPr>
              <a:t>・「</a:t>
            </a:r>
            <a:r>
              <a:rPr kumimoji="1" lang="en-US" altLang="ja-JP" kern="1200" dirty="0" smtClean="0">
                <a:solidFill>
                  <a:schemeClr val="tx1"/>
                </a:solidFill>
                <a:effectLst/>
                <a:latin typeface="ＭＳ ゴシック" panose="020B0609070205080204" pitchFamily="49" charset="-128"/>
              </a:rPr>
              <a:t>※</a:t>
            </a:r>
            <a:r>
              <a:rPr kumimoji="1" lang="ja-JP" altLang="en-US" kern="1200" dirty="0" smtClean="0">
                <a:solidFill>
                  <a:schemeClr val="tx1"/>
                </a:solidFill>
                <a:effectLst/>
                <a:latin typeface="ＭＳ ゴシック" panose="020B0609070205080204" pitchFamily="49" charset="-128"/>
              </a:rPr>
              <a:t>」の部分に記載していますが、「偏りが特定の項目に限定される場合に多く見られる」というのは１つのポイントになります。調査項目のうち、ある調査項目だけが極端に大きくぶれている場合、調査方法・判断基準に偏りのある可能性が高いです。</a:t>
            </a:r>
          </a:p>
          <a:p>
            <a:endParaRPr kumimoji="1" lang="ja-JP" altLang="en-US" kern="1200" dirty="0" smtClean="0">
              <a:solidFill>
                <a:schemeClr val="tx1"/>
              </a:solidFill>
              <a:effectLst/>
              <a:latin typeface="ＭＳ ゴシック" panose="020B0609070205080204" pitchFamily="49" charset="-128"/>
            </a:endParaRPr>
          </a:p>
          <a:p>
            <a:r>
              <a:rPr kumimoji="1" lang="ja-JP" altLang="en-US" kern="1200" dirty="0" smtClean="0">
                <a:solidFill>
                  <a:schemeClr val="tx1"/>
                </a:solidFill>
                <a:effectLst/>
                <a:latin typeface="ＭＳ ゴシック" panose="020B0609070205080204" pitchFamily="49" charset="-128"/>
              </a:rPr>
              <a:t>・次に、もう一つの偏りの原因として、②地域特性による偏りがあります。①で挙げた調査方法・判断基準とは異なり、地域本来の特性によって、データの偏りが生じてしまっているものです。　</a:t>
            </a:r>
          </a:p>
          <a:p>
            <a:r>
              <a:rPr kumimoji="1" lang="ja-JP" altLang="en-US" kern="1200" dirty="0" smtClean="0">
                <a:solidFill>
                  <a:schemeClr val="tx1"/>
                </a:solidFill>
                <a:effectLst/>
                <a:latin typeface="ＭＳ ゴシック" panose="020B0609070205080204" pitchFamily="49" charset="-128"/>
              </a:rPr>
              <a:t>・例えば、集計期間中の地域の年齢構成、人口構成に偏りが見られる場合が挙げられます。高齢化が極端に進んでいる場合などは、選択率の傾向が全国と異なってもおかしくありません。</a:t>
            </a:r>
          </a:p>
          <a:p>
            <a:r>
              <a:rPr kumimoji="1" lang="ja-JP" altLang="en-US" kern="1200" dirty="0" smtClean="0">
                <a:solidFill>
                  <a:schemeClr val="tx1"/>
                </a:solidFill>
                <a:effectLst/>
                <a:latin typeface="ＭＳ ゴシック" panose="020B0609070205080204" pitchFamily="49" charset="-128"/>
              </a:rPr>
              <a:t>・また、認定率の偏りも考えられます。例えば、地域特性として、軽度の方はあまり認定されていない、重度化してから認定に来られるような方が多い場合、重度の認定率に偏ってしまうため、</a:t>
            </a:r>
          </a:p>
          <a:p>
            <a:r>
              <a:rPr kumimoji="1" lang="ja-JP" altLang="en-US" kern="1200" dirty="0" smtClean="0">
                <a:solidFill>
                  <a:schemeClr val="tx1"/>
                </a:solidFill>
                <a:effectLst/>
                <a:latin typeface="ＭＳ ゴシック" panose="020B0609070205080204" pitchFamily="49" charset="-128"/>
              </a:rPr>
              <a:t>多くの調査項目で共通して、選択率が上振れている、または、下振れているような傾向となる可能性があります。</a:t>
            </a:r>
          </a:p>
          <a:p>
            <a:r>
              <a:rPr kumimoji="1" lang="ja-JP" altLang="en-US" kern="1200" dirty="0" smtClean="0">
                <a:solidFill>
                  <a:schemeClr val="tx1"/>
                </a:solidFill>
                <a:effectLst/>
                <a:latin typeface="ＭＳ ゴシック" panose="020B0609070205080204" pitchFamily="49" charset="-128"/>
              </a:rPr>
              <a:t>・偏りの原因が、調査方法・判断基準にある場合は、先ほどお伝えしたとおり、ある一部の項目が偏っている傾向がよく見られますが、</a:t>
            </a:r>
            <a:r>
              <a:rPr kumimoji="1" lang="ja-JP" altLang="en-US" kern="1200" dirty="0" err="1" smtClean="0">
                <a:solidFill>
                  <a:schemeClr val="tx1"/>
                </a:solidFill>
                <a:effectLst/>
                <a:latin typeface="ＭＳ ゴシック" panose="020B0609070205080204" pitchFamily="49" charset="-128"/>
              </a:rPr>
              <a:t>こ</a:t>
            </a:r>
            <a:r>
              <a:rPr kumimoji="1" lang="ja-JP" altLang="en-US" kern="1200" dirty="0" smtClean="0">
                <a:solidFill>
                  <a:schemeClr val="tx1"/>
                </a:solidFill>
                <a:effectLst/>
                <a:latin typeface="ＭＳ ゴシック" panose="020B0609070205080204" pitchFamily="49" charset="-128"/>
              </a:rPr>
              <a:t>ちはら多くの調査項目で共通した偏りが見られます。</a:t>
            </a:r>
          </a:p>
          <a:p>
            <a:r>
              <a:rPr kumimoji="1" lang="ja-JP" altLang="en-US" kern="1200" dirty="0" smtClean="0">
                <a:solidFill>
                  <a:schemeClr val="tx1"/>
                </a:solidFill>
                <a:effectLst/>
                <a:latin typeface="ＭＳ ゴシック" panose="020B0609070205080204" pitchFamily="49" charset="-128"/>
              </a:rPr>
              <a:t>・最後に「</a:t>
            </a:r>
            <a:r>
              <a:rPr kumimoji="1" lang="en-US" altLang="ja-JP" kern="1200" dirty="0" smtClean="0">
                <a:solidFill>
                  <a:schemeClr val="tx1"/>
                </a:solidFill>
                <a:effectLst/>
                <a:latin typeface="ＭＳ ゴシック" panose="020B0609070205080204" pitchFamily="49" charset="-128"/>
              </a:rPr>
              <a:t>※</a:t>
            </a:r>
            <a:r>
              <a:rPr kumimoji="1" lang="ja-JP" altLang="en-US" kern="1200" dirty="0" smtClean="0">
                <a:solidFill>
                  <a:schemeClr val="tx1"/>
                </a:solidFill>
                <a:effectLst/>
                <a:latin typeface="ＭＳ ゴシック" panose="020B0609070205080204" pitchFamily="49" charset="-128"/>
              </a:rPr>
              <a:t>」で記載されていますが、偏りがない場合であっても、自治体内の各調査項目の判断基準が、全て全国の共通基準に合っているという訳ではありません。</a:t>
            </a:r>
          </a:p>
          <a:p>
            <a:endParaRPr kumimoji="1" lang="ja-JP" altLang="en-US" kern="1200" dirty="0" smtClean="0">
              <a:solidFill>
                <a:schemeClr val="tx1"/>
              </a:solidFill>
              <a:effectLst/>
              <a:latin typeface="ＭＳ ゴシック" panose="020B0609070205080204" pitchFamily="49" charset="-128"/>
            </a:endParaRPr>
          </a:p>
        </p:txBody>
      </p:sp>
      <p:sp>
        <p:nvSpPr>
          <p:cNvPr id="4" name="スライド番号プレースホルダ 3"/>
          <p:cNvSpPr>
            <a:spLocks noGrp="1"/>
          </p:cNvSpPr>
          <p:nvPr>
            <p:ph type="sldNum" sz="quarter" idx="10"/>
          </p:nvPr>
        </p:nvSpPr>
        <p:spPr/>
        <p:txBody>
          <a:bodyPr/>
          <a:lstStyle/>
          <a:p>
            <a:fld id="{35B40875-A7EF-4DF8-B6A2-4882360CF502}" type="slidenum">
              <a:rPr kumimoji="1" lang="ja-JP" altLang="en-US" smtClean="0"/>
              <a:pPr/>
              <a:t>12</a:t>
            </a:fld>
            <a:endParaRPr kumimoji="1" lang="ja-JP" altLang="en-US"/>
          </a:p>
        </p:txBody>
      </p:sp>
    </p:spTree>
    <p:extLst>
      <p:ext uri="{BB962C8B-B14F-4D97-AF65-F5344CB8AC3E}">
        <p14:creationId xmlns:p14="http://schemas.microsoft.com/office/powerpoint/2010/main" val="4024254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kern="1200" dirty="0" smtClean="0">
                <a:solidFill>
                  <a:schemeClr val="tx1"/>
                </a:solidFill>
                <a:effectLst/>
                <a:latin typeface="ＭＳ ゴシック" panose="020B0609070205080204" pitchFamily="49" charset="-128"/>
              </a:rPr>
              <a:t>・以上のように、選択率の偏りには、①調査方法・判断基準の偏り、②認定率の偏り、同じく②年齢構成の偏りがあります。</a:t>
            </a:r>
            <a:endParaRPr kumimoji="1" lang="en-US" altLang="ja-JP" kern="1200" dirty="0" smtClean="0">
              <a:solidFill>
                <a:schemeClr val="tx1"/>
              </a:solidFill>
              <a:effectLst/>
              <a:latin typeface="ＭＳ ゴシック" panose="020B0609070205080204" pitchFamily="49" charset="-128"/>
            </a:endParaRPr>
          </a:p>
          <a:p>
            <a:r>
              <a:rPr kumimoji="1" lang="ja-JP" altLang="en-US" kern="1200" dirty="0" smtClean="0">
                <a:solidFill>
                  <a:schemeClr val="tx1"/>
                </a:solidFill>
                <a:effectLst/>
                <a:latin typeface="ＭＳ ゴシック" panose="020B0609070205080204" pitchFamily="49" charset="-128"/>
              </a:rPr>
              <a:t>いずれも確認が必要です。</a:t>
            </a:r>
            <a:endParaRPr kumimoji="1" lang="en-US" altLang="ja-JP" kern="1200" dirty="0" smtClean="0">
              <a:solidFill>
                <a:schemeClr val="tx1"/>
              </a:solidFill>
              <a:effectLst/>
              <a:latin typeface="ＭＳ ゴシック" panose="020B0609070205080204" pitchFamily="49" charset="-128"/>
            </a:endParaRPr>
          </a:p>
          <a:p>
            <a:r>
              <a:rPr kumimoji="1" lang="ja-JP" altLang="en-US" kern="1200" dirty="0" smtClean="0">
                <a:solidFill>
                  <a:schemeClr val="tx1"/>
                </a:solidFill>
                <a:effectLst/>
                <a:latin typeface="ＭＳ ゴシック" panose="020B0609070205080204" pitchFamily="49" charset="-128"/>
              </a:rPr>
              <a:t>このうち業務分析データでは、②のうち年齢構成を補正して、年齢の影響を取り除いて分析している部分がありますので、後ほど説明いたします。</a:t>
            </a:r>
          </a:p>
          <a:p>
            <a:endParaRPr kumimoji="1" lang="en-US" altLang="ja-JP" dirty="0" smtClean="0">
              <a:latin typeface="ＭＳ ゴシック" panose="020B0609070205080204" pitchFamily="49" charset="-128"/>
            </a:endParaRPr>
          </a:p>
        </p:txBody>
      </p:sp>
      <p:sp>
        <p:nvSpPr>
          <p:cNvPr id="4" name="スライド番号プレースホルダ 3"/>
          <p:cNvSpPr>
            <a:spLocks noGrp="1"/>
          </p:cNvSpPr>
          <p:nvPr>
            <p:ph type="sldNum" sz="quarter" idx="10"/>
          </p:nvPr>
        </p:nvSpPr>
        <p:spPr/>
        <p:txBody>
          <a:bodyPr/>
          <a:lstStyle/>
          <a:p>
            <a:fld id="{35B40875-A7EF-4DF8-B6A2-4882360CF502}" type="slidenum">
              <a:rPr kumimoji="1" lang="ja-JP" altLang="en-US" smtClean="0"/>
              <a:pPr/>
              <a:t>13</a:t>
            </a:fld>
            <a:endParaRPr kumimoji="1" lang="ja-JP" altLang="en-US"/>
          </a:p>
        </p:txBody>
      </p:sp>
    </p:spTree>
    <p:extLst>
      <p:ext uri="{BB962C8B-B14F-4D97-AF65-F5344CB8AC3E}">
        <p14:creationId xmlns:p14="http://schemas.microsoft.com/office/powerpoint/2010/main" val="1795721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kern="1200" dirty="0" smtClean="0">
                <a:solidFill>
                  <a:schemeClr val="tx1"/>
                </a:solidFill>
                <a:effectLst/>
                <a:latin typeface="ＭＳ ゴシック" panose="020B0609070205080204" pitchFamily="49" charset="-128"/>
                <a:ea typeface="ＭＳ Ｐ明朝" pitchFamily="18" charset="-128"/>
                <a:cs typeface="+mn-cs"/>
              </a:rPr>
              <a:t>・年齢構成の偏りについて、年齢と認定率の関係を確認しておきましょう。</a:t>
            </a:r>
            <a:endParaRPr kumimoji="1" lang="en-US" altLang="ja-JP" kern="1200" dirty="0" smtClean="0">
              <a:solidFill>
                <a:schemeClr val="tx1"/>
              </a:solidFill>
              <a:effectLst/>
              <a:latin typeface="ＭＳ ゴシック" panose="020B0609070205080204" pitchFamily="49" charset="-128"/>
              <a:ea typeface="ＭＳ Ｐ明朝" pitchFamily="18" charset="-128"/>
              <a:cs typeface="+mn-cs"/>
            </a:endParaRPr>
          </a:p>
          <a:p>
            <a:r>
              <a:rPr kumimoji="1" lang="ja-JP" altLang="en-US" kern="1200" dirty="0" smtClean="0">
                <a:solidFill>
                  <a:schemeClr val="tx1"/>
                </a:solidFill>
                <a:effectLst/>
                <a:latin typeface="ＭＳ ゴシック" panose="020B0609070205080204" pitchFamily="49" charset="-128"/>
                <a:ea typeface="ＭＳ Ｐ明朝" pitchFamily="18" charset="-128"/>
                <a:cs typeface="+mn-cs"/>
              </a:rPr>
              <a:t>・このグラフは、年齢と認定率の関係を表しています。認定率には、様々な要素が影響を与えていますが、年齢もその１つです。</a:t>
            </a:r>
            <a:endParaRPr kumimoji="1" lang="en-US" altLang="ja-JP" kern="1200" dirty="0" smtClean="0">
              <a:solidFill>
                <a:schemeClr val="tx1"/>
              </a:solidFill>
              <a:effectLst/>
              <a:latin typeface="ＭＳ ゴシック" panose="020B0609070205080204" pitchFamily="49" charset="-128"/>
              <a:ea typeface="ＭＳ Ｐ明朝" pitchFamily="18" charset="-128"/>
              <a:cs typeface="+mn-cs"/>
            </a:endParaRPr>
          </a:p>
          <a:p>
            <a:r>
              <a:rPr kumimoji="1" lang="ja-JP" altLang="en-US" kern="1200" dirty="0" smtClean="0">
                <a:solidFill>
                  <a:schemeClr val="tx1"/>
                </a:solidFill>
                <a:effectLst/>
                <a:latin typeface="ＭＳ ゴシック" panose="020B0609070205080204" pitchFamily="49" charset="-128"/>
                <a:ea typeface="ＭＳ Ｐ明朝" pitchFamily="18" charset="-128"/>
                <a:cs typeface="+mn-cs"/>
              </a:rPr>
              <a:t>年齢区分が右に高くなるにつれて、介護サービスを必要とする方の割合が増えるので、認定率は右上がりになっています。</a:t>
            </a:r>
            <a:endParaRPr kumimoji="1" lang="ja-JP" altLang="ja-JP" kern="1200" dirty="0" smtClean="0">
              <a:solidFill>
                <a:schemeClr val="tx1"/>
              </a:solidFill>
              <a:effectLst/>
              <a:latin typeface="ＭＳ ゴシック" panose="020B0609070205080204" pitchFamily="49" charset="-128"/>
              <a:ea typeface="ＭＳ Ｐ明朝" pitchFamily="18" charset="-128"/>
              <a:cs typeface="+mn-cs"/>
            </a:endParaRPr>
          </a:p>
        </p:txBody>
      </p:sp>
      <p:sp>
        <p:nvSpPr>
          <p:cNvPr id="4" name="スライド番号プレースホルダ 3"/>
          <p:cNvSpPr>
            <a:spLocks noGrp="1"/>
          </p:cNvSpPr>
          <p:nvPr>
            <p:ph type="sldNum" sz="quarter" idx="10"/>
          </p:nvPr>
        </p:nvSpPr>
        <p:spPr/>
        <p:txBody>
          <a:bodyPr/>
          <a:lstStyle/>
          <a:p>
            <a:fld id="{35B40875-A7EF-4DF8-B6A2-4882360CF502}" type="slidenum">
              <a:rPr kumimoji="1" lang="ja-JP" altLang="en-US" smtClean="0"/>
              <a:pPr/>
              <a:t>14</a:t>
            </a:fld>
            <a:endParaRPr kumimoji="1" lang="ja-JP" altLang="en-US"/>
          </a:p>
        </p:txBody>
      </p:sp>
    </p:spTree>
    <p:extLst>
      <p:ext uri="{BB962C8B-B14F-4D97-AF65-F5344CB8AC3E}">
        <p14:creationId xmlns:p14="http://schemas.microsoft.com/office/powerpoint/2010/main" val="774209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kern="1200" dirty="0" smtClean="0">
                <a:solidFill>
                  <a:schemeClr val="tx1"/>
                </a:solidFill>
                <a:effectLst/>
                <a:latin typeface="ＭＳ ゴシック" panose="020B0609070205080204" pitchFamily="49" charset="-128"/>
              </a:rPr>
              <a:t>・それに対して、次のスライドは、年齢と要介護度区分の関係です。一見すると、先ほどの年齢と認定率と似ていますが、こちらは話が少し複雑です。先程と違って、年齢区分が高くなれば、重度の要介護度の構成割合が高まるという訳ではありません。</a:t>
            </a:r>
          </a:p>
          <a:p>
            <a:r>
              <a:rPr kumimoji="1" lang="ja-JP" altLang="en-US" kern="1200" dirty="0" smtClean="0">
                <a:solidFill>
                  <a:schemeClr val="tx1"/>
                </a:solidFill>
                <a:effectLst/>
                <a:latin typeface="ＭＳ ゴシック" panose="020B0609070205080204" pitchFamily="49" charset="-128"/>
              </a:rPr>
              <a:t>・</a:t>
            </a:r>
            <a:r>
              <a:rPr kumimoji="1" lang="en-US" altLang="ja-JP" kern="1200" dirty="0" smtClean="0">
                <a:solidFill>
                  <a:schemeClr val="tx1"/>
                </a:solidFill>
                <a:effectLst/>
                <a:latin typeface="ＭＳ ゴシック" panose="020B0609070205080204" pitchFamily="49" charset="-128"/>
              </a:rPr>
              <a:t>89</a:t>
            </a:r>
            <a:r>
              <a:rPr kumimoji="1" lang="ja-JP" altLang="en-US" kern="1200" dirty="0" smtClean="0">
                <a:solidFill>
                  <a:schemeClr val="tx1"/>
                </a:solidFill>
                <a:effectLst/>
                <a:latin typeface="ＭＳ ゴシック" panose="020B0609070205080204" pitchFamily="49" charset="-128"/>
              </a:rPr>
              <a:t>歳と</a:t>
            </a:r>
            <a:r>
              <a:rPr kumimoji="1" lang="en-US" altLang="ja-JP" kern="1200" dirty="0" smtClean="0">
                <a:solidFill>
                  <a:schemeClr val="tx1"/>
                </a:solidFill>
                <a:effectLst/>
                <a:latin typeface="ＭＳ ゴシック" panose="020B0609070205080204" pitchFamily="49" charset="-128"/>
              </a:rPr>
              <a:t>90</a:t>
            </a:r>
            <a:r>
              <a:rPr kumimoji="1" lang="ja-JP" altLang="en-US" kern="1200" dirty="0" smtClean="0">
                <a:solidFill>
                  <a:schemeClr val="tx1"/>
                </a:solidFill>
                <a:effectLst/>
                <a:latin typeface="ＭＳ ゴシック" panose="020B0609070205080204" pitchFamily="49" charset="-128"/>
              </a:rPr>
              <a:t>歳の間が点線で区切られていますが、</a:t>
            </a:r>
            <a:r>
              <a:rPr kumimoji="1" lang="en-US" altLang="ja-JP" kern="1200" dirty="0" smtClean="0">
                <a:solidFill>
                  <a:schemeClr val="tx1"/>
                </a:solidFill>
                <a:effectLst/>
                <a:latin typeface="ＭＳ ゴシック" panose="020B0609070205080204" pitchFamily="49" charset="-128"/>
              </a:rPr>
              <a:t>90</a:t>
            </a:r>
            <a:r>
              <a:rPr kumimoji="1" lang="ja-JP" altLang="en-US" kern="1200" dirty="0" smtClean="0">
                <a:solidFill>
                  <a:schemeClr val="tx1"/>
                </a:solidFill>
                <a:effectLst/>
                <a:latin typeface="ＭＳ ゴシック" panose="020B0609070205080204" pitchFamily="49" charset="-128"/>
              </a:rPr>
              <a:t>歳のラインより上を見ると、年齢区分が高くなるほど、軽度の方の割合が増えていくのがわかります。逆に、</a:t>
            </a:r>
            <a:r>
              <a:rPr kumimoji="1" lang="en-US" altLang="ja-JP" kern="1200" dirty="0" smtClean="0">
                <a:solidFill>
                  <a:schemeClr val="tx1"/>
                </a:solidFill>
                <a:effectLst/>
                <a:latin typeface="ＭＳ ゴシック" panose="020B0609070205080204" pitchFamily="49" charset="-128"/>
              </a:rPr>
              <a:t>90</a:t>
            </a:r>
            <a:r>
              <a:rPr kumimoji="1" lang="ja-JP" altLang="en-US" kern="1200" dirty="0" smtClean="0">
                <a:solidFill>
                  <a:schemeClr val="tx1"/>
                </a:solidFill>
                <a:effectLst/>
                <a:latin typeface="ＭＳ ゴシック" panose="020B0609070205080204" pitchFamily="49" charset="-128"/>
              </a:rPr>
              <a:t>歳のラインより下を見ると、年齢区分が高くなるほど、重度の方の割合が増えていきます。</a:t>
            </a:r>
          </a:p>
          <a:p>
            <a:endParaRPr kumimoji="1" lang="ja-JP" altLang="en-US" kern="1200" dirty="0" smtClean="0">
              <a:solidFill>
                <a:schemeClr val="tx1"/>
              </a:solidFill>
              <a:effectLst/>
              <a:latin typeface="ＭＳ ゴシック" panose="020B0609070205080204" pitchFamily="49" charset="-128"/>
            </a:endParaRPr>
          </a:p>
          <a:p>
            <a:endParaRPr kumimoji="1" lang="ja-JP" altLang="en-US" dirty="0">
              <a:latin typeface="ＭＳ ゴシック" panose="020B0609070205080204" pitchFamily="49" charset="-128"/>
            </a:endParaRPr>
          </a:p>
        </p:txBody>
      </p:sp>
      <p:sp>
        <p:nvSpPr>
          <p:cNvPr id="4" name="スライド番号プレースホルダ 3"/>
          <p:cNvSpPr>
            <a:spLocks noGrp="1"/>
          </p:cNvSpPr>
          <p:nvPr>
            <p:ph type="sldNum" sz="quarter" idx="10"/>
          </p:nvPr>
        </p:nvSpPr>
        <p:spPr/>
        <p:txBody>
          <a:bodyPr/>
          <a:lstStyle/>
          <a:p>
            <a:fld id="{35B40875-A7EF-4DF8-B6A2-4882360CF502}" type="slidenum">
              <a:rPr kumimoji="1" lang="ja-JP" altLang="en-US" smtClean="0"/>
              <a:pPr/>
              <a:t>15</a:t>
            </a:fld>
            <a:endParaRPr kumimoji="1" lang="ja-JP" altLang="en-US"/>
          </a:p>
        </p:txBody>
      </p:sp>
    </p:spTree>
    <p:extLst>
      <p:ext uri="{BB962C8B-B14F-4D97-AF65-F5344CB8AC3E}">
        <p14:creationId xmlns:p14="http://schemas.microsoft.com/office/powerpoint/2010/main" val="150610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kern="1200" dirty="0" smtClean="0">
                <a:solidFill>
                  <a:schemeClr val="tx1"/>
                </a:solidFill>
                <a:effectLst/>
                <a:latin typeface="ＭＳ ゴシック" panose="020B0609070205080204" pitchFamily="49" charset="-128"/>
              </a:rPr>
              <a:t>・続いて、過去事業で行なわれた調査分析の結果を示しています。あくまでも参考ですが、自治体の認定率にどのような要素が影響を与えているのかを分析した結果です。</a:t>
            </a:r>
          </a:p>
          <a:p>
            <a:endParaRPr kumimoji="1" lang="ja-JP" altLang="en-US" kern="1200" dirty="0" smtClean="0">
              <a:solidFill>
                <a:schemeClr val="tx1"/>
              </a:solidFill>
              <a:effectLst/>
              <a:latin typeface="ＭＳ ゴシック" panose="020B0609070205080204" pitchFamily="49" charset="-128"/>
            </a:endParaRPr>
          </a:p>
          <a:p>
            <a:r>
              <a:rPr kumimoji="1" lang="ja-JP" altLang="en-US" kern="1200" dirty="0" smtClean="0">
                <a:solidFill>
                  <a:schemeClr val="tx1"/>
                </a:solidFill>
                <a:effectLst/>
                <a:latin typeface="ＭＳ ゴシック" panose="020B0609070205080204" pitchFamily="49" charset="-128"/>
              </a:rPr>
              <a:t>・一番左側の列に、後期高齢化率から順番に様々な項目が並んでいます。</a:t>
            </a:r>
          </a:p>
          <a:p>
            <a:r>
              <a:rPr kumimoji="1" lang="ja-JP" altLang="en-US" kern="1200" dirty="0" smtClean="0">
                <a:solidFill>
                  <a:schemeClr val="tx1"/>
                </a:solidFill>
                <a:effectLst/>
                <a:latin typeface="ＭＳ ゴシック" panose="020B0609070205080204" pitchFamily="49" charset="-128"/>
              </a:rPr>
              <a:t>・表中の数値は、統計的に算出した相関係数を示しています。例えば、認定率の列では、認定率と左の項目がどの程度関連しているかを表しています。数値が高いほど、より関連が強くなります。</a:t>
            </a:r>
          </a:p>
          <a:p>
            <a:r>
              <a:rPr kumimoji="1" lang="ja-JP" altLang="en-US" kern="1200" dirty="0" smtClean="0">
                <a:solidFill>
                  <a:schemeClr val="tx1"/>
                </a:solidFill>
                <a:effectLst/>
                <a:latin typeface="ＭＳ ゴシック" panose="020B0609070205080204" pitchFamily="49" charset="-128"/>
              </a:rPr>
              <a:t>・マイナスの数値は、負の相関関係を示しています。つまり、一方が高くなると他方が低くなっていきます。例えば、上から３つ目の</a:t>
            </a:r>
            <a:r>
              <a:rPr kumimoji="1" lang="en-US" altLang="ja-JP" kern="1200" dirty="0" smtClean="0">
                <a:solidFill>
                  <a:schemeClr val="tx1"/>
                </a:solidFill>
                <a:effectLst/>
                <a:latin typeface="ＭＳ ゴシック" panose="020B0609070205080204" pitchFamily="49" charset="-128"/>
              </a:rPr>
              <a:t>65</a:t>
            </a:r>
            <a:r>
              <a:rPr kumimoji="1" lang="ja-JP" altLang="en-US" kern="1200" dirty="0" smtClean="0">
                <a:solidFill>
                  <a:schemeClr val="tx1"/>
                </a:solidFill>
                <a:effectLst/>
                <a:latin typeface="ＭＳ ゴシック" panose="020B0609070205080204" pitchFamily="49" charset="-128"/>
              </a:rPr>
              <a:t>歳以上の就業率の場合、認定率がマイナスの相関係数になっているので、就業率が上がるにつれて認定率は下がる傾向にあります。感覚的には、就業者が多ければ多いほど認定率が下がると理解してください。</a:t>
            </a:r>
          </a:p>
          <a:p>
            <a:endParaRPr kumimoji="1" lang="ja-JP" altLang="en-US" kern="1200" dirty="0" smtClean="0">
              <a:solidFill>
                <a:schemeClr val="tx1"/>
              </a:solidFill>
              <a:effectLst/>
              <a:latin typeface="ＭＳ ゴシック" panose="020B0609070205080204" pitchFamily="49" charset="-128"/>
            </a:endParaRPr>
          </a:p>
          <a:p>
            <a:r>
              <a:rPr kumimoji="1" lang="ja-JP" altLang="en-US" kern="1200" dirty="0" smtClean="0">
                <a:solidFill>
                  <a:schemeClr val="tx1"/>
                </a:solidFill>
                <a:effectLst/>
                <a:latin typeface="ＭＳ ゴシック" panose="020B0609070205080204" pitchFamily="49" charset="-128"/>
              </a:rPr>
              <a:t>・赤い枠線で囲った項目の、認定率の数字にアスタリスクが付いているものが、統計的には、より相関が高いと評価されるものとお考えください。高齢化率や、単身世帯率が高くなるにつれて認定率も高くなる傾向にあり、また、生活保護被保護高齢者率や事業所数が多くなるほど認定率も高くなる傾向があると分かります。</a:t>
            </a:r>
          </a:p>
          <a:p>
            <a:r>
              <a:rPr kumimoji="1" lang="ja-JP" altLang="en-US" kern="1200" dirty="0" smtClean="0">
                <a:solidFill>
                  <a:schemeClr val="tx1"/>
                </a:solidFill>
                <a:effectLst/>
                <a:latin typeface="ＭＳ ゴシック" panose="020B0609070205080204" pitchFamily="49" charset="-128"/>
              </a:rPr>
              <a:t>・注意点ですが、相関係数というものは、必ずしも因果関係を示すものではありませんので、ご注意ください。単純に２つの数値の相関関係だけを示したものです。</a:t>
            </a:r>
          </a:p>
          <a:p>
            <a:endParaRPr kumimoji="1" lang="ja-JP" altLang="en-US" dirty="0">
              <a:latin typeface="ＭＳ ゴシック" panose="020B0609070205080204" pitchFamily="49" charset="-128"/>
            </a:endParaRPr>
          </a:p>
        </p:txBody>
      </p:sp>
      <p:sp>
        <p:nvSpPr>
          <p:cNvPr id="4" name="スライド番号プレースホルダ 3"/>
          <p:cNvSpPr>
            <a:spLocks noGrp="1"/>
          </p:cNvSpPr>
          <p:nvPr>
            <p:ph type="sldNum" sz="quarter" idx="10"/>
          </p:nvPr>
        </p:nvSpPr>
        <p:spPr/>
        <p:txBody>
          <a:bodyPr/>
          <a:lstStyle/>
          <a:p>
            <a:fld id="{35B40875-A7EF-4DF8-B6A2-4882360CF502}" type="slidenum">
              <a:rPr kumimoji="1" lang="ja-JP" altLang="en-US" smtClean="0"/>
              <a:pPr/>
              <a:t>16</a:t>
            </a:fld>
            <a:endParaRPr kumimoji="1" lang="ja-JP" altLang="en-US"/>
          </a:p>
        </p:txBody>
      </p:sp>
    </p:spTree>
    <p:extLst>
      <p:ext uri="{BB962C8B-B14F-4D97-AF65-F5344CB8AC3E}">
        <p14:creationId xmlns:p14="http://schemas.microsoft.com/office/powerpoint/2010/main" val="1271057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kern="1200" dirty="0" smtClean="0">
                <a:solidFill>
                  <a:schemeClr val="tx1"/>
                </a:solidFill>
                <a:effectLst/>
                <a:latin typeface="ＭＳ ゴシック" panose="020B0609070205080204" pitchFamily="49" charset="-128"/>
              </a:rPr>
              <a:t>・続きまして、参考として年齢構成の影響を取り除いた補正値について説明します。</a:t>
            </a:r>
          </a:p>
          <a:p>
            <a:r>
              <a:rPr kumimoji="1" lang="ja-JP" altLang="en-US" kern="1200" dirty="0" smtClean="0">
                <a:solidFill>
                  <a:schemeClr val="tx1"/>
                </a:solidFill>
                <a:effectLst/>
                <a:latin typeface="ＭＳ ゴシック" panose="020B0609070205080204" pitchFamily="49" charset="-128"/>
              </a:rPr>
              <a:t>・補正値とは、着目している自治体の年齢構成が、全国における年齢構成と同じだったと仮定して計算した値です。</a:t>
            </a:r>
            <a:endParaRPr kumimoji="1" lang="en-US" altLang="ja-JP" kern="1200" dirty="0" smtClean="0">
              <a:solidFill>
                <a:schemeClr val="tx1"/>
              </a:solidFill>
              <a:effectLst/>
              <a:latin typeface="ＭＳ ゴシック" panose="020B0609070205080204" pitchFamily="49" charset="-128"/>
            </a:endParaRPr>
          </a:p>
          <a:p>
            <a:endParaRPr kumimoji="1" lang="ja-JP" altLang="en-US" kern="1200" dirty="0" smtClean="0">
              <a:solidFill>
                <a:schemeClr val="tx1"/>
              </a:solidFill>
              <a:effectLst/>
              <a:latin typeface="ＭＳ ゴシック" panose="020B0609070205080204" pitchFamily="49" charset="-128"/>
            </a:endParaRPr>
          </a:p>
          <a:p>
            <a:r>
              <a:rPr kumimoji="1" lang="ja-JP" altLang="en-US" kern="1200" dirty="0" smtClean="0">
                <a:solidFill>
                  <a:schemeClr val="tx1"/>
                </a:solidFill>
                <a:effectLst/>
                <a:latin typeface="ＭＳ ゴシック" panose="020B0609070205080204" pitchFamily="49" charset="-128"/>
              </a:rPr>
              <a:t>・左下に、</a:t>
            </a:r>
            <a:r>
              <a:rPr kumimoji="1" lang="en-US" altLang="ja-JP" kern="1200" dirty="0" smtClean="0">
                <a:solidFill>
                  <a:schemeClr val="tx1"/>
                </a:solidFill>
                <a:effectLst/>
                <a:latin typeface="ＭＳ ゴシック" panose="020B0609070205080204" pitchFamily="49" charset="-128"/>
              </a:rPr>
              <a:t>A</a:t>
            </a:r>
            <a:r>
              <a:rPr kumimoji="1" lang="ja-JP" altLang="en-US" kern="1200" dirty="0" smtClean="0">
                <a:solidFill>
                  <a:schemeClr val="tx1"/>
                </a:solidFill>
                <a:effectLst/>
                <a:latin typeface="ＭＳ ゴシック" panose="020B0609070205080204" pitchFamily="49" charset="-128"/>
              </a:rPr>
              <a:t>市の年齢階級別の選択率と、全国の年齢階級別の人口があります。</a:t>
            </a:r>
          </a:p>
          <a:p>
            <a:r>
              <a:rPr kumimoji="1" lang="ja-JP" altLang="en-US" kern="1200" dirty="0" smtClean="0">
                <a:solidFill>
                  <a:schemeClr val="tx1"/>
                </a:solidFill>
                <a:effectLst/>
                <a:latin typeface="ＭＳ ゴシック" panose="020B0609070205080204" pitchFamily="49" charset="-128"/>
              </a:rPr>
              <a:t>まず、</a:t>
            </a:r>
            <a:r>
              <a:rPr kumimoji="1" lang="en-US" altLang="ja-JP" kern="1200" dirty="0" smtClean="0">
                <a:solidFill>
                  <a:schemeClr val="tx1"/>
                </a:solidFill>
                <a:effectLst/>
                <a:latin typeface="ＭＳ ゴシック" panose="020B0609070205080204" pitchFamily="49" charset="-128"/>
              </a:rPr>
              <a:t>A</a:t>
            </a:r>
            <a:r>
              <a:rPr kumimoji="1" lang="ja-JP" altLang="en-US" kern="1200" dirty="0" smtClean="0">
                <a:solidFill>
                  <a:schemeClr val="tx1"/>
                </a:solidFill>
                <a:effectLst/>
                <a:latin typeface="ＭＳ ゴシック" panose="020B0609070205080204" pitchFamily="49" charset="-128"/>
              </a:rPr>
              <a:t>市の年齢構成が全国と同じと仮定して、</a:t>
            </a:r>
            <a:r>
              <a:rPr kumimoji="1" lang="en-US" altLang="ja-JP" kern="1200" dirty="0" smtClean="0">
                <a:solidFill>
                  <a:schemeClr val="tx1"/>
                </a:solidFill>
                <a:effectLst/>
                <a:latin typeface="ＭＳ ゴシック" panose="020B0609070205080204" pitchFamily="49" charset="-128"/>
              </a:rPr>
              <a:t>A</a:t>
            </a:r>
            <a:r>
              <a:rPr kumimoji="1" lang="ja-JP" altLang="en-US" kern="1200" dirty="0" smtClean="0">
                <a:solidFill>
                  <a:schemeClr val="tx1"/>
                </a:solidFill>
                <a:effectLst/>
                <a:latin typeface="ＭＳ ゴシック" panose="020B0609070205080204" pitchFamily="49" charset="-128"/>
              </a:rPr>
              <a:t>市の年齢階級別選択率に、全国の年齢階級別人口をかけあわせます。</a:t>
            </a:r>
          </a:p>
          <a:p>
            <a:r>
              <a:rPr kumimoji="1" lang="ja-JP" altLang="en-US" kern="1200" dirty="0" smtClean="0">
                <a:solidFill>
                  <a:schemeClr val="tx1"/>
                </a:solidFill>
                <a:effectLst/>
                <a:latin typeface="ＭＳ ゴシック" panose="020B0609070205080204" pitchFamily="49" charset="-128"/>
              </a:rPr>
              <a:t>その人数を足し上げて、選択人数の総数を算出し、全国のケース数で割ると、年齢構成を全国と同じ構成に補正した</a:t>
            </a:r>
            <a:r>
              <a:rPr kumimoji="1" lang="en-US" altLang="ja-JP" kern="1200" dirty="0" smtClean="0">
                <a:solidFill>
                  <a:schemeClr val="tx1"/>
                </a:solidFill>
                <a:effectLst/>
                <a:latin typeface="ＭＳ ゴシック" panose="020B0609070205080204" pitchFamily="49" charset="-128"/>
              </a:rPr>
              <a:t>A</a:t>
            </a:r>
            <a:r>
              <a:rPr kumimoji="1" lang="ja-JP" altLang="en-US" kern="1200" dirty="0" smtClean="0">
                <a:solidFill>
                  <a:schemeClr val="tx1"/>
                </a:solidFill>
                <a:effectLst/>
                <a:latin typeface="ＭＳ ゴシック" panose="020B0609070205080204" pitchFamily="49" charset="-128"/>
              </a:rPr>
              <a:t>市の選択率が算出されます。</a:t>
            </a:r>
          </a:p>
          <a:p>
            <a:endParaRPr kumimoji="1" lang="ja-JP" altLang="en-US" kern="1200" dirty="0" smtClean="0">
              <a:solidFill>
                <a:schemeClr val="tx1"/>
              </a:solidFill>
              <a:effectLst/>
              <a:latin typeface="ＭＳ ゴシック" panose="020B0609070205080204" pitchFamily="49" charset="-128"/>
            </a:endParaRPr>
          </a:p>
          <a:p>
            <a:r>
              <a:rPr kumimoji="1" lang="ja-JP" altLang="en-US" kern="1200" dirty="0" smtClean="0">
                <a:solidFill>
                  <a:schemeClr val="tx1"/>
                </a:solidFill>
                <a:effectLst/>
                <a:latin typeface="ＭＳ ゴシック" panose="020B0609070205080204" pitchFamily="49" charset="-128"/>
              </a:rPr>
              <a:t>・そのため、</a:t>
            </a:r>
            <a:r>
              <a:rPr kumimoji="1" lang="en-US" altLang="ja-JP" kern="1200" dirty="0" smtClean="0">
                <a:solidFill>
                  <a:schemeClr val="tx1"/>
                </a:solidFill>
                <a:effectLst/>
                <a:latin typeface="ＭＳ ゴシック" panose="020B0609070205080204" pitchFamily="49" charset="-128"/>
              </a:rPr>
              <a:t>A</a:t>
            </a:r>
            <a:r>
              <a:rPr kumimoji="1" lang="ja-JP" altLang="en-US" kern="1200" dirty="0" smtClean="0">
                <a:solidFill>
                  <a:schemeClr val="tx1"/>
                </a:solidFill>
                <a:effectLst/>
                <a:latin typeface="ＭＳ ゴシック" panose="020B0609070205080204" pitchFamily="49" charset="-128"/>
              </a:rPr>
              <a:t>市の年齢構成が、全国と同じような形であれば同じような数字になりますし、逆に年齢構成が全国と隔たっている場合は、補正前後で数値が異なってきます。</a:t>
            </a:r>
          </a:p>
          <a:p>
            <a:endParaRPr kumimoji="1" lang="ja-JP" altLang="en-US" dirty="0">
              <a:latin typeface="ＭＳ ゴシック" panose="020B0609070205080204" pitchFamily="49" charset="-128"/>
            </a:endParaRPr>
          </a:p>
        </p:txBody>
      </p:sp>
      <p:sp>
        <p:nvSpPr>
          <p:cNvPr id="4" name="スライド番号プレースホルダ 3"/>
          <p:cNvSpPr>
            <a:spLocks noGrp="1"/>
          </p:cNvSpPr>
          <p:nvPr>
            <p:ph type="sldNum" sz="quarter" idx="10"/>
          </p:nvPr>
        </p:nvSpPr>
        <p:spPr/>
        <p:txBody>
          <a:bodyPr/>
          <a:lstStyle/>
          <a:p>
            <a:fld id="{35B40875-A7EF-4DF8-B6A2-4882360CF502}" type="slidenum">
              <a:rPr kumimoji="1" lang="ja-JP" altLang="en-US" smtClean="0"/>
              <a:pPr/>
              <a:t>17</a:t>
            </a:fld>
            <a:endParaRPr kumimoji="1" lang="ja-JP" altLang="en-US"/>
          </a:p>
        </p:txBody>
      </p:sp>
    </p:spTree>
    <p:extLst>
      <p:ext uri="{BB962C8B-B14F-4D97-AF65-F5344CB8AC3E}">
        <p14:creationId xmlns:p14="http://schemas.microsoft.com/office/powerpoint/2010/main" val="1716135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Autofit/>
          </a:bodyPr>
          <a:lstStyle/>
          <a:p>
            <a:r>
              <a:rPr kumimoji="1" lang="ja-JP" altLang="en-US" kern="1200" dirty="0" smtClean="0">
                <a:solidFill>
                  <a:schemeClr val="tx1"/>
                </a:solidFill>
                <a:effectLst/>
                <a:latin typeface="ＭＳ ゴシック" panose="020B0609070205080204" pitchFamily="49" charset="-128"/>
              </a:rPr>
              <a:t>・続いて、こちらもご参考ですが、後ほど業務分析データをご覧いただく上でも確認することになるので、</a:t>
            </a:r>
            <a:endParaRPr kumimoji="1" lang="en-US" altLang="ja-JP" kern="1200" dirty="0" smtClean="0">
              <a:solidFill>
                <a:schemeClr val="tx1"/>
              </a:solidFill>
              <a:effectLst/>
              <a:latin typeface="ＭＳ ゴシック" panose="020B0609070205080204" pitchFamily="49" charset="-128"/>
            </a:endParaRPr>
          </a:p>
          <a:p>
            <a:r>
              <a:rPr kumimoji="1" lang="ja-JP" altLang="en-US" kern="1200" dirty="0" smtClean="0">
                <a:solidFill>
                  <a:schemeClr val="tx1"/>
                </a:solidFill>
                <a:effectLst/>
                <a:latin typeface="ＭＳ ゴシック" panose="020B0609070205080204" pitchFamily="49" charset="-128"/>
              </a:rPr>
              <a:t>「自立度に基づく中間評価項目得点の補正評価」について説明します。</a:t>
            </a:r>
          </a:p>
          <a:p>
            <a:r>
              <a:rPr kumimoji="1" lang="ja-JP" altLang="en-US" kern="1200" dirty="0" smtClean="0">
                <a:solidFill>
                  <a:schemeClr val="tx1"/>
                </a:solidFill>
                <a:effectLst/>
                <a:latin typeface="ＭＳ ゴシック" panose="020B0609070205080204" pitchFamily="49" charset="-128"/>
              </a:rPr>
              <a:t>図では各群のグループ別に見た中間評価項目得点の傾向を示してあります。箱</a:t>
            </a:r>
            <a:r>
              <a:rPr kumimoji="1" lang="ja-JP" altLang="en-US" kern="1200" dirty="0" err="1" smtClean="0">
                <a:solidFill>
                  <a:schemeClr val="tx1"/>
                </a:solidFill>
                <a:effectLst/>
                <a:latin typeface="ＭＳ ゴシック" panose="020B0609070205080204" pitchFamily="49" charset="-128"/>
              </a:rPr>
              <a:t>ひげ</a:t>
            </a:r>
            <a:r>
              <a:rPr kumimoji="1" lang="ja-JP" altLang="en-US" kern="1200" dirty="0" smtClean="0">
                <a:solidFill>
                  <a:schemeClr val="tx1"/>
                </a:solidFill>
                <a:effectLst/>
                <a:latin typeface="ＭＳ ゴシック" panose="020B0609070205080204" pitchFamily="49" charset="-128"/>
              </a:rPr>
              <a:t>図では、一番上に全体があり、全国の全体で見た場合の、その自治体の位置を示してあります。その下にグループ①～④と分かれています。見にくいようでしたら、合わせて先ほどの実際の業務分析データをご覧ください。</a:t>
            </a:r>
          </a:p>
          <a:p>
            <a:endParaRPr kumimoji="1" lang="ja-JP" altLang="en-US" kern="1200" dirty="0" smtClean="0">
              <a:solidFill>
                <a:schemeClr val="tx1"/>
              </a:solidFill>
              <a:effectLst/>
              <a:latin typeface="ＭＳ ゴシック" panose="020B0609070205080204" pitchFamily="49" charset="-128"/>
            </a:endParaRPr>
          </a:p>
          <a:p>
            <a:r>
              <a:rPr kumimoji="1" lang="ja-JP" altLang="en-US" kern="1200" dirty="0" smtClean="0">
                <a:solidFill>
                  <a:schemeClr val="tx1"/>
                </a:solidFill>
                <a:effectLst/>
                <a:latin typeface="ＭＳ ゴシック" panose="020B0609070205080204" pitchFamily="49" charset="-128"/>
              </a:rPr>
              <a:t>・ここでは、認知症自立度</a:t>
            </a:r>
            <a:r>
              <a:rPr kumimoji="1" lang="en-US" altLang="ja-JP" kern="1200" dirty="0" smtClean="0">
                <a:solidFill>
                  <a:schemeClr val="tx1"/>
                </a:solidFill>
                <a:effectLst/>
                <a:latin typeface="ＭＳ ゴシック" panose="020B0609070205080204" pitchFamily="49" charset="-128"/>
              </a:rPr>
              <a:t>Ⅲ</a:t>
            </a:r>
            <a:r>
              <a:rPr kumimoji="1" lang="ja-JP" altLang="en-US" kern="1200" dirty="0" smtClean="0">
                <a:solidFill>
                  <a:schemeClr val="tx1"/>
                </a:solidFill>
                <a:effectLst/>
                <a:latin typeface="ＭＳ ゴシック" panose="020B0609070205080204" pitchFamily="49" charset="-128"/>
              </a:rPr>
              <a:t>以上の割合により、自治体を４グループに分けています。</a:t>
            </a:r>
          </a:p>
          <a:p>
            <a:r>
              <a:rPr kumimoji="1" lang="ja-JP" altLang="en-US" kern="1200" dirty="0" smtClean="0">
                <a:solidFill>
                  <a:schemeClr val="tx1"/>
                </a:solidFill>
                <a:effectLst/>
                <a:latin typeface="ＭＳ ゴシック" panose="020B0609070205080204" pitchFamily="49" charset="-128"/>
              </a:rPr>
              <a:t>これは、過去の本事業の分析から、認知症高齢者自立度や障害高齢者自立度と、中間評価項目得点の関係が強いことが分かっているため、このような指標で分類しています。</a:t>
            </a:r>
          </a:p>
          <a:p>
            <a:endParaRPr kumimoji="1" lang="ja-JP" altLang="en-US" kern="1200" dirty="0" smtClean="0">
              <a:solidFill>
                <a:schemeClr val="tx1"/>
              </a:solidFill>
              <a:effectLst/>
              <a:latin typeface="ＭＳ ゴシック" panose="020B0609070205080204" pitchFamily="49" charset="-128"/>
            </a:endParaRPr>
          </a:p>
          <a:p>
            <a:r>
              <a:rPr kumimoji="1" lang="ja-JP" altLang="en-US" kern="1200" dirty="0" smtClean="0">
                <a:solidFill>
                  <a:schemeClr val="tx1"/>
                </a:solidFill>
                <a:effectLst/>
                <a:latin typeface="ＭＳ ゴシック" panose="020B0609070205080204" pitchFamily="49" charset="-128"/>
              </a:rPr>
              <a:t>・箱</a:t>
            </a:r>
            <a:r>
              <a:rPr kumimoji="1" lang="ja-JP" altLang="en-US" kern="1200" dirty="0" err="1" smtClean="0">
                <a:solidFill>
                  <a:schemeClr val="tx1"/>
                </a:solidFill>
                <a:effectLst/>
                <a:latin typeface="ＭＳ ゴシック" panose="020B0609070205080204" pitchFamily="49" charset="-128"/>
              </a:rPr>
              <a:t>ひげ</a:t>
            </a:r>
            <a:r>
              <a:rPr kumimoji="1" lang="ja-JP" altLang="en-US" kern="1200" dirty="0" smtClean="0">
                <a:solidFill>
                  <a:schemeClr val="tx1"/>
                </a:solidFill>
                <a:effectLst/>
                <a:latin typeface="ＭＳ ゴシック" panose="020B0609070205080204" pitchFamily="49" charset="-128"/>
              </a:rPr>
              <a:t>図の上の右側の黒塗りのところで、ご自身の審査会がグループのいずれに該当するのかが表示されています。</a:t>
            </a:r>
          </a:p>
          <a:p>
            <a:r>
              <a:rPr kumimoji="1" lang="ja-JP" altLang="en-US" kern="1200" dirty="0" smtClean="0">
                <a:solidFill>
                  <a:schemeClr val="tx1"/>
                </a:solidFill>
                <a:effectLst/>
                <a:latin typeface="ＭＳ ゴシック" panose="020B0609070205080204" pitchFamily="49" charset="-128"/>
              </a:rPr>
              <a:t>この例では、「審査会はグループ④に該当」と書かれていますので、認知症高齢者自立度が低いグループにあたります。</a:t>
            </a:r>
          </a:p>
          <a:p>
            <a:endParaRPr kumimoji="1" lang="ja-JP" altLang="en-US" kern="1200" dirty="0" smtClean="0">
              <a:solidFill>
                <a:schemeClr val="tx1"/>
              </a:solidFill>
              <a:effectLst/>
              <a:latin typeface="ＭＳ ゴシック" panose="020B0609070205080204" pitchFamily="49" charset="-128"/>
            </a:endParaRPr>
          </a:p>
          <a:p>
            <a:r>
              <a:rPr kumimoji="1" lang="ja-JP" altLang="en-US" kern="1200" dirty="0" smtClean="0">
                <a:solidFill>
                  <a:schemeClr val="tx1"/>
                </a:solidFill>
                <a:effectLst/>
                <a:latin typeface="ＭＳ ゴシック" panose="020B0609070205080204" pitchFamily="49" charset="-128"/>
              </a:rPr>
              <a:t>・一番上の全体で見た場合、この審査会は、箱</a:t>
            </a:r>
            <a:r>
              <a:rPr kumimoji="1" lang="ja-JP" altLang="en-US" kern="1200" dirty="0" err="1" smtClean="0">
                <a:solidFill>
                  <a:schemeClr val="tx1"/>
                </a:solidFill>
                <a:effectLst/>
                <a:latin typeface="ＭＳ ゴシック" panose="020B0609070205080204" pitchFamily="49" charset="-128"/>
              </a:rPr>
              <a:t>ひげ</a:t>
            </a:r>
            <a:r>
              <a:rPr kumimoji="1" lang="ja-JP" altLang="en-US" kern="1200" dirty="0" smtClean="0">
                <a:solidFill>
                  <a:schemeClr val="tx1"/>
                </a:solidFill>
                <a:effectLst/>
                <a:latin typeface="ＭＳ ゴシック" panose="020B0609070205080204" pitchFamily="49" charset="-128"/>
              </a:rPr>
              <a:t>図の中、中央値の右に位置していますが、</a:t>
            </a:r>
          </a:p>
          <a:p>
            <a:r>
              <a:rPr kumimoji="1" lang="ja-JP" altLang="en-US" kern="1200" dirty="0" smtClean="0">
                <a:solidFill>
                  <a:schemeClr val="tx1"/>
                </a:solidFill>
                <a:effectLst/>
                <a:latin typeface="ＭＳ ゴシック" panose="020B0609070205080204" pitchFamily="49" charset="-128"/>
              </a:rPr>
              <a:t>グループ④の認知症高齢者自立度が低いグループの中で見た場合には、箱</a:t>
            </a:r>
            <a:r>
              <a:rPr kumimoji="1" lang="ja-JP" altLang="en-US" kern="1200" dirty="0" err="1" smtClean="0">
                <a:solidFill>
                  <a:schemeClr val="tx1"/>
                </a:solidFill>
                <a:effectLst/>
                <a:latin typeface="ＭＳ ゴシック" panose="020B0609070205080204" pitchFamily="49" charset="-128"/>
              </a:rPr>
              <a:t>ひげ</a:t>
            </a:r>
            <a:r>
              <a:rPr kumimoji="1" lang="ja-JP" altLang="en-US" kern="1200" dirty="0" smtClean="0">
                <a:solidFill>
                  <a:schemeClr val="tx1"/>
                </a:solidFill>
                <a:effectLst/>
                <a:latin typeface="ＭＳ ゴシック" panose="020B0609070205080204" pitchFamily="49" charset="-128"/>
              </a:rPr>
              <a:t>図の外、第一四分位の左に位置しています。</a:t>
            </a:r>
          </a:p>
          <a:p>
            <a:r>
              <a:rPr kumimoji="1" lang="ja-JP" altLang="en-US" kern="1200" dirty="0" smtClean="0">
                <a:solidFill>
                  <a:schemeClr val="tx1"/>
                </a:solidFill>
                <a:effectLst/>
                <a:latin typeface="ＭＳ ゴシック" panose="020B0609070205080204" pitchFamily="49" charset="-128"/>
              </a:rPr>
              <a:t>このように、ある程度同じようなレベルで見た場合に、自分の自治体が分布から外れているのかどうかを詳細に確認できることができます。</a:t>
            </a:r>
          </a:p>
          <a:p>
            <a:endParaRPr kumimoji="1" lang="ja-JP" altLang="en-US" kern="1200" dirty="0" smtClean="0">
              <a:solidFill>
                <a:schemeClr val="tx1"/>
              </a:solidFill>
              <a:effectLst/>
              <a:latin typeface="ＭＳ ゴシック" panose="020B0609070205080204" pitchFamily="49" charset="-128"/>
            </a:endParaRPr>
          </a:p>
          <a:p>
            <a:r>
              <a:rPr kumimoji="1" lang="ja-JP" altLang="en-US" kern="1200" dirty="0" smtClean="0">
                <a:solidFill>
                  <a:schemeClr val="tx1"/>
                </a:solidFill>
                <a:effectLst/>
                <a:latin typeface="ＭＳ ゴシック" panose="020B0609070205080204" pitchFamily="49" charset="-128"/>
              </a:rPr>
              <a:t>・なお、業務分析データ</a:t>
            </a:r>
            <a:r>
              <a:rPr kumimoji="1" lang="en-US" altLang="ja-JP" kern="1200" dirty="0" smtClean="0">
                <a:solidFill>
                  <a:schemeClr val="tx1"/>
                </a:solidFill>
                <a:effectLst/>
                <a:latin typeface="ＭＳ ゴシック" panose="020B0609070205080204" pitchFamily="49" charset="-128"/>
              </a:rPr>
              <a:t>19</a:t>
            </a:r>
            <a:r>
              <a:rPr kumimoji="1" lang="ja-JP" altLang="en-US" kern="1200" dirty="0" smtClean="0">
                <a:solidFill>
                  <a:schemeClr val="tx1"/>
                </a:solidFill>
                <a:effectLst/>
                <a:latin typeface="ＭＳ ゴシック" panose="020B0609070205080204" pitchFamily="49" charset="-128"/>
              </a:rPr>
              <a:t>ページの真ん中あたりにあるとおり、</a:t>
            </a:r>
          </a:p>
          <a:p>
            <a:r>
              <a:rPr kumimoji="1" lang="ja-JP" altLang="en-US" kern="1200" dirty="0" smtClean="0">
                <a:solidFill>
                  <a:schemeClr val="tx1"/>
                </a:solidFill>
                <a:effectLst/>
                <a:latin typeface="ＭＳ ゴシック" panose="020B0609070205080204" pitchFamily="49" charset="-128"/>
              </a:rPr>
              <a:t>１群・２群では、グループ分けの指標が「障害高齢者自立度</a:t>
            </a:r>
            <a:r>
              <a:rPr kumimoji="1" lang="en-US" altLang="ja-JP" kern="1200" dirty="0" smtClean="0">
                <a:solidFill>
                  <a:schemeClr val="tx1"/>
                </a:solidFill>
                <a:effectLst/>
                <a:latin typeface="ＭＳ ゴシック" panose="020B0609070205080204" pitchFamily="49" charset="-128"/>
              </a:rPr>
              <a:t>B</a:t>
            </a:r>
            <a:r>
              <a:rPr kumimoji="1" lang="ja-JP" altLang="en-US" kern="1200" dirty="0" smtClean="0">
                <a:solidFill>
                  <a:schemeClr val="tx1"/>
                </a:solidFill>
                <a:effectLst/>
                <a:latin typeface="ＭＳ ゴシック" panose="020B0609070205080204" pitchFamily="49" charset="-128"/>
              </a:rPr>
              <a:t>以上の割合」、</a:t>
            </a:r>
          </a:p>
          <a:p>
            <a:r>
              <a:rPr kumimoji="1" lang="ja-JP" altLang="en-US" kern="1200" dirty="0" smtClean="0">
                <a:solidFill>
                  <a:schemeClr val="tx1"/>
                </a:solidFill>
                <a:effectLst/>
                <a:latin typeface="ＭＳ ゴシック" panose="020B0609070205080204" pitchFamily="49" charset="-128"/>
              </a:rPr>
              <a:t>３群では、「認知症高齢者自立度</a:t>
            </a:r>
            <a:r>
              <a:rPr kumimoji="1" lang="en-US" altLang="ja-JP" kern="1200" dirty="0" smtClean="0">
                <a:solidFill>
                  <a:schemeClr val="tx1"/>
                </a:solidFill>
                <a:effectLst/>
                <a:latin typeface="ＭＳ ゴシック" panose="020B0609070205080204" pitchFamily="49" charset="-128"/>
              </a:rPr>
              <a:t>Ⅲ</a:t>
            </a:r>
            <a:r>
              <a:rPr kumimoji="1" lang="ja-JP" altLang="en-US" kern="1200" dirty="0" smtClean="0">
                <a:solidFill>
                  <a:schemeClr val="tx1"/>
                </a:solidFill>
                <a:effectLst/>
                <a:latin typeface="ＭＳ ゴシック" panose="020B0609070205080204" pitchFamily="49" charset="-128"/>
              </a:rPr>
              <a:t>以上の割合」、</a:t>
            </a:r>
          </a:p>
          <a:p>
            <a:r>
              <a:rPr kumimoji="1" lang="ja-JP" altLang="en-US" kern="1200" dirty="0" smtClean="0">
                <a:solidFill>
                  <a:schemeClr val="tx1"/>
                </a:solidFill>
                <a:effectLst/>
                <a:latin typeface="ＭＳ ゴシック" panose="020B0609070205080204" pitchFamily="49" charset="-128"/>
              </a:rPr>
              <a:t>５群では、「認知症高齢者自立度</a:t>
            </a:r>
            <a:r>
              <a:rPr kumimoji="1" lang="en-US" altLang="ja-JP" kern="1200" dirty="0" smtClean="0">
                <a:solidFill>
                  <a:schemeClr val="tx1"/>
                </a:solidFill>
                <a:effectLst/>
                <a:latin typeface="ＭＳ ゴシック" panose="020B0609070205080204" pitchFamily="49" charset="-128"/>
              </a:rPr>
              <a:t>Ⅱ</a:t>
            </a:r>
            <a:r>
              <a:rPr kumimoji="1" lang="ja-JP" altLang="en-US" kern="1200" dirty="0" smtClean="0">
                <a:solidFill>
                  <a:schemeClr val="tx1"/>
                </a:solidFill>
                <a:effectLst/>
                <a:latin typeface="ＭＳ ゴシック" panose="020B0609070205080204" pitchFamily="49" charset="-128"/>
              </a:rPr>
              <a:t>以上の割合」となっています。</a:t>
            </a:r>
          </a:p>
          <a:p>
            <a:r>
              <a:rPr kumimoji="1" lang="ja-JP" altLang="en-US" kern="1200" dirty="0" smtClean="0">
                <a:solidFill>
                  <a:schemeClr val="tx1"/>
                </a:solidFill>
                <a:effectLst/>
                <a:latin typeface="ＭＳ ゴシック" panose="020B0609070205080204" pitchFamily="49" charset="-128"/>
              </a:rPr>
              <a:t>４群は、相関の高い指標がないため、こういった分析はありません。</a:t>
            </a:r>
          </a:p>
          <a:p>
            <a:endParaRPr kumimoji="1" lang="ja-JP" altLang="en-US" dirty="0">
              <a:latin typeface="ＭＳ ゴシック" panose="020B0609070205080204" pitchFamily="49" charset="-128"/>
            </a:endParaRPr>
          </a:p>
        </p:txBody>
      </p:sp>
      <p:sp>
        <p:nvSpPr>
          <p:cNvPr id="4" name="スライド番号プレースホルダ 3"/>
          <p:cNvSpPr>
            <a:spLocks noGrp="1"/>
          </p:cNvSpPr>
          <p:nvPr>
            <p:ph type="sldNum" sz="quarter" idx="10"/>
          </p:nvPr>
        </p:nvSpPr>
        <p:spPr/>
        <p:txBody>
          <a:bodyPr/>
          <a:lstStyle/>
          <a:p>
            <a:fld id="{35B40875-A7EF-4DF8-B6A2-4882360CF502}" type="slidenum">
              <a:rPr kumimoji="1" lang="ja-JP" altLang="en-US" smtClean="0"/>
              <a:pPr/>
              <a:t>18</a:t>
            </a:fld>
            <a:endParaRPr kumimoji="1" lang="ja-JP" altLang="en-US"/>
          </a:p>
        </p:txBody>
      </p:sp>
    </p:spTree>
    <p:extLst>
      <p:ext uri="{BB962C8B-B14F-4D97-AF65-F5344CB8AC3E}">
        <p14:creationId xmlns:p14="http://schemas.microsoft.com/office/powerpoint/2010/main" val="2252885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Autofit/>
          </a:bodyPr>
          <a:lstStyle/>
          <a:p>
            <a:r>
              <a:rPr kumimoji="1" lang="ja-JP" altLang="en-US" kern="1200" dirty="0" smtClean="0">
                <a:solidFill>
                  <a:schemeClr val="tx1"/>
                </a:solidFill>
                <a:effectLst/>
                <a:latin typeface="ＭＳ ゴシック" panose="020B0609070205080204" pitchFamily="49" charset="-128"/>
              </a:rPr>
              <a:t>・続いて、認定有効期間の影響の可能性になります。こちらは、認定有効期間を考える上でご留意いただきたい点で、期間データと時点データの違いについてです。</a:t>
            </a:r>
          </a:p>
          <a:p>
            <a:endParaRPr kumimoji="1" lang="ja-JP" altLang="en-US" kern="1200" dirty="0" smtClean="0">
              <a:solidFill>
                <a:schemeClr val="tx1"/>
              </a:solidFill>
              <a:effectLst/>
              <a:latin typeface="ＭＳ ゴシック" panose="020B0609070205080204" pitchFamily="49" charset="-128"/>
            </a:endParaRPr>
          </a:p>
          <a:p>
            <a:r>
              <a:rPr kumimoji="1" lang="ja-JP" altLang="en-US" kern="1200" dirty="0" smtClean="0">
                <a:solidFill>
                  <a:schemeClr val="tx1"/>
                </a:solidFill>
                <a:effectLst/>
                <a:latin typeface="ＭＳ ゴシック" panose="020B0609070205080204" pitchFamily="49" charset="-128"/>
              </a:rPr>
              <a:t>・まず、左の箱</a:t>
            </a:r>
            <a:r>
              <a:rPr kumimoji="1" lang="ja-JP" altLang="en-US" kern="1200" dirty="0" err="1" smtClean="0">
                <a:solidFill>
                  <a:schemeClr val="tx1"/>
                </a:solidFill>
                <a:effectLst/>
                <a:latin typeface="ＭＳ ゴシック" panose="020B0609070205080204" pitchFamily="49" charset="-128"/>
              </a:rPr>
              <a:t>ひげ</a:t>
            </a:r>
            <a:r>
              <a:rPr kumimoji="1" lang="ja-JP" altLang="en-US" kern="1200" dirty="0" smtClean="0">
                <a:solidFill>
                  <a:schemeClr val="tx1"/>
                </a:solidFill>
                <a:effectLst/>
                <a:latin typeface="ＭＳ ゴシック" panose="020B0609070205080204" pitchFamily="49" charset="-128"/>
              </a:rPr>
              <a:t>図の上に、「（期間データ）」と書いてあります。この箱ひげ図のように、業務分析データで集計している６ヶ月などの期間の認定に基づいて、一次判定結果を集計したものを期間データと呼びます。</a:t>
            </a:r>
          </a:p>
          <a:p>
            <a:endParaRPr kumimoji="1" lang="ja-JP" altLang="en-US" kern="1200" dirty="0" smtClean="0">
              <a:solidFill>
                <a:schemeClr val="tx1"/>
              </a:solidFill>
              <a:effectLst/>
              <a:latin typeface="ＭＳ ゴシック" panose="020B0609070205080204" pitchFamily="49" charset="-128"/>
            </a:endParaRPr>
          </a:p>
          <a:p>
            <a:r>
              <a:rPr kumimoji="1" lang="ja-JP" altLang="en-US" kern="1200" dirty="0" smtClean="0">
                <a:solidFill>
                  <a:schemeClr val="tx1"/>
                </a:solidFill>
                <a:effectLst/>
                <a:latin typeface="ＭＳ ゴシック" panose="020B0609070205080204" pitchFamily="49" charset="-128"/>
              </a:rPr>
              <a:t>・一方、右上の帯グラフは「（時点データ）」と書いてあります。たとえば、このグラフのように、ある一時点の認定者の中での要介護度分布を考える場合をいいます。</a:t>
            </a:r>
          </a:p>
          <a:p>
            <a:endParaRPr kumimoji="1" lang="ja-JP" altLang="en-US" kern="1200" dirty="0" smtClean="0">
              <a:solidFill>
                <a:schemeClr val="tx1"/>
              </a:solidFill>
              <a:effectLst/>
              <a:latin typeface="ＭＳ ゴシック" panose="020B0609070205080204" pitchFamily="49" charset="-128"/>
            </a:endParaRPr>
          </a:p>
          <a:p>
            <a:r>
              <a:rPr kumimoji="1" lang="ja-JP" altLang="en-US" kern="1200" dirty="0" smtClean="0">
                <a:solidFill>
                  <a:schemeClr val="tx1"/>
                </a:solidFill>
                <a:effectLst/>
                <a:latin typeface="ＭＳ ゴシック" panose="020B0609070205080204" pitchFamily="49" charset="-128"/>
              </a:rPr>
              <a:t>・期間なのか、時点なのかによって、要介護度の分布が大きく変わってきます。業務分析データの場合は、期間データであり、６ヶ月間に認定のあった全ての方を集計することとなりますので、当然ながら、認定有効期間が２年・３年という方は、その期間に申請がなければ含まれないことになります。逆に６ヶ月以内に区分変更があった方は、同じ方のデータが２回登場する場合も出てきます。</a:t>
            </a:r>
            <a:endParaRPr kumimoji="1" lang="en-US" altLang="ja-JP" kern="1200" dirty="0" smtClean="0">
              <a:solidFill>
                <a:schemeClr val="tx1"/>
              </a:solidFill>
              <a:effectLst/>
              <a:latin typeface="ＭＳ ゴシック" panose="020B0609070205080204" pitchFamily="49" charset="-128"/>
            </a:endParaRPr>
          </a:p>
          <a:p>
            <a:r>
              <a:rPr kumimoji="1" lang="ja-JP" altLang="en-US" kern="1200" dirty="0" smtClean="0">
                <a:solidFill>
                  <a:schemeClr val="tx1"/>
                </a:solidFill>
                <a:effectLst/>
                <a:latin typeface="ＭＳ ゴシック" panose="020B0609070205080204" pitchFamily="49" charset="-128"/>
              </a:rPr>
              <a:t>・つまり、業務分析データのような一定期間の集計データでは、認定有効期間が短く設定される区分のほうが、より多く出現することになります。また、短い有効期間を設定する傾向にある審査会と、長い有効期間を設定する傾向にある審査会かどうかによっても影響を受けてしまいます。</a:t>
            </a:r>
          </a:p>
          <a:p>
            <a:endParaRPr kumimoji="1" lang="ja-JP" altLang="en-US" kern="1200" dirty="0" smtClean="0">
              <a:solidFill>
                <a:schemeClr val="tx1"/>
              </a:solidFill>
              <a:effectLst/>
              <a:latin typeface="ＭＳ ゴシック" panose="020B0609070205080204" pitchFamily="49" charset="-128"/>
            </a:endParaRPr>
          </a:p>
          <a:p>
            <a:r>
              <a:rPr kumimoji="1" lang="ja-JP" altLang="en-US" kern="1200" dirty="0" smtClean="0">
                <a:solidFill>
                  <a:schemeClr val="tx1"/>
                </a:solidFill>
                <a:effectLst/>
                <a:latin typeface="ＭＳ ゴシック" panose="020B0609070205080204" pitchFamily="49" charset="-128"/>
              </a:rPr>
              <a:t>・このような影響を取り除くため、業務分析データでは、有効期間「</a:t>
            </a:r>
            <a:r>
              <a:rPr kumimoji="1" lang="en-US" altLang="ja-JP" kern="1200" dirty="0" smtClean="0">
                <a:solidFill>
                  <a:schemeClr val="tx1"/>
                </a:solidFill>
                <a:effectLst/>
                <a:latin typeface="ＭＳ ゴシック" panose="020B0609070205080204" pitchFamily="49" charset="-128"/>
              </a:rPr>
              <a:t>12</a:t>
            </a:r>
            <a:r>
              <a:rPr kumimoji="1" lang="ja-JP" altLang="en-US" kern="1200" dirty="0" smtClean="0">
                <a:solidFill>
                  <a:schemeClr val="tx1"/>
                </a:solidFill>
                <a:effectLst/>
                <a:latin typeface="ＭＳ ゴシック" panose="020B0609070205080204" pitchFamily="49" charset="-128"/>
              </a:rPr>
              <a:t>ヶ月」を基準にして、各審査会の有効期間の設定の偏りの影響を取り除いています。具体的には、有効期間「６ヶ月」の場合、各件数に</a:t>
            </a:r>
            <a:r>
              <a:rPr kumimoji="1" lang="en-US" altLang="ja-JP" kern="1200" dirty="0" smtClean="0">
                <a:solidFill>
                  <a:schemeClr val="tx1"/>
                </a:solidFill>
                <a:effectLst/>
                <a:latin typeface="ＭＳ ゴシック" panose="020B0609070205080204" pitchFamily="49" charset="-128"/>
              </a:rPr>
              <a:t>0.5</a:t>
            </a:r>
            <a:r>
              <a:rPr kumimoji="1" lang="ja-JP" altLang="en-US" kern="1200" dirty="0" smtClean="0">
                <a:solidFill>
                  <a:schemeClr val="tx1"/>
                </a:solidFill>
                <a:effectLst/>
                <a:latin typeface="ＭＳ ゴシック" panose="020B0609070205080204" pitchFamily="49" charset="-128"/>
              </a:rPr>
              <a:t>（</a:t>
            </a:r>
            <a:r>
              <a:rPr kumimoji="1" lang="en-US" altLang="ja-JP" kern="1200" dirty="0" smtClean="0">
                <a:solidFill>
                  <a:schemeClr val="tx1"/>
                </a:solidFill>
                <a:effectLst/>
                <a:latin typeface="ＭＳ ゴシック" panose="020B0609070205080204" pitchFamily="49" charset="-128"/>
              </a:rPr>
              <a:t>=</a:t>
            </a:r>
            <a:r>
              <a:rPr kumimoji="1" lang="ja-JP" altLang="en-US" kern="1200" dirty="0" smtClean="0">
                <a:solidFill>
                  <a:schemeClr val="tx1"/>
                </a:solidFill>
                <a:effectLst/>
                <a:latin typeface="ＭＳ ゴシック" panose="020B0609070205080204" pitchFamily="49" charset="-128"/>
              </a:rPr>
              <a:t>６ヶ月</a:t>
            </a:r>
            <a:r>
              <a:rPr kumimoji="1" lang="en-US" altLang="ja-JP" kern="1200" dirty="0" smtClean="0">
                <a:solidFill>
                  <a:schemeClr val="tx1"/>
                </a:solidFill>
                <a:effectLst/>
                <a:latin typeface="ＭＳ ゴシック" panose="020B0609070205080204" pitchFamily="49" charset="-128"/>
              </a:rPr>
              <a:t>÷12</a:t>
            </a:r>
            <a:r>
              <a:rPr kumimoji="1" lang="ja-JP" altLang="en-US" kern="1200" dirty="0" smtClean="0">
                <a:solidFill>
                  <a:schemeClr val="tx1"/>
                </a:solidFill>
                <a:effectLst/>
                <a:latin typeface="ＭＳ ゴシック" panose="020B0609070205080204" pitchFamily="49" charset="-128"/>
              </a:rPr>
              <a:t>ヶ月）を乗じています。</a:t>
            </a:r>
            <a:endParaRPr kumimoji="1" lang="en-US" altLang="ja-JP" dirty="0" smtClean="0">
              <a:latin typeface="ＭＳ ゴシック" panose="020B0609070205080204" pitchFamily="49" charset="-128"/>
            </a:endParaRPr>
          </a:p>
        </p:txBody>
      </p:sp>
      <p:sp>
        <p:nvSpPr>
          <p:cNvPr id="4" name="スライド番号プレースホルダ 3"/>
          <p:cNvSpPr>
            <a:spLocks noGrp="1"/>
          </p:cNvSpPr>
          <p:nvPr>
            <p:ph type="sldNum" sz="quarter" idx="10"/>
          </p:nvPr>
        </p:nvSpPr>
        <p:spPr/>
        <p:txBody>
          <a:bodyPr/>
          <a:lstStyle/>
          <a:p>
            <a:pPr>
              <a:defRPr/>
            </a:pPr>
            <a:fld id="{98431BDE-46CF-4E8F-957F-1BCDF751A170}" type="slidenum">
              <a:rPr lang="en-US" altLang="ja-JP" smtClean="0"/>
              <a:pPr>
                <a:defRPr/>
              </a:pPr>
              <a:t>19</a:t>
            </a:fld>
            <a:endParaRPr lang="en-US" altLang="ja-JP"/>
          </a:p>
        </p:txBody>
      </p:sp>
    </p:spTree>
    <p:extLst>
      <p:ext uri="{BB962C8B-B14F-4D97-AF65-F5344CB8AC3E}">
        <p14:creationId xmlns:p14="http://schemas.microsoft.com/office/powerpoint/2010/main" val="4043908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kern="1200" dirty="0" smtClean="0">
                <a:solidFill>
                  <a:schemeClr val="tx1"/>
                </a:solidFill>
                <a:effectLst/>
                <a:latin typeface="ＭＳ ゴシック" panose="020B0609070205080204" pitchFamily="49" charset="-128"/>
              </a:rPr>
              <a:t>・まずは、業務分析データを読む目的と留意点についてです。</a:t>
            </a:r>
          </a:p>
          <a:p>
            <a:endParaRPr kumimoji="1" lang="ja-JP" altLang="en-US" kern="1200" dirty="0" smtClean="0">
              <a:solidFill>
                <a:schemeClr val="tx1"/>
              </a:solidFill>
              <a:effectLst/>
              <a:latin typeface="ＭＳ ゴシック" panose="020B0609070205080204" pitchFamily="49" charset="-128"/>
            </a:endParaRPr>
          </a:p>
          <a:p>
            <a:r>
              <a:rPr kumimoji="1" lang="ja-JP" altLang="en-US" kern="1200" dirty="0" smtClean="0">
                <a:solidFill>
                  <a:schemeClr val="tx1"/>
                </a:solidFill>
                <a:effectLst/>
                <a:latin typeface="ＭＳ ゴシック" panose="020B0609070205080204" pitchFamily="49" charset="-128"/>
              </a:rPr>
              <a:t>・業務分析データは、全国の認定調査データや審査判定データを集計し、全国平均値と各自治体の数値を客観的に比較できるような構成になっています。</a:t>
            </a:r>
          </a:p>
          <a:p>
            <a:r>
              <a:rPr kumimoji="1" lang="ja-JP" altLang="en-US" kern="1200" dirty="0" smtClean="0">
                <a:solidFill>
                  <a:schemeClr val="tx1"/>
                </a:solidFill>
                <a:effectLst/>
                <a:latin typeface="ＭＳ ゴシック" panose="020B0609070205080204" pitchFamily="49" charset="-128"/>
              </a:rPr>
              <a:t>ご自身の自治体の認定調査や、介護認定審査会の全国における</a:t>
            </a:r>
            <a:r>
              <a:rPr kumimoji="1" lang="ja-JP" altLang="en-US" u="sng" kern="1200" dirty="0" smtClean="0">
                <a:solidFill>
                  <a:schemeClr val="tx1"/>
                </a:solidFill>
                <a:effectLst/>
                <a:latin typeface="ＭＳ ゴシック" panose="020B0609070205080204" pitchFamily="49" charset="-128"/>
              </a:rPr>
              <a:t>相対的な位置</a:t>
            </a:r>
            <a:r>
              <a:rPr kumimoji="1" lang="ja-JP" altLang="en-US" kern="1200" dirty="0" smtClean="0">
                <a:solidFill>
                  <a:schemeClr val="tx1"/>
                </a:solidFill>
                <a:effectLst/>
                <a:latin typeface="ＭＳ ゴシック" panose="020B0609070205080204" pitchFamily="49" charset="-128"/>
              </a:rPr>
              <a:t>を明らかにして、その特徴を分析できるようになっています。</a:t>
            </a:r>
          </a:p>
          <a:p>
            <a:endParaRPr kumimoji="1" lang="ja-JP" altLang="en-US" kern="1200" dirty="0" smtClean="0">
              <a:solidFill>
                <a:schemeClr val="tx1"/>
              </a:solidFill>
              <a:effectLst/>
              <a:latin typeface="ＭＳ ゴシック" panose="020B0609070205080204" pitchFamily="49" charset="-128"/>
            </a:endParaRPr>
          </a:p>
          <a:p>
            <a:r>
              <a:rPr kumimoji="1" lang="ja-JP" altLang="en-US" kern="1200" dirty="0" smtClean="0">
                <a:solidFill>
                  <a:schemeClr val="tx1"/>
                </a:solidFill>
                <a:effectLst/>
                <a:latin typeface="ＭＳ ゴシック" panose="020B0609070205080204" pitchFamily="49" charset="-128"/>
              </a:rPr>
              <a:t>・留意点ですが、全国の平均値と比べて、ご自身の自治体に偏りがある場合、１つの特徴として客観的に把握することができます。</a:t>
            </a:r>
          </a:p>
          <a:p>
            <a:r>
              <a:rPr kumimoji="1" lang="ja-JP" altLang="en-US" kern="1200" dirty="0" smtClean="0">
                <a:solidFill>
                  <a:schemeClr val="tx1"/>
                </a:solidFill>
                <a:effectLst/>
                <a:latin typeface="ＭＳ ゴシック" panose="020B0609070205080204" pitchFamily="49" charset="-128"/>
              </a:rPr>
              <a:t>しかし、それが本当にその自治体の課題なのかどうかは、また別の話です。</a:t>
            </a:r>
            <a:endParaRPr kumimoji="1" lang="en-US" altLang="ja-JP" kern="1200" dirty="0" smtClean="0">
              <a:solidFill>
                <a:schemeClr val="tx1"/>
              </a:solidFill>
              <a:effectLst/>
              <a:latin typeface="ＭＳ ゴシック" panose="020B0609070205080204" pitchFamily="49" charset="-128"/>
            </a:endParaRPr>
          </a:p>
          <a:p>
            <a:endParaRPr kumimoji="1" lang="ja-JP" altLang="en-US" kern="1200" dirty="0" smtClean="0">
              <a:solidFill>
                <a:schemeClr val="tx1"/>
              </a:solidFill>
              <a:effectLst/>
              <a:latin typeface="ＭＳ ゴシック" panose="020B0609070205080204" pitchFamily="49" charset="-128"/>
            </a:endParaRPr>
          </a:p>
          <a:p>
            <a:r>
              <a:rPr kumimoji="1" lang="ja-JP" altLang="en-US" kern="1200" dirty="0" smtClean="0">
                <a:solidFill>
                  <a:schemeClr val="tx1"/>
                </a:solidFill>
                <a:effectLst/>
                <a:latin typeface="ＭＳ ゴシック" panose="020B0609070205080204" pitchFamily="49" charset="-128"/>
              </a:rPr>
              <a:t>その意味で、業務分析データは、</a:t>
            </a:r>
            <a:r>
              <a:rPr kumimoji="1" lang="ja-JP" altLang="en-US" u="sng" kern="1200" dirty="0" smtClean="0">
                <a:solidFill>
                  <a:schemeClr val="tx1"/>
                </a:solidFill>
                <a:effectLst/>
                <a:latin typeface="ＭＳ ゴシック" panose="020B0609070205080204" pitchFamily="49" charset="-128"/>
              </a:rPr>
              <a:t>課題分析のためのきっかけを得る材料の１つ</a:t>
            </a:r>
            <a:r>
              <a:rPr kumimoji="1" lang="ja-JP" altLang="en-US" kern="1200" dirty="0" smtClean="0">
                <a:solidFill>
                  <a:schemeClr val="tx1"/>
                </a:solidFill>
                <a:effectLst/>
                <a:latin typeface="ＭＳ ゴシック" panose="020B0609070205080204" pitchFamily="49" charset="-128"/>
              </a:rPr>
              <a:t>と考えてください。</a:t>
            </a:r>
          </a:p>
          <a:p>
            <a:r>
              <a:rPr kumimoji="1" lang="ja-JP" altLang="en-US" kern="1200" dirty="0" smtClean="0">
                <a:solidFill>
                  <a:schemeClr val="tx1"/>
                </a:solidFill>
                <a:effectLst/>
                <a:latin typeface="ＭＳ ゴシック" panose="020B0609070205080204" pitchFamily="49" charset="-128"/>
              </a:rPr>
              <a:t>たとえば、調査に問題があるわけではなく、単純に地域的特性に基づく可能性もあります。</a:t>
            </a:r>
          </a:p>
          <a:p>
            <a:r>
              <a:rPr kumimoji="1" lang="ja-JP" altLang="en-US" kern="1200" dirty="0" smtClean="0">
                <a:solidFill>
                  <a:schemeClr val="tx1"/>
                </a:solidFill>
                <a:effectLst/>
                <a:latin typeface="ＭＳ ゴシック" panose="020B0609070205080204" pitchFamily="49" charset="-128"/>
              </a:rPr>
              <a:t>業務分析データで、そのような地域特性を表わす指標の分析および集計がされているので、全体的、総合的な観点からデータを見ていく必要があります。</a:t>
            </a:r>
          </a:p>
          <a:p>
            <a:endParaRPr kumimoji="1" lang="ja-JP" altLang="en-US" dirty="0">
              <a:latin typeface="ＭＳ ゴシック" panose="020B0609070205080204" pitchFamily="49" charset="-128"/>
            </a:endParaRPr>
          </a:p>
        </p:txBody>
      </p:sp>
      <p:sp>
        <p:nvSpPr>
          <p:cNvPr id="4" name="スライド番号プレースホルダ 3"/>
          <p:cNvSpPr>
            <a:spLocks noGrp="1"/>
          </p:cNvSpPr>
          <p:nvPr>
            <p:ph type="sldNum" sz="quarter" idx="10"/>
          </p:nvPr>
        </p:nvSpPr>
        <p:spPr/>
        <p:txBody>
          <a:bodyPr/>
          <a:lstStyle/>
          <a:p>
            <a:fld id="{35B40875-A7EF-4DF8-B6A2-4882360CF502}" type="slidenum">
              <a:rPr kumimoji="1" lang="ja-JP" altLang="en-US" smtClean="0"/>
              <a:pPr/>
              <a:t>2</a:t>
            </a:fld>
            <a:endParaRPr kumimoji="1" lang="ja-JP" altLang="en-US"/>
          </a:p>
        </p:txBody>
      </p:sp>
    </p:spTree>
    <p:extLst>
      <p:ext uri="{BB962C8B-B14F-4D97-AF65-F5344CB8AC3E}">
        <p14:creationId xmlns:p14="http://schemas.microsoft.com/office/powerpoint/2010/main" val="1030184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kern="1200" dirty="0" smtClean="0">
                <a:solidFill>
                  <a:schemeClr val="tx1"/>
                </a:solidFill>
                <a:effectLst/>
                <a:latin typeface="ＭＳ ゴシック" panose="020B0609070205080204" pitchFamily="49" charset="-128"/>
              </a:rPr>
              <a:t>・続いて、認定調査項目における分析の留意点についてです。</a:t>
            </a:r>
          </a:p>
          <a:p>
            <a:r>
              <a:rPr kumimoji="1" lang="ja-JP" altLang="en-US" kern="1200" dirty="0" smtClean="0">
                <a:solidFill>
                  <a:schemeClr val="tx1"/>
                </a:solidFill>
                <a:effectLst/>
                <a:latin typeface="ＭＳ ゴシック" panose="020B0609070205080204" pitchFamily="49" charset="-128"/>
              </a:rPr>
              <a:t>・まず、樹形モデルのどこに影響が生じるかについて検討の上、修正すべき調査項目の優先順位を検討することが記載されていますが、当然ながら全ての調査項目について、テキストに基づいた適切な調査をされることが大前提ですので、樹形モデルで影響の大きいところだけを優先して、そこだけを正せばいいということではありません。</a:t>
            </a:r>
            <a:endParaRPr kumimoji="1" lang="en-US" altLang="ja-JP" kern="1200" dirty="0" smtClean="0">
              <a:solidFill>
                <a:schemeClr val="tx1"/>
              </a:solidFill>
              <a:effectLst/>
              <a:latin typeface="ＭＳ ゴシック" panose="020B0609070205080204" pitchFamily="49" charset="-128"/>
            </a:endParaRPr>
          </a:p>
          <a:p>
            <a:r>
              <a:rPr kumimoji="1" lang="ja-JP" altLang="en-US" kern="1200" dirty="0" smtClean="0">
                <a:solidFill>
                  <a:schemeClr val="tx1"/>
                </a:solidFill>
                <a:effectLst/>
                <a:latin typeface="ＭＳ ゴシック" panose="020B0609070205080204" pitchFamily="49" charset="-128"/>
              </a:rPr>
              <a:t>・ただし、偏りがいくつかの項目で見られ、それが分析の結果、何か調査方法の問題であることや、修正点がわかった場合、その中で優先順位を付けるのであれば、まずは樹形モデルで影響の大きいところから着手してはどうか、という判断をする意味で、ここは記載しております。</a:t>
            </a:r>
          </a:p>
          <a:p>
            <a:r>
              <a:rPr kumimoji="1" lang="ja-JP" altLang="en-US" kern="1200" dirty="0" smtClean="0">
                <a:solidFill>
                  <a:schemeClr val="tx1"/>
                </a:solidFill>
                <a:effectLst/>
                <a:latin typeface="ＭＳ ゴシック" panose="020B0609070205080204" pitchFamily="49" charset="-128"/>
              </a:rPr>
              <a:t>・次に、樹形図を参考にしつつ、各調査項目がどういったところに影響を与えているのかも合わせて考えていただくのも、改善に向けて取組を進めていく上で、１つの考え方になるかと思います。</a:t>
            </a:r>
          </a:p>
          <a:p>
            <a:endParaRPr kumimoji="1" lang="ja-JP" altLang="en-US" dirty="0">
              <a:latin typeface="ＭＳ ゴシック" panose="020B0609070205080204" pitchFamily="49" charset="-128"/>
            </a:endParaRPr>
          </a:p>
        </p:txBody>
      </p:sp>
      <p:sp>
        <p:nvSpPr>
          <p:cNvPr id="4" name="スライド番号プレースホルダ 3"/>
          <p:cNvSpPr>
            <a:spLocks noGrp="1"/>
          </p:cNvSpPr>
          <p:nvPr>
            <p:ph type="sldNum" sz="quarter" idx="10"/>
          </p:nvPr>
        </p:nvSpPr>
        <p:spPr/>
        <p:txBody>
          <a:bodyPr/>
          <a:lstStyle/>
          <a:p>
            <a:fld id="{35B40875-A7EF-4DF8-B6A2-4882360CF502}" type="slidenum">
              <a:rPr kumimoji="1" lang="ja-JP" altLang="en-US" smtClean="0"/>
              <a:pPr/>
              <a:t>20</a:t>
            </a:fld>
            <a:endParaRPr kumimoji="1" lang="ja-JP" altLang="en-US"/>
          </a:p>
        </p:txBody>
      </p:sp>
    </p:spTree>
    <p:extLst>
      <p:ext uri="{BB962C8B-B14F-4D97-AF65-F5344CB8AC3E}">
        <p14:creationId xmlns:p14="http://schemas.microsoft.com/office/powerpoint/2010/main" val="1257662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r>
              <a:rPr kumimoji="1" lang="ja-JP" altLang="en-US" kern="1200" dirty="0" smtClean="0">
                <a:solidFill>
                  <a:schemeClr val="tx1"/>
                </a:solidFill>
                <a:effectLst/>
                <a:latin typeface="ＭＳ ゴシック" panose="020B0609070205080204" pitchFamily="49" charset="-128"/>
              </a:rPr>
              <a:t>・続いて、認定調査の見直し事例です。ここでは、過去、実際に調査を見直し、業務分析データの分析を通じて改善の取組をされた自治体の事例を紹介します。</a:t>
            </a:r>
          </a:p>
          <a:p>
            <a:r>
              <a:rPr kumimoji="1" lang="ja-JP" altLang="en-US" kern="1200" dirty="0" smtClean="0">
                <a:solidFill>
                  <a:schemeClr val="tx1"/>
                </a:solidFill>
                <a:effectLst/>
                <a:latin typeface="ＭＳ ゴシック" panose="020B0609070205080204" pitchFamily="49" charset="-128"/>
              </a:rPr>
              <a:t>・見直し前の調査方法・判断基準と、右側に</a:t>
            </a:r>
            <a:r>
              <a:rPr kumimoji="1" lang="en-US" altLang="ja-JP" kern="1200" dirty="0" smtClean="0">
                <a:solidFill>
                  <a:schemeClr val="tx1"/>
                </a:solidFill>
                <a:effectLst/>
                <a:latin typeface="ＭＳ ゴシック" panose="020B0609070205080204" pitchFamily="49" charset="-128"/>
              </a:rPr>
              <a:t>2014</a:t>
            </a:r>
            <a:r>
              <a:rPr kumimoji="1" lang="ja-JP" altLang="en-US" kern="1200" dirty="0" smtClean="0">
                <a:solidFill>
                  <a:schemeClr val="tx1"/>
                </a:solidFill>
                <a:effectLst/>
                <a:latin typeface="ＭＳ ゴシック" panose="020B0609070205080204" pitchFamily="49" charset="-128"/>
              </a:rPr>
              <a:t>年時点での選択率が書かれています。まず、選択率を見ると、１</a:t>
            </a:r>
            <a:r>
              <a:rPr kumimoji="1" lang="en-US" altLang="ja-JP" kern="1200" dirty="0" smtClean="0">
                <a:solidFill>
                  <a:schemeClr val="tx1"/>
                </a:solidFill>
                <a:effectLst/>
                <a:latin typeface="ＭＳ ゴシック" panose="020B0609070205080204" pitchFamily="49" charset="-128"/>
              </a:rPr>
              <a:t>-</a:t>
            </a:r>
            <a:r>
              <a:rPr kumimoji="1" lang="ja-JP" altLang="en-US" kern="1200" dirty="0" smtClean="0">
                <a:solidFill>
                  <a:schemeClr val="tx1"/>
                </a:solidFill>
                <a:effectLst/>
                <a:latin typeface="ＭＳ ゴシック" panose="020B0609070205080204" pitchFamily="49" charset="-128"/>
              </a:rPr>
              <a:t>１の下肢麻痺と、３</a:t>
            </a:r>
            <a:r>
              <a:rPr kumimoji="1" lang="en-US" altLang="ja-JP" kern="1200" dirty="0" smtClean="0">
                <a:solidFill>
                  <a:schemeClr val="tx1"/>
                </a:solidFill>
                <a:effectLst/>
                <a:latin typeface="ＭＳ ゴシック" panose="020B0609070205080204" pitchFamily="49" charset="-128"/>
              </a:rPr>
              <a:t>-</a:t>
            </a:r>
            <a:r>
              <a:rPr kumimoji="1" lang="ja-JP" altLang="en-US" kern="1200" dirty="0" smtClean="0">
                <a:solidFill>
                  <a:schemeClr val="tx1"/>
                </a:solidFill>
                <a:effectLst/>
                <a:latin typeface="ＭＳ ゴシック" panose="020B0609070205080204" pitchFamily="49" charset="-128"/>
              </a:rPr>
              <a:t>４の短期記憶で、かなり平均値から上振れた結果が出ました。「平均値＋</a:t>
            </a:r>
            <a:r>
              <a:rPr kumimoji="1" lang="en-US" altLang="ja-JP" kern="1200" dirty="0" smtClean="0">
                <a:solidFill>
                  <a:schemeClr val="tx1"/>
                </a:solidFill>
                <a:effectLst/>
                <a:latin typeface="ＭＳ ゴシック" panose="020B0609070205080204" pitchFamily="49" charset="-128"/>
              </a:rPr>
              <a:t>2σ</a:t>
            </a:r>
            <a:r>
              <a:rPr kumimoji="1" lang="ja-JP" altLang="en-US" kern="1200" dirty="0" smtClean="0">
                <a:solidFill>
                  <a:schemeClr val="tx1"/>
                </a:solidFill>
                <a:effectLst/>
                <a:latin typeface="ＭＳ ゴシック" panose="020B0609070205080204" pitchFamily="49" charset="-128"/>
              </a:rPr>
              <a:t>以上」というのはいわゆる</a:t>
            </a:r>
            <a:r>
              <a:rPr kumimoji="1" lang="en-US" altLang="ja-JP" kern="1200" dirty="0" smtClean="0">
                <a:solidFill>
                  <a:schemeClr val="tx1"/>
                </a:solidFill>
                <a:effectLst/>
                <a:latin typeface="ＭＳ ゴシック" panose="020B0609070205080204" pitchFamily="49" charset="-128"/>
              </a:rPr>
              <a:t>50</a:t>
            </a:r>
            <a:r>
              <a:rPr kumimoji="1" lang="ja-JP" altLang="en-US" kern="1200" dirty="0" smtClean="0">
                <a:solidFill>
                  <a:schemeClr val="tx1"/>
                </a:solidFill>
                <a:effectLst/>
                <a:latin typeface="ＭＳ ゴシック" panose="020B0609070205080204" pitchFamily="49" charset="-128"/>
              </a:rPr>
              <a:t>を平均とする偏差値でいうと</a:t>
            </a:r>
            <a:r>
              <a:rPr kumimoji="1" lang="en-US" altLang="ja-JP" kern="1200" dirty="0" smtClean="0">
                <a:solidFill>
                  <a:schemeClr val="tx1"/>
                </a:solidFill>
                <a:effectLst/>
                <a:latin typeface="ＭＳ ゴシック" panose="020B0609070205080204" pitchFamily="49" charset="-128"/>
              </a:rPr>
              <a:t>70</a:t>
            </a:r>
            <a:r>
              <a:rPr kumimoji="1" lang="ja-JP" altLang="en-US" kern="1200" dirty="0" smtClean="0">
                <a:solidFill>
                  <a:schemeClr val="tx1"/>
                </a:solidFill>
                <a:effectLst/>
                <a:latin typeface="ＭＳ ゴシック" panose="020B0609070205080204" pitchFamily="49" charset="-128"/>
              </a:rPr>
              <a:t>以上ということです。</a:t>
            </a:r>
          </a:p>
          <a:p>
            <a:r>
              <a:rPr kumimoji="1" lang="ja-JP" altLang="en-US" kern="1200" dirty="0" smtClean="0">
                <a:solidFill>
                  <a:schemeClr val="tx1"/>
                </a:solidFill>
                <a:effectLst/>
                <a:latin typeface="ＭＳ ゴシック" panose="020B0609070205080204" pitchFamily="49" charset="-128"/>
              </a:rPr>
              <a:t>・そういった状況で、実際に調査方法がどうだったかを、自治体内で検証した結果、下肢麻痺については、たとえば挙上の角度、水平の挙上を厳格に適用していたとか、あるいは、静止状態、震えがある場合にも、かなり厳しく「麻痺あり」としていたなどの調査方法が確認されました。短期記憶についても、３品提示を毎回実施していたということです。テキスト上は、まずは調査の直前にやっていたことが何であったかを聞き取っていただき、それができなかった場合に３品提示をする方法になっていますが、ローカルルールで必ず３品提示だけをすることにしてしまっていたことが確認されました。</a:t>
            </a:r>
          </a:p>
          <a:p>
            <a:r>
              <a:rPr kumimoji="1" lang="ja-JP" altLang="en-US" kern="1200" dirty="0" smtClean="0">
                <a:solidFill>
                  <a:schemeClr val="tx1"/>
                </a:solidFill>
                <a:effectLst/>
                <a:latin typeface="ＭＳ ゴシック" panose="020B0609070205080204" pitchFamily="49" charset="-128"/>
              </a:rPr>
              <a:t>・それを踏まえて、実際にどういうことをしたかが下に記載されていますが、１つは調査方法に関する意見交換会を内部で実施したこと。２つ目は、ちょうど調査員の入れ替わりがあったため、改めて調査の方法や判断基準を共有し直したということです。</a:t>
            </a:r>
          </a:p>
          <a:p>
            <a:endParaRPr lang="ja-JP" altLang="ja-JP" dirty="0" smtClean="0">
              <a:latin typeface="ＭＳ ゴシック" panose="020B0609070205080204" pitchFamily="49" charset="-128"/>
            </a:endParaRPr>
          </a:p>
        </p:txBody>
      </p:sp>
    </p:spTree>
    <p:extLst>
      <p:ext uri="{BB962C8B-B14F-4D97-AF65-F5344CB8AC3E}">
        <p14:creationId xmlns:p14="http://schemas.microsoft.com/office/powerpoint/2010/main" val="2721299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r>
              <a:rPr kumimoji="1" lang="ja-JP" altLang="en-US" kern="1200" smtClean="0">
                <a:solidFill>
                  <a:schemeClr val="tx1"/>
                </a:solidFill>
                <a:effectLst/>
                <a:latin typeface="ＭＳ ゴシック" panose="020B0609070205080204" pitchFamily="49" charset="-128"/>
              </a:rPr>
              <a:t>・その結果、この自治体では、データとして、下肢麻痺と短期記憶の選択率がかなり大きく変わり、全国の基準と同じぐらいまで変化したことが示されています。</a:t>
            </a:r>
          </a:p>
          <a:p>
            <a:r>
              <a:rPr kumimoji="1" lang="ja-JP" altLang="en-US" kern="1200" smtClean="0">
                <a:solidFill>
                  <a:schemeClr val="tx1"/>
                </a:solidFill>
                <a:effectLst/>
                <a:latin typeface="ＭＳ ゴシック" panose="020B0609070205080204" pitchFamily="49" charset="-128"/>
              </a:rPr>
              <a:t>・当然ながら、全国の平均値を目指して、合わせに行くものではないのですが、あくまで認定調査のやり方をテキストに従って適切に見直した結果、データ上も全国に近い位置までになったのだと思います。</a:t>
            </a:r>
          </a:p>
          <a:p>
            <a:pPr eaLnBrk="1" hangingPunct="1"/>
            <a:endParaRPr lang="ja-JP" altLang="ja-JP" dirty="0" smtClean="0">
              <a:latin typeface="ＭＳ ゴシック" panose="020B0609070205080204" pitchFamily="49" charset="-128"/>
            </a:endParaRPr>
          </a:p>
        </p:txBody>
      </p:sp>
    </p:spTree>
    <p:extLst>
      <p:ext uri="{BB962C8B-B14F-4D97-AF65-F5344CB8AC3E}">
        <p14:creationId xmlns:p14="http://schemas.microsoft.com/office/powerpoint/2010/main" val="837564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kern="1200" dirty="0" smtClean="0">
                <a:solidFill>
                  <a:schemeClr val="tx1"/>
                </a:solidFill>
                <a:effectLst/>
                <a:latin typeface="ＭＳ ゴシック" panose="020B0609070205080204" pitchFamily="49" charset="-128"/>
              </a:rPr>
              <a:t>・次のスライドです。要介護度の一次判定の分布です。こちらも見直しに伴って変化した事例です。</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kern="1200" dirty="0" smtClean="0">
                <a:solidFill>
                  <a:schemeClr val="tx1"/>
                </a:solidFill>
                <a:effectLst/>
                <a:latin typeface="ＭＳ ゴシック" panose="020B0609070205080204" pitchFamily="49" charset="-128"/>
              </a:rPr>
              <a:t>・これについては、２時点で違う期間を取っていますので、変化の要因として、高齢化率、人口構成の変化、地域的な要因の変化などもあるかもしれませんし、単純に比較はできませんが、一次判定の構成自体にも影響が出ていることが分かります。</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kern="1200" dirty="0" smtClean="0">
                <a:solidFill>
                  <a:schemeClr val="tx1"/>
                </a:solidFill>
                <a:effectLst/>
                <a:latin typeface="ＭＳ ゴシック" panose="020B0609070205080204" pitchFamily="49" charset="-128"/>
              </a:rPr>
              <a:t>・要介護２・３が少し減って、その分、要支援１から要介護１までの割合が増えていることが確認できます。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kern="1200" dirty="0" smtClean="0">
                <a:solidFill>
                  <a:schemeClr val="tx1"/>
                </a:solidFill>
                <a:effectLst/>
                <a:latin typeface="ＭＳ ゴシック" panose="020B0609070205080204" pitchFamily="49" charset="-128"/>
              </a:rPr>
              <a:t>・以上、全体の分析データの見方に関するご説明でした。後半、休憩を挟んで実際の分析データを使って、データを皆さんにご覧いただきながら、どういった特徴であるかとか、実際の事例について、どういった点が問題として考えられるかをご確認いただきたいと思っております。いったん、</a:t>
            </a:r>
            <a:r>
              <a:rPr kumimoji="1" lang="en-US" altLang="ja-JP" kern="1200" dirty="0" smtClean="0">
                <a:solidFill>
                  <a:schemeClr val="tx1"/>
                </a:solidFill>
                <a:effectLst/>
                <a:latin typeface="ＭＳ ゴシック" panose="020B0609070205080204" pitchFamily="49" charset="-128"/>
              </a:rPr>
              <a:t>10</a:t>
            </a:r>
            <a:r>
              <a:rPr kumimoji="1" lang="ja-JP" altLang="en-US" kern="1200" dirty="0" smtClean="0">
                <a:solidFill>
                  <a:schemeClr val="tx1"/>
                </a:solidFill>
                <a:effectLst/>
                <a:latin typeface="ＭＳ ゴシック" panose="020B0609070205080204" pitchFamily="49" charset="-128"/>
              </a:rPr>
              <a:t>分ほど休憩とさせていただきます。</a:t>
            </a:r>
          </a:p>
          <a:p>
            <a:pPr eaLnBrk="1" hangingPunct="1"/>
            <a:endParaRPr lang="ja-JP" altLang="ja-JP" dirty="0" smtClean="0">
              <a:latin typeface="ＭＳ ゴシック" panose="020B0609070205080204" pitchFamily="49" charset="-128"/>
            </a:endParaRPr>
          </a:p>
        </p:txBody>
      </p:sp>
    </p:spTree>
    <p:extLst>
      <p:ext uri="{BB962C8B-B14F-4D97-AF65-F5344CB8AC3E}">
        <p14:creationId xmlns:p14="http://schemas.microsoft.com/office/powerpoint/2010/main" val="40582300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a:defRPr/>
            </a:pPr>
            <a:fld id="{98431BDE-46CF-4E8F-957F-1BCDF751A170}" type="slidenum">
              <a:rPr lang="en-US" altLang="ja-JP" smtClean="0"/>
              <a:pPr>
                <a:defRPr/>
              </a:pPr>
              <a:t>24</a:t>
            </a:fld>
            <a:endParaRPr lang="en-US" altLang="ja-JP"/>
          </a:p>
        </p:txBody>
      </p:sp>
    </p:spTree>
    <p:extLst>
      <p:ext uri="{BB962C8B-B14F-4D97-AF65-F5344CB8AC3E}">
        <p14:creationId xmlns:p14="http://schemas.microsoft.com/office/powerpoint/2010/main" val="2398815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kern="1200" dirty="0" smtClean="0">
                <a:solidFill>
                  <a:schemeClr val="tx1"/>
                </a:solidFill>
                <a:effectLst/>
                <a:latin typeface="ＭＳ ゴシック" panose="020B0609070205080204" pitchFamily="49" charset="-128"/>
              </a:rPr>
              <a:t>　［</a:t>
            </a:r>
            <a:r>
              <a:rPr kumimoji="1" lang="en-US" altLang="ja-JP" kern="1200" dirty="0" smtClean="0">
                <a:solidFill>
                  <a:schemeClr val="tx1"/>
                </a:solidFill>
                <a:effectLst/>
                <a:latin typeface="ＭＳ ゴシック" panose="020B0609070205080204" pitchFamily="49" charset="-128"/>
              </a:rPr>
              <a:t>10</a:t>
            </a:r>
            <a:r>
              <a:rPr kumimoji="1" lang="ja-JP" altLang="en-US" kern="1200" dirty="0" smtClean="0">
                <a:solidFill>
                  <a:schemeClr val="tx1"/>
                </a:solidFill>
                <a:effectLst/>
                <a:latin typeface="ＭＳ ゴシック" panose="020B0609070205080204" pitchFamily="49" charset="-128"/>
              </a:rPr>
              <a:t>分間休憩］</a:t>
            </a:r>
          </a:p>
          <a:p>
            <a:r>
              <a:rPr kumimoji="1" lang="ja-JP" altLang="en-US" kern="1200" dirty="0" smtClean="0">
                <a:solidFill>
                  <a:schemeClr val="tx1"/>
                </a:solidFill>
                <a:effectLst/>
                <a:latin typeface="ＭＳ ゴシック" panose="020B0609070205080204" pitchFamily="49" charset="-128"/>
              </a:rPr>
              <a:t>それでは、再開したいと思います。後半は、実際の業務分析データをご覧いただきながら、その特徴、地域特性、個別の調査項目ごとの傾向などを確認いただきたいと思っております。</a:t>
            </a:r>
            <a:r>
              <a:rPr kumimoji="1" lang="en-US" altLang="ja-JP" kern="1200" dirty="0" smtClean="0">
                <a:solidFill>
                  <a:schemeClr val="tx1"/>
                </a:solidFill>
                <a:effectLst/>
                <a:latin typeface="ＭＳ ゴシック" panose="020B0609070205080204" pitchFamily="49" charset="-128"/>
              </a:rPr>
              <a:t>B</a:t>
            </a:r>
            <a:r>
              <a:rPr kumimoji="1" lang="ja-JP" altLang="en-US" kern="1200" dirty="0" smtClean="0">
                <a:solidFill>
                  <a:schemeClr val="tx1"/>
                </a:solidFill>
                <a:effectLst/>
                <a:latin typeface="ＭＳ ゴシック" panose="020B0609070205080204" pitchFamily="49" charset="-128"/>
              </a:rPr>
              <a:t>市をサンプルに使います。</a:t>
            </a:r>
          </a:p>
          <a:p>
            <a:r>
              <a:rPr kumimoji="1" lang="ja-JP" altLang="en-US" kern="1200" dirty="0" smtClean="0">
                <a:solidFill>
                  <a:schemeClr val="tx1"/>
                </a:solidFill>
                <a:effectLst/>
                <a:latin typeface="ＭＳ ゴシック" panose="020B0609070205080204" pitchFamily="49" charset="-128"/>
              </a:rPr>
              <a:t>　いま、スライドに映しておりますのが、このあと実施する全体の流れになっております。基本的には、１～４までの</a:t>
            </a:r>
            <a:r>
              <a:rPr kumimoji="1" lang="en-US" altLang="ja-JP" kern="1200" dirty="0" smtClean="0">
                <a:solidFill>
                  <a:schemeClr val="tx1"/>
                </a:solidFill>
                <a:effectLst/>
                <a:latin typeface="ＭＳ ゴシック" panose="020B0609070205080204" pitchFamily="49" charset="-128"/>
              </a:rPr>
              <a:t>STEP</a:t>
            </a:r>
            <a:r>
              <a:rPr kumimoji="1" lang="ja-JP" altLang="en-US" kern="1200" dirty="0" smtClean="0">
                <a:solidFill>
                  <a:schemeClr val="tx1"/>
                </a:solidFill>
                <a:effectLst/>
                <a:latin typeface="ＭＳ ゴシック" panose="020B0609070205080204" pitchFamily="49" charset="-128"/>
              </a:rPr>
              <a:t>を皆さんと一緒に進めていきます。最後の</a:t>
            </a:r>
            <a:r>
              <a:rPr kumimoji="1" lang="en-US" altLang="ja-JP" kern="1200" dirty="0" smtClean="0">
                <a:solidFill>
                  <a:schemeClr val="tx1"/>
                </a:solidFill>
                <a:effectLst/>
                <a:latin typeface="ＭＳ ゴシック" panose="020B0609070205080204" pitchFamily="49" charset="-128"/>
              </a:rPr>
              <a:t>STEP</a:t>
            </a:r>
            <a:r>
              <a:rPr kumimoji="1" lang="ja-JP" altLang="en-US" kern="1200" dirty="0" smtClean="0">
                <a:solidFill>
                  <a:schemeClr val="tx1"/>
                </a:solidFill>
                <a:effectLst/>
                <a:latin typeface="ＭＳ ゴシック" panose="020B0609070205080204" pitchFamily="49" charset="-128"/>
              </a:rPr>
              <a:t>５については、ご説明しますが、サンプルの掲載についてはできませんので、１～４までになります。</a:t>
            </a:r>
          </a:p>
          <a:p>
            <a:r>
              <a:rPr kumimoji="1" lang="ja-JP" altLang="en-US" kern="1200" dirty="0" smtClean="0">
                <a:solidFill>
                  <a:schemeClr val="tx1"/>
                </a:solidFill>
                <a:effectLst/>
                <a:latin typeface="ＭＳ ゴシック" panose="020B0609070205080204" pitchFamily="49" charset="-128"/>
              </a:rPr>
              <a:t>　まず</a:t>
            </a:r>
            <a:r>
              <a:rPr kumimoji="1" lang="en-US" altLang="ja-JP" kern="1200" dirty="0" smtClean="0">
                <a:solidFill>
                  <a:schemeClr val="tx1"/>
                </a:solidFill>
                <a:effectLst/>
                <a:latin typeface="ＭＳ ゴシック" panose="020B0609070205080204" pitchFamily="49" charset="-128"/>
              </a:rPr>
              <a:t>STEP</a:t>
            </a:r>
            <a:r>
              <a:rPr kumimoji="1" lang="ja-JP" altLang="en-US" kern="1200" dirty="0" smtClean="0">
                <a:solidFill>
                  <a:schemeClr val="tx1"/>
                </a:solidFill>
                <a:effectLst/>
                <a:latin typeface="ＭＳ ゴシック" panose="020B0609070205080204" pitchFamily="49" charset="-128"/>
              </a:rPr>
              <a:t>１、一次判定の分布特性で、全体の様態ごとの分布、過度の程度、偏りがあるのか、ないのかを最初に確認します。</a:t>
            </a:r>
            <a:endParaRPr kumimoji="1" lang="en-US" altLang="ja-JP" kern="1200" dirty="0" smtClean="0">
              <a:solidFill>
                <a:schemeClr val="tx1"/>
              </a:solidFill>
              <a:effectLst/>
              <a:latin typeface="ＭＳ ゴシック" panose="020B0609070205080204" pitchFamily="49" charset="-128"/>
            </a:endParaRPr>
          </a:p>
          <a:p>
            <a:r>
              <a:rPr kumimoji="1" lang="en-US" altLang="ja-JP" kern="1200" dirty="0" smtClean="0">
                <a:solidFill>
                  <a:schemeClr val="tx1"/>
                </a:solidFill>
                <a:effectLst/>
                <a:latin typeface="ＭＳ ゴシック" panose="020B0609070205080204" pitchFamily="49" charset="-128"/>
              </a:rPr>
              <a:t>STEP</a:t>
            </a:r>
            <a:r>
              <a:rPr kumimoji="1" lang="ja-JP" altLang="en-US" kern="1200" dirty="0" smtClean="0">
                <a:solidFill>
                  <a:schemeClr val="tx1"/>
                </a:solidFill>
                <a:effectLst/>
                <a:latin typeface="ＭＳ ゴシック" panose="020B0609070205080204" pitchFamily="49" charset="-128"/>
              </a:rPr>
              <a:t>２、これも地域特性で、人口構造や認定率などの基本的な地域状況をご覧いただきます。そこまでである程度、その地域の特性がどういったところにあるのかを確認いただきます。</a:t>
            </a:r>
            <a:endParaRPr kumimoji="1" lang="en-US" altLang="ja-JP" kern="1200" dirty="0" smtClean="0">
              <a:solidFill>
                <a:schemeClr val="tx1"/>
              </a:solidFill>
              <a:effectLst/>
              <a:latin typeface="ＭＳ ゴシック" panose="020B0609070205080204" pitchFamily="49" charset="-128"/>
            </a:endParaRPr>
          </a:p>
          <a:p>
            <a:r>
              <a:rPr kumimoji="1" lang="ja-JP" altLang="en-US" kern="1200" dirty="0" smtClean="0">
                <a:solidFill>
                  <a:schemeClr val="tx1"/>
                </a:solidFill>
                <a:effectLst/>
                <a:latin typeface="ＭＳ ゴシック" panose="020B0609070205080204" pitchFamily="49" charset="-128"/>
              </a:rPr>
              <a:t>それを踏まえて、</a:t>
            </a:r>
            <a:r>
              <a:rPr kumimoji="1" lang="en-US" altLang="ja-JP" kern="1200" dirty="0" smtClean="0">
                <a:solidFill>
                  <a:schemeClr val="tx1"/>
                </a:solidFill>
                <a:effectLst/>
                <a:latin typeface="ＭＳ ゴシック" panose="020B0609070205080204" pitchFamily="49" charset="-128"/>
              </a:rPr>
              <a:t>STEP</a:t>
            </a:r>
            <a:r>
              <a:rPr kumimoji="1" lang="ja-JP" altLang="en-US" kern="1200" dirty="0" smtClean="0">
                <a:solidFill>
                  <a:schemeClr val="tx1"/>
                </a:solidFill>
                <a:effectLst/>
                <a:latin typeface="ＭＳ ゴシック" panose="020B0609070205080204" pitchFamily="49" charset="-128"/>
              </a:rPr>
              <a:t>３で、中間評価項目得点、各群で見たときにどの程度偏っているのかをご覧いただきます。</a:t>
            </a:r>
            <a:endParaRPr kumimoji="1" lang="en-US" altLang="ja-JP" kern="1200" dirty="0" smtClean="0">
              <a:solidFill>
                <a:schemeClr val="tx1"/>
              </a:solidFill>
              <a:effectLst/>
              <a:latin typeface="ＭＳ ゴシック" panose="020B0609070205080204" pitchFamily="49" charset="-128"/>
            </a:endParaRPr>
          </a:p>
          <a:p>
            <a:r>
              <a:rPr kumimoji="1" lang="ja-JP" altLang="en-US" kern="1200" dirty="0" smtClean="0">
                <a:solidFill>
                  <a:schemeClr val="tx1"/>
                </a:solidFill>
                <a:effectLst/>
                <a:latin typeface="ＭＳ ゴシック" panose="020B0609070205080204" pitchFamily="49" charset="-128"/>
              </a:rPr>
              <a:t>最後、</a:t>
            </a:r>
            <a:r>
              <a:rPr kumimoji="1" lang="en-US" altLang="ja-JP" kern="1200" dirty="0" smtClean="0">
                <a:solidFill>
                  <a:schemeClr val="tx1"/>
                </a:solidFill>
                <a:effectLst/>
                <a:latin typeface="ＭＳ ゴシック" panose="020B0609070205080204" pitchFamily="49" charset="-128"/>
              </a:rPr>
              <a:t>STEP</a:t>
            </a:r>
            <a:r>
              <a:rPr kumimoji="1" lang="ja-JP" altLang="en-US" kern="1200" dirty="0" smtClean="0">
                <a:solidFill>
                  <a:schemeClr val="tx1"/>
                </a:solidFill>
                <a:effectLst/>
                <a:latin typeface="ＭＳ ゴシック" panose="020B0609070205080204" pitchFamily="49" charset="-128"/>
              </a:rPr>
              <a:t>４で、個別の基本調査項目ごとに偏り、選択率の状況がどうなのかを確認いただく流れになっております。</a:t>
            </a:r>
          </a:p>
          <a:p>
            <a:r>
              <a:rPr kumimoji="1" lang="ja-JP" altLang="en-US" kern="1200" dirty="0" smtClean="0">
                <a:solidFill>
                  <a:schemeClr val="tx1"/>
                </a:solidFill>
                <a:effectLst/>
                <a:latin typeface="ＭＳ ゴシック" panose="020B0609070205080204" pitchFamily="49" charset="-128"/>
              </a:rPr>
              <a:t>ここからは</a:t>
            </a:r>
            <a:r>
              <a:rPr kumimoji="1" lang="en-US" altLang="ja-JP" kern="1200" dirty="0" smtClean="0">
                <a:solidFill>
                  <a:schemeClr val="tx1"/>
                </a:solidFill>
                <a:effectLst/>
                <a:latin typeface="ＭＳ ゴシック" panose="020B0609070205080204" pitchFamily="49" charset="-128"/>
              </a:rPr>
              <a:t>B</a:t>
            </a:r>
            <a:r>
              <a:rPr kumimoji="1" lang="ja-JP" altLang="en-US" kern="1200" dirty="0" smtClean="0">
                <a:solidFill>
                  <a:schemeClr val="tx1"/>
                </a:solidFill>
                <a:effectLst/>
                <a:latin typeface="ＭＳ ゴシック" panose="020B0609070205080204" pitchFamily="49" charset="-128"/>
              </a:rPr>
              <a:t>市の実際の資料を用いて、データをご覧いただきたいと思います。</a:t>
            </a:r>
            <a:r>
              <a:rPr kumimoji="1" lang="en-US" altLang="ja-JP" kern="1200" dirty="0" smtClean="0">
                <a:solidFill>
                  <a:schemeClr val="tx1"/>
                </a:solidFill>
                <a:effectLst/>
                <a:latin typeface="ＭＳ ゴシック" panose="020B0609070205080204" pitchFamily="49" charset="-128"/>
              </a:rPr>
              <a:t>81</a:t>
            </a:r>
            <a:r>
              <a:rPr kumimoji="1" lang="ja-JP" altLang="en-US" kern="1200" dirty="0" smtClean="0">
                <a:solidFill>
                  <a:schemeClr val="tx1"/>
                </a:solidFill>
                <a:effectLst/>
                <a:latin typeface="ＭＳ ゴシック" panose="020B0609070205080204" pitchFamily="49" charset="-128"/>
              </a:rPr>
              <a:t>ページ以降になっております。</a:t>
            </a:r>
          </a:p>
          <a:p>
            <a:endParaRPr kumimoji="1" lang="ja-JP" altLang="en-US" kern="1200" dirty="0" smtClean="0">
              <a:solidFill>
                <a:schemeClr val="tx1"/>
              </a:solidFill>
              <a:effectLst/>
              <a:latin typeface="ＭＳ ゴシック" panose="020B0609070205080204" pitchFamily="49" charset="-128"/>
            </a:endParaRPr>
          </a:p>
        </p:txBody>
      </p:sp>
      <p:sp>
        <p:nvSpPr>
          <p:cNvPr id="4" name="スライド番号プレースホルダ 3"/>
          <p:cNvSpPr>
            <a:spLocks noGrp="1"/>
          </p:cNvSpPr>
          <p:nvPr>
            <p:ph type="sldNum" sz="quarter" idx="10"/>
          </p:nvPr>
        </p:nvSpPr>
        <p:spPr/>
        <p:txBody>
          <a:bodyPr/>
          <a:lstStyle/>
          <a:p>
            <a:pPr>
              <a:defRPr/>
            </a:pPr>
            <a:fld id="{98431BDE-46CF-4E8F-957F-1BCDF751A170}" type="slidenum">
              <a:rPr lang="en-US" altLang="ja-JP" smtClean="0"/>
              <a:pPr>
                <a:defRPr/>
              </a:pPr>
              <a:t>25</a:t>
            </a:fld>
            <a:endParaRPr lang="en-US" altLang="ja-JP"/>
          </a:p>
        </p:txBody>
      </p:sp>
    </p:spTree>
    <p:extLst>
      <p:ext uri="{BB962C8B-B14F-4D97-AF65-F5344CB8AC3E}">
        <p14:creationId xmlns:p14="http://schemas.microsoft.com/office/powerpoint/2010/main" val="2447404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kern="1200" dirty="0" smtClean="0">
                <a:solidFill>
                  <a:schemeClr val="tx1"/>
                </a:solidFill>
                <a:effectLst/>
                <a:latin typeface="ＭＳ ゴシック" panose="020B0609070205080204" pitchFamily="49" charset="-128"/>
                <a:ea typeface="ＭＳ Ｐ明朝" pitchFamily="18" charset="-128"/>
                <a:cs typeface="+mn-cs"/>
              </a:rPr>
              <a:t>・</a:t>
            </a:r>
            <a:r>
              <a:rPr kumimoji="1" lang="en-US" altLang="ja-JP" kern="1200" dirty="0" smtClean="0">
                <a:solidFill>
                  <a:schemeClr val="tx1"/>
                </a:solidFill>
                <a:effectLst/>
                <a:latin typeface="ＭＳ ゴシック" panose="020B0609070205080204" pitchFamily="49" charset="-128"/>
                <a:ea typeface="ＭＳ Ｐ明朝" pitchFamily="18" charset="-128"/>
                <a:cs typeface="+mn-cs"/>
              </a:rPr>
              <a:t>STEP</a:t>
            </a:r>
            <a:r>
              <a:rPr kumimoji="1" lang="ja-JP" altLang="en-US" kern="1200" dirty="0" smtClean="0">
                <a:solidFill>
                  <a:schemeClr val="tx1"/>
                </a:solidFill>
                <a:effectLst/>
                <a:latin typeface="ＭＳ ゴシック" panose="020B0609070205080204" pitchFamily="49" charset="-128"/>
                <a:ea typeface="ＭＳ Ｐ明朝" pitchFamily="18" charset="-128"/>
                <a:cs typeface="+mn-cs"/>
              </a:rPr>
              <a:t>１で、まず、一次判定結果を最初に確認する流れです。</a:t>
            </a:r>
            <a:r>
              <a:rPr kumimoji="1" lang="en-US" altLang="ja-JP" kern="1200" dirty="0" smtClean="0">
                <a:solidFill>
                  <a:schemeClr val="tx1"/>
                </a:solidFill>
                <a:effectLst/>
                <a:latin typeface="ＭＳ ゴシック" panose="020B0609070205080204" pitchFamily="49" charset="-128"/>
                <a:ea typeface="ＭＳ Ｐ明朝" pitchFamily="18" charset="-128"/>
                <a:cs typeface="+mn-cs"/>
              </a:rPr>
              <a:t>96</a:t>
            </a:r>
            <a:r>
              <a:rPr kumimoji="1" lang="ja-JP" altLang="en-US" kern="1200" dirty="0" smtClean="0">
                <a:solidFill>
                  <a:schemeClr val="tx1"/>
                </a:solidFill>
                <a:effectLst/>
                <a:latin typeface="ＭＳ ゴシック" panose="020B0609070205080204" pitchFamily="49" charset="-128"/>
                <a:ea typeface="ＭＳ Ｐ明朝" pitchFamily="18" charset="-128"/>
                <a:cs typeface="+mn-cs"/>
              </a:rPr>
              <a:t>ページをご覧ください。</a:t>
            </a:r>
          </a:p>
          <a:p>
            <a:r>
              <a:rPr kumimoji="1" lang="ja-JP" altLang="en-US" kern="1200" dirty="0" smtClean="0">
                <a:solidFill>
                  <a:schemeClr val="tx1"/>
                </a:solidFill>
                <a:effectLst/>
                <a:latin typeface="ＭＳ ゴシック" panose="020B0609070205080204" pitchFamily="49" charset="-128"/>
                <a:ea typeface="ＭＳ Ｐ明朝" pitchFamily="18" charset="-128"/>
                <a:cs typeface="+mn-cs"/>
              </a:rPr>
              <a:t>・こちらは、</a:t>
            </a:r>
            <a:r>
              <a:rPr kumimoji="1" lang="en-US" altLang="ja-JP" kern="1200" dirty="0" smtClean="0">
                <a:solidFill>
                  <a:schemeClr val="tx1"/>
                </a:solidFill>
                <a:effectLst/>
                <a:latin typeface="ＭＳ ゴシック" panose="020B0609070205080204" pitchFamily="49" charset="-128"/>
                <a:ea typeface="ＭＳ Ｐ明朝" pitchFamily="18" charset="-128"/>
                <a:cs typeface="+mn-cs"/>
              </a:rPr>
              <a:t>B</a:t>
            </a:r>
            <a:r>
              <a:rPr kumimoji="1" lang="ja-JP" altLang="en-US" kern="1200" dirty="0" smtClean="0">
                <a:solidFill>
                  <a:schemeClr val="tx1"/>
                </a:solidFill>
                <a:effectLst/>
                <a:latin typeface="ＭＳ ゴシック" panose="020B0609070205080204" pitchFamily="49" charset="-128"/>
                <a:ea typeface="ＭＳ Ｐ明朝" pitchFamily="18" charset="-128"/>
                <a:cs typeface="+mn-cs"/>
              </a:rPr>
              <a:t>市と</a:t>
            </a:r>
            <a:r>
              <a:rPr kumimoji="1" lang="en-US" altLang="ja-JP" kern="1200" dirty="0" smtClean="0">
                <a:solidFill>
                  <a:schemeClr val="tx1"/>
                </a:solidFill>
                <a:effectLst/>
                <a:latin typeface="ＭＳ ゴシック" panose="020B0609070205080204" pitchFamily="49" charset="-128"/>
                <a:ea typeface="ＭＳ Ｐ明朝" pitchFamily="18" charset="-128"/>
                <a:cs typeface="+mn-cs"/>
              </a:rPr>
              <a:t>B</a:t>
            </a:r>
            <a:r>
              <a:rPr kumimoji="1" lang="ja-JP" altLang="en-US" kern="1200" dirty="0" smtClean="0">
                <a:solidFill>
                  <a:schemeClr val="tx1"/>
                </a:solidFill>
                <a:effectLst/>
                <a:latin typeface="ＭＳ ゴシック" panose="020B0609070205080204" pitchFamily="49" charset="-128"/>
                <a:ea typeface="ＭＳ Ｐ明朝" pitchFamily="18" charset="-128"/>
                <a:cs typeface="+mn-cs"/>
              </a:rPr>
              <a:t>県、全国の一次判定の分布が出ております。こちらを各自で、３～４分ぐらいご覧いただき、どういった特徴が見られるかを確認してください。比較していただくのは「補正値」のほうです。</a:t>
            </a:r>
          </a:p>
          <a:p>
            <a:r>
              <a:rPr kumimoji="1" lang="ja-JP" altLang="en-US" kern="1200" dirty="0" smtClean="0">
                <a:solidFill>
                  <a:schemeClr val="tx1"/>
                </a:solidFill>
                <a:effectLst/>
                <a:latin typeface="ＭＳ ゴシック" panose="020B0609070205080204" pitchFamily="49" charset="-128"/>
                <a:ea typeface="ＭＳ Ｐ明朝" pitchFamily="18" charset="-128"/>
                <a:cs typeface="+mn-cs"/>
              </a:rPr>
              <a:t>・なお、この数字と、帯グラフ、箱</a:t>
            </a:r>
            <a:r>
              <a:rPr kumimoji="1" lang="ja-JP" altLang="en-US" kern="1200" dirty="0" err="1" smtClean="0">
                <a:solidFill>
                  <a:schemeClr val="tx1"/>
                </a:solidFill>
                <a:effectLst/>
                <a:latin typeface="ＭＳ ゴシック" panose="020B0609070205080204" pitchFamily="49" charset="-128"/>
                <a:ea typeface="ＭＳ Ｐ明朝" pitchFamily="18" charset="-128"/>
                <a:cs typeface="+mn-cs"/>
              </a:rPr>
              <a:t>ひげ</a:t>
            </a:r>
            <a:r>
              <a:rPr kumimoji="1" lang="ja-JP" altLang="en-US" kern="1200" dirty="0" smtClean="0">
                <a:solidFill>
                  <a:schemeClr val="tx1"/>
                </a:solidFill>
                <a:effectLst/>
                <a:latin typeface="ＭＳ ゴシック" panose="020B0609070205080204" pitchFamily="49" charset="-128"/>
                <a:ea typeface="ＭＳ Ｐ明朝" pitchFamily="18" charset="-128"/>
                <a:cs typeface="+mn-cs"/>
              </a:rPr>
              <a:t>図は、基本的には同じ数字を表現したものにはなっています。</a:t>
            </a:r>
          </a:p>
          <a:p>
            <a:r>
              <a:rPr kumimoji="1" lang="en-US" altLang="ja-JP" kern="1200" dirty="0" smtClean="0">
                <a:solidFill>
                  <a:schemeClr val="tx1"/>
                </a:solidFill>
                <a:effectLst/>
                <a:latin typeface="ＭＳ ゴシック" panose="020B0609070205080204" pitchFamily="49" charset="-128"/>
                <a:ea typeface="ＭＳ Ｐ明朝" pitchFamily="18" charset="-128"/>
                <a:cs typeface="+mn-cs"/>
              </a:rPr>
              <a:t>〔</a:t>
            </a:r>
            <a:r>
              <a:rPr kumimoji="1" lang="ja-JP" altLang="en-US" kern="1200" dirty="0" smtClean="0">
                <a:solidFill>
                  <a:schemeClr val="tx1"/>
                </a:solidFill>
                <a:effectLst/>
                <a:latin typeface="ＭＳ ゴシック" panose="020B0609070205080204" pitchFamily="49" charset="-128"/>
                <a:ea typeface="ＭＳ Ｐ明朝" pitchFamily="18" charset="-128"/>
                <a:cs typeface="+mn-cs"/>
              </a:rPr>
              <a:t>資料確認：３分</a:t>
            </a:r>
            <a:r>
              <a:rPr kumimoji="1" lang="en-US" altLang="ja-JP" kern="1200" dirty="0" smtClean="0">
                <a:solidFill>
                  <a:schemeClr val="tx1"/>
                </a:solidFill>
                <a:effectLst/>
                <a:latin typeface="ＭＳ ゴシック" panose="020B0609070205080204" pitchFamily="49" charset="-128"/>
                <a:ea typeface="ＭＳ Ｐ明朝" pitchFamily="18" charset="-128"/>
                <a:cs typeface="+mn-cs"/>
              </a:rPr>
              <a:t>〕</a:t>
            </a:r>
          </a:p>
        </p:txBody>
      </p:sp>
      <p:sp>
        <p:nvSpPr>
          <p:cNvPr id="4" name="スライド番号プレースホルダー 3"/>
          <p:cNvSpPr>
            <a:spLocks noGrp="1"/>
          </p:cNvSpPr>
          <p:nvPr>
            <p:ph type="sldNum" sz="quarter" idx="10"/>
          </p:nvPr>
        </p:nvSpPr>
        <p:spPr/>
        <p:txBody>
          <a:bodyPr/>
          <a:lstStyle/>
          <a:p>
            <a:pPr>
              <a:defRPr/>
            </a:pPr>
            <a:fld id="{98431BDE-46CF-4E8F-957F-1BCDF751A170}" type="slidenum">
              <a:rPr lang="en-US" altLang="ja-JP" smtClean="0"/>
              <a:pPr>
                <a:defRPr/>
              </a:pPr>
              <a:t>26</a:t>
            </a:fld>
            <a:endParaRPr lang="en-US" altLang="ja-JP"/>
          </a:p>
        </p:txBody>
      </p:sp>
    </p:spTree>
    <p:extLst>
      <p:ext uri="{BB962C8B-B14F-4D97-AF65-F5344CB8AC3E}">
        <p14:creationId xmlns:p14="http://schemas.microsoft.com/office/powerpoint/2010/main" val="878880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kern="1200" dirty="0" smtClean="0">
                <a:solidFill>
                  <a:schemeClr val="tx1"/>
                </a:solidFill>
                <a:effectLst/>
                <a:latin typeface="ＭＳ ゴシック" panose="020B0609070205080204" pitchFamily="49" charset="-128"/>
              </a:rPr>
              <a:t>・よろしいでしょうか。</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kern="1200" dirty="0" smtClean="0">
                <a:solidFill>
                  <a:schemeClr val="tx1"/>
                </a:solidFill>
                <a:effectLst/>
                <a:latin typeface="ＭＳ ゴシック" panose="020B0609070205080204" pitchFamily="49" charset="-128"/>
              </a:rPr>
              <a:t>・</a:t>
            </a:r>
            <a:r>
              <a:rPr kumimoji="1" lang="en-US" altLang="ja-JP" kern="1200" dirty="0" smtClean="0">
                <a:solidFill>
                  <a:schemeClr val="tx1"/>
                </a:solidFill>
                <a:effectLst/>
                <a:latin typeface="ＭＳ ゴシック" panose="020B0609070205080204" pitchFamily="49" charset="-128"/>
              </a:rPr>
              <a:t>B</a:t>
            </a:r>
            <a:r>
              <a:rPr kumimoji="1" lang="ja-JP" altLang="en-US" kern="1200" dirty="0" smtClean="0">
                <a:solidFill>
                  <a:schemeClr val="tx1"/>
                </a:solidFill>
                <a:effectLst/>
                <a:latin typeface="ＭＳ ゴシック" panose="020B0609070205080204" pitchFamily="49" charset="-128"/>
              </a:rPr>
              <a:t>市の一次判定結果をご覧いただいたと思いますが、全国平均と比べて分布が偏っていることが確認できます。</a:t>
            </a:r>
            <a:endParaRPr kumimoji="1" lang="en-US" altLang="ja-JP" kern="1200" dirty="0" smtClean="0">
              <a:solidFill>
                <a:schemeClr val="tx1"/>
              </a:solidFill>
              <a:effectLst/>
              <a:latin typeface="ＭＳ ゴシック" panose="020B0609070205080204" pitchFamily="49"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kern="1200" dirty="0" smtClean="0">
                <a:solidFill>
                  <a:schemeClr val="tx1"/>
                </a:solidFill>
                <a:effectLst/>
                <a:latin typeface="ＭＳ ゴシック" panose="020B0609070205080204" pitchFamily="49" charset="-128"/>
              </a:rPr>
              <a:t>・特に、非該当から要支援２ぐらいまでの軽度の方の割合が、全国値に比べると低くなっています。逆に、要介護２と３がかなり高くなっていることがわかると思います。</a:t>
            </a:r>
            <a:endParaRPr kumimoji="1" lang="ja-JP" altLang="en-US" dirty="0">
              <a:latin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a:defRPr/>
            </a:pPr>
            <a:fld id="{98431BDE-46CF-4E8F-957F-1BCDF751A170}" type="slidenum">
              <a:rPr lang="en-US" altLang="ja-JP" smtClean="0"/>
              <a:pPr>
                <a:defRPr/>
              </a:pPr>
              <a:t>27</a:t>
            </a:fld>
            <a:endParaRPr lang="en-US" altLang="ja-JP"/>
          </a:p>
        </p:txBody>
      </p:sp>
    </p:spTree>
    <p:extLst>
      <p:ext uri="{BB962C8B-B14F-4D97-AF65-F5344CB8AC3E}">
        <p14:creationId xmlns:p14="http://schemas.microsoft.com/office/powerpoint/2010/main" val="3746002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kern="1200" smtClean="0">
                <a:solidFill>
                  <a:schemeClr val="tx1"/>
                </a:solidFill>
                <a:effectLst/>
                <a:latin typeface="ＭＳ ゴシック" panose="020B0609070205080204" pitchFamily="49" charset="-128"/>
              </a:rPr>
              <a:t>・箱ひげ図でご覧いただくと、全国のそれぞれの介護度別の構成割合の分布とその違いがよくわかり、大きく外れていることが分かります。</a:t>
            </a:r>
          </a:p>
          <a:p>
            <a:r>
              <a:rPr kumimoji="1" lang="ja-JP" altLang="en-US" kern="1200" smtClean="0">
                <a:solidFill>
                  <a:schemeClr val="tx1"/>
                </a:solidFill>
                <a:effectLst/>
                <a:latin typeface="ＭＳ ゴシック" panose="020B0609070205080204" pitchFamily="49" charset="-128"/>
              </a:rPr>
              <a:t>・特に要介護２は、全国のほぼ最大値ぐらいまで外れていて、かなり極端な傾向が出ていることが確認できます。</a:t>
            </a:r>
            <a:endParaRPr kumimoji="1" lang="ja-JP" altLang="en-US" dirty="0">
              <a:latin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a:defRPr/>
            </a:pPr>
            <a:fld id="{98431BDE-46CF-4E8F-957F-1BCDF751A170}" type="slidenum">
              <a:rPr lang="en-US" altLang="ja-JP" smtClean="0"/>
              <a:pPr>
                <a:defRPr/>
              </a:pPr>
              <a:t>28</a:t>
            </a:fld>
            <a:endParaRPr lang="en-US" altLang="ja-JP"/>
          </a:p>
        </p:txBody>
      </p:sp>
    </p:spTree>
    <p:extLst>
      <p:ext uri="{BB962C8B-B14F-4D97-AF65-F5344CB8AC3E}">
        <p14:creationId xmlns:p14="http://schemas.microsoft.com/office/powerpoint/2010/main" val="40981604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kern="1200" smtClean="0">
                <a:solidFill>
                  <a:schemeClr val="tx1"/>
                </a:solidFill>
                <a:effectLst/>
                <a:latin typeface="ＭＳ ゴシック" panose="020B0609070205080204" pitchFamily="49" charset="-128"/>
                <a:ea typeface="ＭＳ Ｐ明朝" pitchFamily="18" charset="-128"/>
                <a:cs typeface="+mn-cs"/>
              </a:rPr>
              <a:t>・これを踏まえて、続いては、地域特性です。業務分析データの</a:t>
            </a:r>
            <a:r>
              <a:rPr kumimoji="1" lang="en-US" altLang="ja-JP" kern="1200" smtClean="0">
                <a:solidFill>
                  <a:schemeClr val="tx1"/>
                </a:solidFill>
                <a:effectLst/>
                <a:latin typeface="ＭＳ ゴシック" panose="020B0609070205080204" pitchFamily="49" charset="-128"/>
                <a:ea typeface="ＭＳ Ｐ明朝" pitchFamily="18" charset="-128"/>
                <a:cs typeface="+mn-cs"/>
              </a:rPr>
              <a:t>90</a:t>
            </a:r>
            <a:r>
              <a:rPr kumimoji="1" lang="ja-JP" altLang="en-US" kern="1200" smtClean="0">
                <a:solidFill>
                  <a:schemeClr val="tx1"/>
                </a:solidFill>
                <a:effectLst/>
                <a:latin typeface="ＭＳ ゴシック" panose="020B0609070205080204" pitchFamily="49" charset="-128"/>
                <a:ea typeface="ＭＳ Ｐ明朝" pitchFamily="18" charset="-128"/>
                <a:cs typeface="+mn-cs"/>
              </a:rPr>
              <a:t>～</a:t>
            </a:r>
            <a:r>
              <a:rPr kumimoji="1" lang="en-US" altLang="ja-JP" kern="1200" smtClean="0">
                <a:solidFill>
                  <a:schemeClr val="tx1"/>
                </a:solidFill>
                <a:effectLst/>
                <a:latin typeface="ＭＳ ゴシック" panose="020B0609070205080204" pitchFamily="49" charset="-128"/>
                <a:ea typeface="ＭＳ Ｐ明朝" pitchFamily="18" charset="-128"/>
                <a:cs typeface="+mn-cs"/>
              </a:rPr>
              <a:t>95</a:t>
            </a:r>
            <a:r>
              <a:rPr kumimoji="1" lang="ja-JP" altLang="en-US" kern="1200" smtClean="0">
                <a:solidFill>
                  <a:schemeClr val="tx1"/>
                </a:solidFill>
                <a:effectLst/>
                <a:latin typeface="ＭＳ ゴシック" panose="020B0609070205080204" pitchFamily="49" charset="-128"/>
                <a:ea typeface="ＭＳ Ｐ明朝" pitchFamily="18" charset="-128"/>
                <a:cs typeface="+mn-cs"/>
              </a:rPr>
              <a:t>ページのところの基礎情報の部分をご覧ください。年齢構成、認定率、どういった地域特性があるか、先ほどの一次判定の偏りについて、何か原因となるような地域特性が考えられるのかも含めてご確認をお願いします。こちらは、５～６分ぐらい、個人でご覧いただけますでしょうか。</a:t>
            </a:r>
          </a:p>
          <a:p>
            <a:r>
              <a:rPr kumimoji="1" lang="en-US" altLang="ja-JP" kern="1200" smtClean="0">
                <a:solidFill>
                  <a:schemeClr val="tx1"/>
                </a:solidFill>
                <a:effectLst/>
                <a:latin typeface="ＭＳ ゴシック" panose="020B0609070205080204" pitchFamily="49" charset="-128"/>
                <a:ea typeface="ＭＳ Ｐ明朝" pitchFamily="18" charset="-128"/>
                <a:cs typeface="+mn-cs"/>
              </a:rPr>
              <a:t>〔</a:t>
            </a:r>
            <a:r>
              <a:rPr kumimoji="1" lang="ja-JP" altLang="en-US" kern="1200" smtClean="0">
                <a:solidFill>
                  <a:schemeClr val="tx1"/>
                </a:solidFill>
                <a:effectLst/>
                <a:latin typeface="ＭＳ ゴシック" panose="020B0609070205080204" pitchFamily="49" charset="-128"/>
                <a:ea typeface="ＭＳ Ｐ明朝" pitchFamily="18" charset="-128"/>
                <a:cs typeface="+mn-cs"/>
              </a:rPr>
              <a:t>資料確認５分</a:t>
            </a:r>
            <a:r>
              <a:rPr kumimoji="1" lang="en-US" altLang="ja-JP" kern="1200" smtClean="0">
                <a:solidFill>
                  <a:schemeClr val="tx1"/>
                </a:solidFill>
                <a:effectLst/>
                <a:latin typeface="ＭＳ ゴシック" panose="020B0609070205080204" pitchFamily="49" charset="-128"/>
                <a:ea typeface="ＭＳ Ｐ明朝" pitchFamily="18" charset="-128"/>
                <a:cs typeface="+mn-cs"/>
              </a:rPr>
              <a:t>〕</a:t>
            </a:r>
            <a:endParaRPr kumimoji="1" lang="en-US" altLang="ja-JP" kern="1200" dirty="0" smtClean="0">
              <a:solidFill>
                <a:schemeClr val="tx1"/>
              </a:solidFill>
              <a:effectLst/>
              <a:latin typeface="ＭＳ ゴシック" panose="020B0609070205080204" pitchFamily="49" charset="-128"/>
              <a:ea typeface="ＭＳ Ｐ明朝" pitchFamily="18" charset="-128"/>
              <a:cs typeface="+mn-cs"/>
            </a:endParaRPr>
          </a:p>
        </p:txBody>
      </p:sp>
      <p:sp>
        <p:nvSpPr>
          <p:cNvPr id="4" name="スライド番号プレースホルダー 3"/>
          <p:cNvSpPr>
            <a:spLocks noGrp="1"/>
          </p:cNvSpPr>
          <p:nvPr>
            <p:ph type="sldNum" sz="quarter" idx="10"/>
          </p:nvPr>
        </p:nvSpPr>
        <p:spPr/>
        <p:txBody>
          <a:bodyPr/>
          <a:lstStyle/>
          <a:p>
            <a:pPr>
              <a:defRPr/>
            </a:pPr>
            <a:fld id="{98431BDE-46CF-4E8F-957F-1BCDF751A170}" type="slidenum">
              <a:rPr lang="en-US" altLang="ja-JP" smtClean="0"/>
              <a:pPr>
                <a:defRPr/>
              </a:pPr>
              <a:t>29</a:t>
            </a:fld>
            <a:endParaRPr lang="en-US" altLang="ja-JP"/>
          </a:p>
        </p:txBody>
      </p:sp>
    </p:spTree>
    <p:extLst>
      <p:ext uri="{BB962C8B-B14F-4D97-AF65-F5344CB8AC3E}">
        <p14:creationId xmlns:p14="http://schemas.microsoft.com/office/powerpoint/2010/main" val="754743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Autofit/>
          </a:bodyPr>
          <a:lstStyle/>
          <a:p>
            <a:r>
              <a:rPr kumimoji="1" lang="ja-JP" altLang="en-US" kern="1200" dirty="0" smtClean="0">
                <a:solidFill>
                  <a:schemeClr val="tx1"/>
                </a:solidFill>
                <a:effectLst/>
                <a:latin typeface="ＭＳ ゴシック" panose="020B0609070205080204" pitchFamily="49" charset="-128"/>
              </a:rPr>
              <a:t>・業務分析データで提供しているデータは、大きく２つあります。１つが</a:t>
            </a:r>
            <a:r>
              <a:rPr kumimoji="1" lang="ja-JP" altLang="en-US" u="sng" kern="1200" dirty="0" smtClean="0">
                <a:solidFill>
                  <a:schemeClr val="tx1"/>
                </a:solidFill>
                <a:effectLst/>
                <a:latin typeface="ＭＳ ゴシック" panose="020B0609070205080204" pitchFamily="49" charset="-128"/>
              </a:rPr>
              <a:t>業務分析データそのもの</a:t>
            </a:r>
            <a:r>
              <a:rPr kumimoji="1" lang="ja-JP" altLang="en-US" kern="1200" dirty="0" smtClean="0">
                <a:solidFill>
                  <a:schemeClr val="tx1"/>
                </a:solidFill>
                <a:effectLst/>
                <a:latin typeface="ＭＳ ゴシック" panose="020B0609070205080204" pitchFamily="49" charset="-128"/>
              </a:rPr>
              <a:t>で、もう１つは、</a:t>
            </a:r>
            <a:r>
              <a:rPr kumimoji="1" lang="ja-JP" altLang="en-US" u="sng" kern="1200" dirty="0" smtClean="0">
                <a:solidFill>
                  <a:schemeClr val="tx1"/>
                </a:solidFill>
                <a:effectLst/>
                <a:latin typeface="ＭＳ ゴシック" panose="020B0609070205080204" pitchFamily="49" charset="-128"/>
              </a:rPr>
              <a:t>合議体別の分析ツール</a:t>
            </a:r>
            <a:r>
              <a:rPr kumimoji="1" lang="ja-JP" altLang="en-US" kern="1200" dirty="0" smtClean="0">
                <a:solidFill>
                  <a:schemeClr val="tx1"/>
                </a:solidFill>
                <a:effectLst/>
                <a:latin typeface="ＭＳ ゴシック" panose="020B0609070205080204" pitchFamily="49" charset="-128"/>
              </a:rPr>
              <a:t>です。このツールに関しては、後ほど説明します。</a:t>
            </a:r>
          </a:p>
          <a:p>
            <a:endParaRPr kumimoji="1" lang="ja-JP" altLang="en-US" kern="1200" dirty="0" smtClean="0">
              <a:solidFill>
                <a:schemeClr val="tx1"/>
              </a:solidFill>
              <a:effectLst/>
              <a:latin typeface="ＭＳ ゴシック" panose="020B0609070205080204" pitchFamily="49" charset="-128"/>
            </a:endParaRPr>
          </a:p>
          <a:p>
            <a:r>
              <a:rPr kumimoji="1" lang="ja-JP" altLang="en-US" kern="1200" dirty="0" smtClean="0">
                <a:solidFill>
                  <a:schemeClr val="tx1"/>
                </a:solidFill>
                <a:effectLst/>
                <a:latin typeface="ＭＳ ゴシック" panose="020B0609070205080204" pitchFamily="49" charset="-128"/>
              </a:rPr>
              <a:t>・業務分析データの特徴と利点の１つ目として、全国統一フォーマットで整理されているため、都道府県担当者であれば、各自治体のデータは閲覧可能であり、比較</a:t>
            </a:r>
            <a:r>
              <a:rPr kumimoji="1" lang="en-US" altLang="ja-JP" kern="1200" dirty="0" smtClean="0">
                <a:solidFill>
                  <a:schemeClr val="tx1"/>
                </a:solidFill>
                <a:effectLst/>
                <a:latin typeface="ＭＳ ゴシック" panose="020B0609070205080204" pitchFamily="49" charset="-128"/>
              </a:rPr>
              <a:t>/</a:t>
            </a:r>
            <a:r>
              <a:rPr kumimoji="1" lang="ja-JP" altLang="en-US" kern="1200" dirty="0" smtClean="0">
                <a:solidFill>
                  <a:schemeClr val="tx1"/>
                </a:solidFill>
                <a:effectLst/>
                <a:latin typeface="ＭＳ ゴシック" panose="020B0609070205080204" pitchFamily="49" charset="-128"/>
              </a:rPr>
              <a:t>分析等を行うことが可能です。</a:t>
            </a:r>
            <a:endParaRPr kumimoji="1" lang="en-US" altLang="ja-JP" kern="1200" dirty="0" smtClean="0">
              <a:solidFill>
                <a:schemeClr val="tx1"/>
              </a:solidFill>
              <a:effectLst/>
              <a:latin typeface="ＭＳ ゴシック" panose="020B0609070205080204" pitchFamily="49" charset="-128"/>
            </a:endParaRPr>
          </a:p>
          <a:p>
            <a:r>
              <a:rPr kumimoji="1" lang="ja-JP" altLang="en-US" kern="1200" dirty="0" smtClean="0">
                <a:solidFill>
                  <a:schemeClr val="tx1"/>
                </a:solidFill>
                <a:effectLst/>
                <a:latin typeface="ＭＳ ゴシック" panose="020B0609070205080204" pitchFamily="49" charset="-128"/>
              </a:rPr>
              <a:t>自治体間で合意が得られれば、別の市町村間など、近隣でデータを共有して比較することも可能です。</a:t>
            </a:r>
            <a:endParaRPr kumimoji="1" lang="en-US" altLang="ja-JP" kern="1200" dirty="0" smtClean="0">
              <a:solidFill>
                <a:schemeClr val="tx1"/>
              </a:solidFill>
              <a:effectLst/>
              <a:latin typeface="ＭＳ ゴシック" panose="020B0609070205080204" pitchFamily="49" charset="-128"/>
            </a:endParaRPr>
          </a:p>
          <a:p>
            <a:r>
              <a:rPr kumimoji="1" lang="ja-JP" altLang="en-US" kern="1200" dirty="0" smtClean="0">
                <a:solidFill>
                  <a:schemeClr val="tx1"/>
                </a:solidFill>
                <a:effectLst/>
                <a:latin typeface="ＭＳ ゴシック" panose="020B0609070205080204" pitchFamily="49" charset="-128"/>
              </a:rPr>
              <a:t>また、広域連合単位でも通常集計をしているので、各市町村単位だけではなく、広域連合として審査会を一元化している場合、審査判定状況を比較できます。</a:t>
            </a:r>
          </a:p>
          <a:p>
            <a:endParaRPr kumimoji="1" lang="ja-JP" altLang="en-US" kern="1200" dirty="0" smtClean="0">
              <a:solidFill>
                <a:schemeClr val="tx1"/>
              </a:solidFill>
              <a:effectLst/>
              <a:latin typeface="ＭＳ ゴシック" panose="020B0609070205080204" pitchFamily="49" charset="-128"/>
            </a:endParaRPr>
          </a:p>
          <a:p>
            <a:r>
              <a:rPr kumimoji="1" lang="ja-JP" altLang="en-US" kern="1200" dirty="0" smtClean="0">
                <a:solidFill>
                  <a:schemeClr val="tx1"/>
                </a:solidFill>
                <a:effectLst/>
                <a:latin typeface="ＭＳ ゴシック" panose="020B0609070205080204" pitchFamily="49" charset="-128"/>
              </a:rPr>
              <a:t>・２点目の利点は、単なる平均の比較ではなく、各自治体のデータのバラつきを表示することで相対的な位置付けがわかります。</a:t>
            </a:r>
            <a:endParaRPr kumimoji="1" lang="en-US" altLang="ja-JP" kern="1200" dirty="0" smtClean="0">
              <a:solidFill>
                <a:schemeClr val="tx1"/>
              </a:solidFill>
              <a:effectLst/>
              <a:latin typeface="ＭＳ ゴシック" panose="020B0609070205080204" pitchFamily="49" charset="-128"/>
            </a:endParaRPr>
          </a:p>
          <a:p>
            <a:r>
              <a:rPr kumimoji="1" lang="ja-JP" altLang="en-US" kern="1200" dirty="0" smtClean="0">
                <a:solidFill>
                  <a:schemeClr val="tx1"/>
                </a:solidFill>
                <a:effectLst/>
                <a:latin typeface="ＭＳ ゴシック" panose="020B0609070205080204" pitchFamily="49" charset="-128"/>
              </a:rPr>
              <a:t>全国の平均値は、あらゆる自治体をまとめた数字になり、それと比較することもできますが、より詳細に分析するには、全国的な分布における自身の自治体の位置を知ることが役立ちます。</a:t>
            </a:r>
            <a:endParaRPr kumimoji="1" lang="en-US" altLang="ja-JP" kern="1200" dirty="0" smtClean="0">
              <a:solidFill>
                <a:schemeClr val="tx1"/>
              </a:solidFill>
              <a:effectLst/>
              <a:latin typeface="ＭＳ ゴシック" panose="020B0609070205080204" pitchFamily="49" charset="-128"/>
            </a:endParaRPr>
          </a:p>
          <a:p>
            <a:r>
              <a:rPr kumimoji="1" lang="ja-JP" altLang="en-US" kern="1200" dirty="0" smtClean="0">
                <a:solidFill>
                  <a:schemeClr val="tx1"/>
                </a:solidFill>
                <a:effectLst/>
                <a:latin typeface="ＭＳ ゴシック" panose="020B0609070205080204" pitchFamily="49" charset="-128"/>
              </a:rPr>
              <a:t>データから実態を読み取るためには、データがどのように分布していて、注目しているデータはその中のどこにあるかを見るべきですが、それは大変ですので平均とバラつきを確認することで効率的に分析ができます。</a:t>
            </a:r>
          </a:p>
          <a:p>
            <a:endParaRPr kumimoji="1" lang="ja-JP" altLang="en-US" kern="1200" dirty="0" smtClean="0">
              <a:solidFill>
                <a:schemeClr val="tx1"/>
              </a:solidFill>
              <a:effectLst/>
              <a:latin typeface="ＭＳ ゴシック" panose="020B0609070205080204" pitchFamily="49" charset="-128"/>
            </a:endParaRPr>
          </a:p>
          <a:p>
            <a:r>
              <a:rPr kumimoji="1" lang="ja-JP" altLang="en-US" kern="1200" dirty="0" smtClean="0">
                <a:solidFill>
                  <a:schemeClr val="tx1"/>
                </a:solidFill>
                <a:effectLst/>
                <a:latin typeface="ＭＳ ゴシック" panose="020B0609070205080204" pitchFamily="49" charset="-128"/>
              </a:rPr>
              <a:t>・３点目ですが、認定調査の選択率のデータで、各項目でどの選択肢をどのぐらいの割合で選択しているかが項目ごとに集計されています。</a:t>
            </a:r>
            <a:endParaRPr kumimoji="1" lang="en-US" altLang="ja-JP" kern="1200" dirty="0" smtClean="0">
              <a:solidFill>
                <a:schemeClr val="tx1"/>
              </a:solidFill>
              <a:effectLst/>
              <a:latin typeface="ＭＳ ゴシック" panose="020B0609070205080204" pitchFamily="49" charset="-128"/>
            </a:endParaRPr>
          </a:p>
          <a:p>
            <a:r>
              <a:rPr kumimoji="1" lang="ja-JP" altLang="en-US" kern="1200" dirty="0" smtClean="0">
                <a:solidFill>
                  <a:schemeClr val="tx1"/>
                </a:solidFill>
                <a:effectLst/>
                <a:latin typeface="ＭＳ ゴシック" panose="020B0609070205080204" pitchFamily="49" charset="-128"/>
              </a:rPr>
              <a:t>この事業の中で、認定調査員向けの</a:t>
            </a:r>
            <a:r>
              <a:rPr kumimoji="1" lang="en-US" altLang="ja-JP" kern="1200" dirty="0" smtClean="0">
                <a:solidFill>
                  <a:schemeClr val="tx1"/>
                </a:solidFill>
                <a:effectLst/>
                <a:latin typeface="ＭＳ ゴシック" panose="020B0609070205080204" pitchFamily="49" charset="-128"/>
              </a:rPr>
              <a:t>e</a:t>
            </a:r>
            <a:r>
              <a:rPr kumimoji="1" lang="ja-JP" altLang="en-US" kern="1200" dirty="0" smtClean="0">
                <a:solidFill>
                  <a:schemeClr val="tx1"/>
                </a:solidFill>
                <a:effectLst/>
                <a:latin typeface="ＭＳ ゴシック" panose="020B0609070205080204" pitchFamily="49" charset="-128"/>
              </a:rPr>
              <a:t>ラーニングシステムも提供しており、テストの結果や、正答率等も分析できるようになっているので、それを業務分析データと照らし合わせることで、課題の確認が可能になります。</a:t>
            </a:r>
            <a:endParaRPr kumimoji="1" lang="en-US" altLang="ja-JP" kern="1200" dirty="0" smtClean="0">
              <a:solidFill>
                <a:schemeClr val="tx1"/>
              </a:solidFill>
              <a:effectLst/>
              <a:latin typeface="ＭＳ ゴシック" panose="020B0609070205080204" pitchFamily="49" charset="-128"/>
            </a:endParaRPr>
          </a:p>
          <a:p>
            <a:r>
              <a:rPr kumimoji="1" lang="ja-JP" altLang="en-US" kern="1200" dirty="0" smtClean="0">
                <a:solidFill>
                  <a:schemeClr val="tx1"/>
                </a:solidFill>
                <a:effectLst/>
                <a:latin typeface="ＭＳ ゴシック" panose="020B0609070205080204" pitchFamily="49" charset="-128"/>
              </a:rPr>
              <a:t>また課題の分析等にも活用できます。</a:t>
            </a:r>
          </a:p>
          <a:p>
            <a:endParaRPr kumimoji="1" lang="ja-JP" altLang="en-US" dirty="0">
              <a:latin typeface="ＭＳ ゴシック" panose="020B0609070205080204" pitchFamily="49" charset="-128"/>
            </a:endParaRPr>
          </a:p>
        </p:txBody>
      </p:sp>
      <p:sp>
        <p:nvSpPr>
          <p:cNvPr id="4" name="スライド番号プレースホルダ 3"/>
          <p:cNvSpPr>
            <a:spLocks noGrp="1"/>
          </p:cNvSpPr>
          <p:nvPr>
            <p:ph type="sldNum" sz="quarter" idx="10"/>
          </p:nvPr>
        </p:nvSpPr>
        <p:spPr/>
        <p:txBody>
          <a:bodyPr/>
          <a:lstStyle/>
          <a:p>
            <a:fld id="{35B40875-A7EF-4DF8-B6A2-4882360CF502}" type="slidenum">
              <a:rPr kumimoji="1" lang="ja-JP" altLang="en-US" smtClean="0"/>
              <a:pPr/>
              <a:t>3</a:t>
            </a:fld>
            <a:endParaRPr kumimoji="1" lang="ja-JP" altLang="en-US"/>
          </a:p>
        </p:txBody>
      </p:sp>
    </p:spTree>
    <p:extLst>
      <p:ext uri="{BB962C8B-B14F-4D97-AF65-F5344CB8AC3E}">
        <p14:creationId xmlns:p14="http://schemas.microsoft.com/office/powerpoint/2010/main" val="3325481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kern="1200" dirty="0" smtClean="0">
                <a:solidFill>
                  <a:schemeClr val="tx1"/>
                </a:solidFill>
                <a:effectLst/>
                <a:latin typeface="ＭＳ ゴシック" panose="020B0609070205080204" pitchFamily="49" charset="-128"/>
                <a:ea typeface="ＭＳ Ｐ明朝" pitchFamily="18" charset="-128"/>
                <a:cs typeface="+mn-cs"/>
              </a:rPr>
              <a:t>・よろしいでしょうか。まず、</a:t>
            </a:r>
            <a:r>
              <a:rPr kumimoji="1" lang="en-US" altLang="ja-JP" b="1" kern="1200" dirty="0" smtClean="0">
                <a:solidFill>
                  <a:schemeClr val="tx1"/>
                </a:solidFill>
                <a:effectLst/>
                <a:latin typeface="ＭＳ ゴシック" panose="020B0609070205080204" pitchFamily="49" charset="-128"/>
                <a:ea typeface="ＭＳ Ｐ明朝" pitchFamily="18" charset="-128"/>
                <a:cs typeface="+mn-cs"/>
              </a:rPr>
              <a:t>90</a:t>
            </a:r>
            <a:r>
              <a:rPr kumimoji="1" lang="ja-JP" altLang="en-US" b="1" kern="1200" dirty="0" smtClean="0">
                <a:solidFill>
                  <a:schemeClr val="tx1"/>
                </a:solidFill>
                <a:effectLst/>
                <a:latin typeface="ＭＳ ゴシック" panose="020B0609070205080204" pitchFamily="49" charset="-128"/>
                <a:ea typeface="ＭＳ Ｐ明朝" pitchFamily="18" charset="-128"/>
                <a:cs typeface="+mn-cs"/>
              </a:rPr>
              <a:t>ページ</a:t>
            </a:r>
            <a:r>
              <a:rPr kumimoji="1" lang="ja-JP" altLang="en-US" kern="1200" dirty="0" smtClean="0">
                <a:solidFill>
                  <a:schemeClr val="tx1"/>
                </a:solidFill>
                <a:effectLst/>
                <a:latin typeface="ＭＳ ゴシック" panose="020B0609070205080204" pitchFamily="49" charset="-128"/>
                <a:ea typeface="ＭＳ Ｐ明朝" pitchFamily="18" charset="-128"/>
                <a:cs typeface="+mn-cs"/>
              </a:rPr>
              <a:t>の人口構成でおわかりいただいたと思いますが、</a:t>
            </a:r>
            <a:r>
              <a:rPr kumimoji="1" lang="en-US" altLang="ja-JP" b="1" i="0" kern="1200" dirty="0" smtClean="0">
                <a:solidFill>
                  <a:schemeClr val="tx1"/>
                </a:solidFill>
                <a:effectLst/>
                <a:latin typeface="ＭＳ ゴシック" panose="020B0609070205080204" pitchFamily="49" charset="-128"/>
                <a:ea typeface="ＭＳ Ｐ明朝" pitchFamily="18" charset="-128"/>
                <a:cs typeface="+mn-cs"/>
              </a:rPr>
              <a:t>65</a:t>
            </a:r>
            <a:r>
              <a:rPr kumimoji="1" lang="ja-JP" altLang="en-US" b="1" i="0" kern="1200" dirty="0" smtClean="0">
                <a:solidFill>
                  <a:schemeClr val="tx1"/>
                </a:solidFill>
                <a:effectLst/>
                <a:latin typeface="ＭＳ ゴシック" panose="020B0609070205080204" pitchFamily="49" charset="-128"/>
                <a:ea typeface="ＭＳ Ｐ明朝" pitchFamily="18" charset="-128"/>
                <a:cs typeface="+mn-cs"/>
              </a:rPr>
              <a:t>歳以上に占める</a:t>
            </a:r>
            <a:r>
              <a:rPr kumimoji="1" lang="en-US" altLang="ja-JP" b="1" i="0" kern="1200" dirty="0" smtClean="0">
                <a:solidFill>
                  <a:schemeClr val="tx1"/>
                </a:solidFill>
                <a:effectLst/>
                <a:latin typeface="ＭＳ ゴシック" panose="020B0609070205080204" pitchFamily="49" charset="-128"/>
                <a:ea typeface="ＭＳ Ｐ明朝" pitchFamily="18" charset="-128"/>
                <a:cs typeface="+mn-cs"/>
              </a:rPr>
              <a:t>74</a:t>
            </a:r>
            <a:r>
              <a:rPr kumimoji="1" lang="ja-JP" altLang="en-US" b="1" i="0" kern="1200" dirty="0" smtClean="0">
                <a:solidFill>
                  <a:schemeClr val="tx1"/>
                </a:solidFill>
                <a:effectLst/>
                <a:latin typeface="ＭＳ ゴシック" panose="020B0609070205080204" pitchFamily="49" charset="-128"/>
                <a:ea typeface="ＭＳ Ｐ明朝" pitchFamily="18" charset="-128"/>
                <a:cs typeface="+mn-cs"/>
              </a:rPr>
              <a:t>歳以下の人口</a:t>
            </a:r>
            <a:r>
              <a:rPr kumimoji="1" lang="ja-JP" altLang="en-US" b="1" i="0" kern="1200" dirty="0" smtClean="0">
                <a:solidFill>
                  <a:schemeClr val="tx1"/>
                </a:solidFill>
                <a:effectLst/>
                <a:latin typeface="ＭＳ ゴシック" panose="020B0609070205080204" pitchFamily="49" charset="-128"/>
                <a:ea typeface="ＭＳ Ｐ明朝" pitchFamily="18" charset="-128"/>
                <a:cs typeface="+mn-cs"/>
              </a:rPr>
              <a:t>は、全国値より少し高いです。</a:t>
            </a:r>
            <a:r>
              <a:rPr kumimoji="1" lang="en-US" altLang="ja-JP" b="1" i="0" kern="1200" dirty="0" smtClean="0">
                <a:solidFill>
                  <a:schemeClr val="tx1"/>
                </a:solidFill>
                <a:effectLst/>
                <a:latin typeface="ＭＳ ゴシック" panose="020B0609070205080204" pitchFamily="49" charset="-128"/>
                <a:ea typeface="ＭＳ Ｐ明朝" pitchFamily="18" charset="-128"/>
                <a:cs typeface="+mn-cs"/>
              </a:rPr>
              <a:t>75</a:t>
            </a:r>
            <a:r>
              <a:rPr kumimoji="1" lang="ja-JP" altLang="en-US" b="1" i="0" kern="1200" dirty="0" smtClean="0">
                <a:solidFill>
                  <a:schemeClr val="tx1"/>
                </a:solidFill>
                <a:effectLst/>
                <a:latin typeface="ＭＳ ゴシック" panose="020B0609070205080204" pitchFamily="49" charset="-128"/>
                <a:ea typeface="ＭＳ Ｐ明朝" pitchFamily="18" charset="-128"/>
                <a:cs typeface="+mn-cs"/>
              </a:rPr>
              <a:t>歳以上についても</a:t>
            </a:r>
            <a:r>
              <a:rPr kumimoji="1" lang="en-US" altLang="ja-JP" b="1" i="0" kern="1200" dirty="0" smtClean="0">
                <a:solidFill>
                  <a:schemeClr val="tx1"/>
                </a:solidFill>
                <a:effectLst/>
                <a:latin typeface="ＭＳ ゴシック" panose="020B0609070205080204" pitchFamily="49" charset="-128"/>
                <a:ea typeface="ＭＳ Ｐ明朝" pitchFamily="18" charset="-128"/>
                <a:cs typeface="+mn-cs"/>
              </a:rPr>
              <a:t>19.1</a:t>
            </a:r>
            <a:r>
              <a:rPr kumimoji="1" lang="ja-JP" altLang="en-US" b="1" i="0" kern="1200" dirty="0" smtClean="0">
                <a:solidFill>
                  <a:schemeClr val="tx1"/>
                </a:solidFill>
                <a:effectLst/>
                <a:latin typeface="ＭＳ ゴシック" panose="020B0609070205080204" pitchFamily="49" charset="-128"/>
                <a:ea typeface="ＭＳ Ｐ明朝" pitchFamily="18" charset="-128"/>
                <a:cs typeface="+mn-cs"/>
              </a:rPr>
              <a:t>％で、やや高い状況ですが、</a:t>
            </a:r>
            <a:r>
              <a:rPr kumimoji="1" lang="en-US" altLang="ja-JP" b="1" i="0" kern="1200" dirty="0" smtClean="0">
                <a:solidFill>
                  <a:schemeClr val="tx1"/>
                </a:solidFill>
                <a:effectLst/>
                <a:latin typeface="ＭＳ ゴシック" panose="020B0609070205080204" pitchFamily="49" charset="-128"/>
                <a:ea typeface="ＭＳ Ｐ明朝" pitchFamily="18" charset="-128"/>
                <a:cs typeface="+mn-cs"/>
              </a:rPr>
              <a:t>91</a:t>
            </a:r>
            <a:r>
              <a:rPr kumimoji="1" lang="ja-JP" altLang="en-US" b="1" i="0" kern="1200" dirty="0" smtClean="0">
                <a:solidFill>
                  <a:schemeClr val="tx1"/>
                </a:solidFill>
                <a:effectLst/>
                <a:latin typeface="ＭＳ ゴシック" panose="020B0609070205080204" pitchFamily="49" charset="-128"/>
                <a:ea typeface="ＭＳ Ｐ明朝" pitchFamily="18" charset="-128"/>
                <a:cs typeface="+mn-cs"/>
              </a:rPr>
              <a:t>ページの高齢化率では</a:t>
            </a:r>
            <a:r>
              <a:rPr kumimoji="1" lang="en-US" altLang="ja-JP" b="1" i="0" kern="1200" dirty="0" smtClean="0">
                <a:solidFill>
                  <a:schemeClr val="tx1"/>
                </a:solidFill>
                <a:effectLst/>
                <a:latin typeface="ＭＳ ゴシック" panose="020B0609070205080204" pitchFamily="49" charset="-128"/>
                <a:ea typeface="ＭＳ Ｐ明朝" pitchFamily="18" charset="-128"/>
                <a:cs typeface="+mn-cs"/>
              </a:rPr>
              <a:t>28.1</a:t>
            </a:r>
            <a:r>
              <a:rPr kumimoji="1" lang="ja-JP" altLang="en-US" b="1" i="0" kern="1200" dirty="0" smtClean="0">
                <a:solidFill>
                  <a:schemeClr val="tx1"/>
                </a:solidFill>
                <a:effectLst/>
                <a:latin typeface="ＭＳ ゴシック" panose="020B0609070205080204" pitchFamily="49" charset="-128"/>
                <a:ea typeface="ＭＳ Ｐ明朝" pitchFamily="18" charset="-128"/>
                <a:cs typeface="+mn-cs"/>
              </a:rPr>
              <a:t>％で、全国の平均</a:t>
            </a:r>
            <a:r>
              <a:rPr kumimoji="1" lang="en-US" altLang="ja-JP" b="1" i="0" kern="1200" dirty="0" smtClean="0">
                <a:solidFill>
                  <a:schemeClr val="tx1"/>
                </a:solidFill>
                <a:effectLst/>
                <a:latin typeface="ＭＳ ゴシック" panose="020B0609070205080204" pitchFamily="49" charset="-128"/>
                <a:ea typeface="ＭＳ Ｐ明朝" pitchFamily="18" charset="-128"/>
                <a:cs typeface="+mn-cs"/>
              </a:rPr>
              <a:t>27.2</a:t>
            </a:r>
            <a:r>
              <a:rPr kumimoji="1" lang="ja-JP" altLang="en-US" b="1" i="0" kern="1200" dirty="0" smtClean="0">
                <a:solidFill>
                  <a:schemeClr val="tx1"/>
                </a:solidFill>
                <a:effectLst/>
                <a:latin typeface="ＭＳ ゴシック" panose="020B0609070205080204" pitchFamily="49" charset="-128"/>
                <a:ea typeface="ＭＳ Ｐ明朝" pitchFamily="18" charset="-128"/>
                <a:cs typeface="+mn-cs"/>
              </a:rPr>
              <a:t>％と比べると、それほど大きく高いわけではないという状況が確認できます。</a:t>
            </a:r>
            <a:r>
              <a:rPr kumimoji="1" lang="ja-JP" altLang="en-US" kern="1200" dirty="0" smtClean="0">
                <a:solidFill>
                  <a:schemeClr val="tx1"/>
                </a:solidFill>
                <a:effectLst/>
                <a:latin typeface="ＭＳ ゴシック" panose="020B0609070205080204" pitchFamily="49" charset="-128"/>
                <a:ea typeface="ＭＳ Ｐ明朝" pitchFamily="18" charset="-128"/>
                <a:cs typeface="+mn-cs"/>
              </a:rPr>
              <a:t>後期高齢者などはやや高めではありますが全体の高齢化自体は極端に高いわけではなく、全国並と言えます。</a:t>
            </a:r>
            <a:endParaRPr kumimoji="1" lang="ja-JP" altLang="ja-JP" kern="1200" dirty="0" smtClean="0">
              <a:solidFill>
                <a:schemeClr val="tx1"/>
              </a:solidFill>
              <a:effectLst/>
              <a:latin typeface="ＭＳ ゴシック" panose="020B0609070205080204" pitchFamily="49" charset="-128"/>
              <a:ea typeface="ＭＳ Ｐ明朝" pitchFamily="18" charset="-128"/>
              <a:cs typeface="+mn-cs"/>
            </a:endParaRPr>
          </a:p>
        </p:txBody>
      </p:sp>
      <p:sp>
        <p:nvSpPr>
          <p:cNvPr id="4" name="スライド番号プレースホルダー 3"/>
          <p:cNvSpPr>
            <a:spLocks noGrp="1"/>
          </p:cNvSpPr>
          <p:nvPr>
            <p:ph type="sldNum" sz="quarter" idx="10"/>
          </p:nvPr>
        </p:nvSpPr>
        <p:spPr/>
        <p:txBody>
          <a:bodyPr/>
          <a:lstStyle/>
          <a:p>
            <a:pPr>
              <a:defRPr/>
            </a:pPr>
            <a:fld id="{98431BDE-46CF-4E8F-957F-1BCDF751A170}" type="slidenum">
              <a:rPr lang="en-US" altLang="ja-JP" smtClean="0"/>
              <a:pPr>
                <a:defRPr/>
              </a:pPr>
              <a:t>30</a:t>
            </a:fld>
            <a:endParaRPr lang="en-US" altLang="ja-JP"/>
          </a:p>
        </p:txBody>
      </p:sp>
    </p:spTree>
    <p:extLst>
      <p:ext uri="{BB962C8B-B14F-4D97-AF65-F5344CB8AC3E}">
        <p14:creationId xmlns:p14="http://schemas.microsoft.com/office/powerpoint/2010/main" val="5781127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kern="1200" dirty="0" smtClean="0">
                <a:solidFill>
                  <a:schemeClr val="tx1"/>
                </a:solidFill>
                <a:effectLst/>
                <a:latin typeface="ＭＳ ゴシック" panose="020B0609070205080204" pitchFamily="49" charset="-128"/>
              </a:rPr>
              <a:t>・</a:t>
            </a:r>
            <a:r>
              <a:rPr kumimoji="1" lang="en-US" altLang="ja-JP" b="1" kern="1200" dirty="0" smtClean="0">
                <a:solidFill>
                  <a:schemeClr val="tx1"/>
                </a:solidFill>
                <a:effectLst/>
                <a:latin typeface="ＭＳ ゴシック" panose="020B0609070205080204" pitchFamily="49" charset="-128"/>
              </a:rPr>
              <a:t>92</a:t>
            </a:r>
            <a:r>
              <a:rPr kumimoji="1" lang="ja-JP" altLang="en-US" b="1" kern="1200" dirty="0" smtClean="0">
                <a:solidFill>
                  <a:schemeClr val="tx1"/>
                </a:solidFill>
                <a:effectLst/>
                <a:latin typeface="ＭＳ ゴシック" panose="020B0609070205080204" pitchFamily="49" charset="-128"/>
              </a:rPr>
              <a:t>ページ</a:t>
            </a:r>
            <a:r>
              <a:rPr kumimoji="1" lang="ja-JP" altLang="en-US" kern="1200" dirty="0" smtClean="0">
                <a:solidFill>
                  <a:schemeClr val="tx1"/>
                </a:solidFill>
                <a:effectLst/>
                <a:latin typeface="ＭＳ ゴシック" panose="020B0609070205080204" pitchFamily="49" charset="-128"/>
              </a:rPr>
              <a:t>の認定率ですが、</a:t>
            </a:r>
            <a:r>
              <a:rPr kumimoji="1" lang="ja-JP" altLang="en-US" b="1" kern="1200" dirty="0" smtClean="0">
                <a:solidFill>
                  <a:schemeClr val="tx1"/>
                </a:solidFill>
                <a:effectLst/>
                <a:latin typeface="ＭＳ ゴシック" panose="020B0609070205080204" pitchFamily="49" charset="-128"/>
              </a:rPr>
              <a:t>全体の認定率は</a:t>
            </a:r>
            <a:r>
              <a:rPr kumimoji="1" lang="en-US" altLang="ja-JP" b="1" kern="1200" dirty="0" smtClean="0">
                <a:solidFill>
                  <a:schemeClr val="tx1"/>
                </a:solidFill>
                <a:effectLst/>
                <a:latin typeface="ＭＳ ゴシック" panose="020B0609070205080204" pitchFamily="49" charset="-128"/>
              </a:rPr>
              <a:t>18.6</a:t>
            </a:r>
            <a:r>
              <a:rPr kumimoji="1" lang="ja-JP" altLang="en-US" b="1" kern="1200" dirty="0" smtClean="0">
                <a:solidFill>
                  <a:schemeClr val="tx1"/>
                </a:solidFill>
                <a:effectLst/>
                <a:latin typeface="ＭＳ ゴシック" panose="020B0609070205080204" pitchFamily="49" charset="-128"/>
              </a:rPr>
              <a:t>％ですが、年齢補正をすると</a:t>
            </a:r>
            <a:r>
              <a:rPr kumimoji="1" lang="en-US" altLang="ja-JP" b="1" kern="1200" dirty="0" smtClean="0">
                <a:solidFill>
                  <a:schemeClr val="tx1"/>
                </a:solidFill>
                <a:effectLst/>
                <a:latin typeface="ＭＳ ゴシック" panose="020B0609070205080204" pitchFamily="49" charset="-128"/>
              </a:rPr>
              <a:t>16.3</a:t>
            </a:r>
            <a:r>
              <a:rPr kumimoji="1" lang="ja-JP" altLang="en-US" b="1" kern="1200" dirty="0" smtClean="0">
                <a:solidFill>
                  <a:schemeClr val="tx1"/>
                </a:solidFill>
                <a:effectLst/>
                <a:latin typeface="ＭＳ ゴシック" panose="020B0609070205080204" pitchFamily="49" charset="-128"/>
              </a:rPr>
              <a:t>％となっております。全体の認定率も、全国の平均が</a:t>
            </a:r>
            <a:r>
              <a:rPr kumimoji="1" lang="en-US" altLang="ja-JP" b="1" kern="1200" dirty="0" smtClean="0">
                <a:solidFill>
                  <a:schemeClr val="tx1"/>
                </a:solidFill>
                <a:effectLst/>
                <a:latin typeface="ＭＳ ゴシック" panose="020B0609070205080204" pitchFamily="49" charset="-128"/>
              </a:rPr>
              <a:t>18.1</a:t>
            </a:r>
            <a:r>
              <a:rPr kumimoji="1" lang="ja-JP" altLang="en-US" b="1" kern="1200" dirty="0" smtClean="0">
                <a:solidFill>
                  <a:schemeClr val="tx1"/>
                </a:solidFill>
                <a:effectLst/>
                <a:latin typeface="ＭＳ ゴシック" panose="020B0609070205080204" pitchFamily="49" charset="-128"/>
              </a:rPr>
              <a:t>％ですので、</a:t>
            </a:r>
            <a:r>
              <a:rPr kumimoji="1" lang="ja-JP" altLang="en-US" kern="1200" dirty="0" smtClean="0">
                <a:solidFill>
                  <a:schemeClr val="tx1"/>
                </a:solidFill>
                <a:effectLst/>
                <a:latin typeface="ＭＳ ゴシック" panose="020B0609070205080204" pitchFamily="49" charset="-128"/>
              </a:rPr>
              <a:t>ある程度標準的と見られるかと思います。</a:t>
            </a:r>
            <a:endParaRPr kumimoji="1" lang="ja-JP" altLang="en-US" dirty="0">
              <a:latin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a:defRPr/>
            </a:pPr>
            <a:fld id="{98431BDE-46CF-4E8F-957F-1BCDF751A170}" type="slidenum">
              <a:rPr lang="en-US" altLang="ja-JP" smtClean="0"/>
              <a:pPr>
                <a:defRPr/>
              </a:pPr>
              <a:t>31</a:t>
            </a:fld>
            <a:endParaRPr lang="en-US" altLang="ja-JP"/>
          </a:p>
        </p:txBody>
      </p:sp>
    </p:spTree>
    <p:extLst>
      <p:ext uri="{BB962C8B-B14F-4D97-AF65-F5344CB8AC3E}">
        <p14:creationId xmlns:p14="http://schemas.microsoft.com/office/powerpoint/2010/main" val="895141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kern="1200" dirty="0" smtClean="0">
                <a:solidFill>
                  <a:schemeClr val="tx1"/>
                </a:solidFill>
                <a:effectLst/>
                <a:latin typeface="ＭＳ ゴシック" panose="020B0609070205080204" pitchFamily="49" charset="-128"/>
              </a:rPr>
              <a:t>・</a:t>
            </a:r>
            <a:r>
              <a:rPr kumimoji="1" lang="en-US" altLang="ja-JP" b="1" kern="1200" dirty="0" smtClean="0">
                <a:solidFill>
                  <a:schemeClr val="tx1"/>
                </a:solidFill>
                <a:effectLst/>
                <a:latin typeface="ＭＳ ゴシック" panose="020B0609070205080204" pitchFamily="49" charset="-128"/>
              </a:rPr>
              <a:t>93</a:t>
            </a:r>
            <a:r>
              <a:rPr kumimoji="1" lang="ja-JP" altLang="en-US" b="1" kern="1200" dirty="0" smtClean="0">
                <a:solidFill>
                  <a:schemeClr val="tx1"/>
                </a:solidFill>
                <a:effectLst/>
                <a:latin typeface="ＭＳ ゴシック" panose="020B0609070205080204" pitchFamily="49" charset="-128"/>
              </a:rPr>
              <a:t>ページ</a:t>
            </a:r>
            <a:r>
              <a:rPr kumimoji="1" lang="ja-JP" altLang="en-US" kern="1200" dirty="0" smtClean="0">
                <a:solidFill>
                  <a:schemeClr val="tx1"/>
                </a:solidFill>
                <a:effectLst/>
                <a:latin typeface="ＭＳ ゴシック" panose="020B0609070205080204" pitchFamily="49" charset="-128"/>
              </a:rPr>
              <a:t>の軽度認定率です。これは、要介護度別に認定率を分析したものになります。</a:t>
            </a:r>
          </a:p>
          <a:p>
            <a:r>
              <a:rPr kumimoji="1" lang="ja-JP" altLang="en-US" kern="1200" dirty="0" smtClean="0">
                <a:solidFill>
                  <a:schemeClr val="tx1"/>
                </a:solidFill>
                <a:effectLst/>
                <a:latin typeface="ＭＳ ゴシック" panose="020B0609070205080204" pitchFamily="49" charset="-128"/>
              </a:rPr>
              <a:t>・先程、一次判定結果が全国値から外れているとお話しましたので、そもそも要介護度自体が本当に適正なのかという考えも出てくるかと思います。もし、調査方法などの影響をうけて軽度の方が非常に少なくなっているとすれば、それに基づく分析になってしまうので、そこのとらえ方は慎重にする必要があると思います。ただ、先ほどの一次判定結果の分布とリンクする形で、軽度認定率についても、</a:t>
            </a:r>
            <a:r>
              <a:rPr kumimoji="1" lang="ja-JP" altLang="en-US" b="1" kern="1200" dirty="0" smtClean="0">
                <a:solidFill>
                  <a:schemeClr val="tx1"/>
                </a:solidFill>
                <a:effectLst/>
                <a:latin typeface="ＭＳ ゴシック" panose="020B0609070205080204" pitchFamily="49" charset="-128"/>
              </a:rPr>
              <a:t>全国より低く６％台です。</a:t>
            </a:r>
            <a:endParaRPr kumimoji="1" lang="ja-JP" altLang="en-US" b="1" dirty="0">
              <a:latin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a:defRPr/>
            </a:pPr>
            <a:fld id="{98431BDE-46CF-4E8F-957F-1BCDF751A170}" type="slidenum">
              <a:rPr lang="en-US" altLang="ja-JP" smtClean="0"/>
              <a:pPr>
                <a:defRPr/>
              </a:pPr>
              <a:t>32</a:t>
            </a:fld>
            <a:endParaRPr lang="en-US" altLang="ja-JP"/>
          </a:p>
        </p:txBody>
      </p:sp>
    </p:spTree>
    <p:extLst>
      <p:ext uri="{BB962C8B-B14F-4D97-AF65-F5344CB8AC3E}">
        <p14:creationId xmlns:p14="http://schemas.microsoft.com/office/powerpoint/2010/main" val="37806375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kern="1200" dirty="0" smtClean="0">
                <a:solidFill>
                  <a:schemeClr val="tx1"/>
                </a:solidFill>
                <a:effectLst/>
                <a:latin typeface="ＭＳ ゴシック" panose="020B0609070205080204" pitchFamily="49" charset="-128"/>
              </a:rPr>
              <a:t>・中重度については</a:t>
            </a:r>
            <a:r>
              <a:rPr kumimoji="1" lang="ja-JP" altLang="en-US" b="1" kern="1200" dirty="0" smtClean="0">
                <a:solidFill>
                  <a:schemeClr val="tx1"/>
                </a:solidFill>
                <a:effectLst/>
                <a:latin typeface="ＭＳ ゴシック" panose="020B0609070205080204" pitchFamily="49" charset="-128"/>
              </a:rPr>
              <a:t>年齢補正値で</a:t>
            </a:r>
            <a:r>
              <a:rPr kumimoji="1" lang="en-US" altLang="ja-JP" b="1" kern="1200" dirty="0" smtClean="0">
                <a:solidFill>
                  <a:schemeClr val="tx1"/>
                </a:solidFill>
                <a:effectLst/>
                <a:latin typeface="ＭＳ ゴシック" panose="020B0609070205080204" pitchFamily="49" charset="-128"/>
              </a:rPr>
              <a:t>10.2</a:t>
            </a:r>
            <a:r>
              <a:rPr kumimoji="1" lang="ja-JP" altLang="en-US" b="1" kern="1200" dirty="0" smtClean="0">
                <a:solidFill>
                  <a:schemeClr val="tx1"/>
                </a:solidFill>
                <a:effectLst/>
                <a:latin typeface="ＭＳ ゴシック" panose="020B0609070205080204" pitchFamily="49" charset="-128"/>
              </a:rPr>
              <a:t>％</a:t>
            </a:r>
            <a:r>
              <a:rPr kumimoji="1" lang="ja-JP" altLang="en-US" kern="1200" dirty="0" smtClean="0">
                <a:solidFill>
                  <a:schemeClr val="tx1"/>
                </a:solidFill>
                <a:effectLst/>
                <a:latin typeface="ＭＳ ゴシック" panose="020B0609070205080204" pitchFamily="49" charset="-128"/>
              </a:rPr>
              <a:t>で、全国値より高いという数字が見られています。</a:t>
            </a:r>
          </a:p>
          <a:p>
            <a:endParaRPr kumimoji="1" lang="ja-JP" altLang="en-US" kern="1200" dirty="0" smtClean="0">
              <a:solidFill>
                <a:schemeClr val="tx1"/>
              </a:solidFill>
              <a:effectLst/>
              <a:latin typeface="ＭＳ ゴシック" panose="020B0609070205080204" pitchFamily="49" charset="-128"/>
            </a:endParaRPr>
          </a:p>
          <a:p>
            <a:r>
              <a:rPr kumimoji="1" lang="ja-JP" altLang="en-US" kern="1200" dirty="0" smtClean="0">
                <a:solidFill>
                  <a:schemeClr val="tx1"/>
                </a:solidFill>
                <a:effectLst/>
                <a:latin typeface="ＭＳ ゴシック" panose="020B0609070205080204" pitchFamily="49" charset="-128"/>
              </a:rPr>
              <a:t>・また、</a:t>
            </a:r>
            <a:r>
              <a:rPr kumimoji="1" lang="en-US" altLang="ja-JP" b="1" kern="1200" dirty="0" smtClean="0">
                <a:solidFill>
                  <a:schemeClr val="tx1"/>
                </a:solidFill>
                <a:effectLst/>
                <a:latin typeface="ＭＳ ゴシック" panose="020B0609070205080204" pitchFamily="49" charset="-128"/>
              </a:rPr>
              <a:t>94</a:t>
            </a:r>
            <a:r>
              <a:rPr kumimoji="1" lang="ja-JP" altLang="en-US" b="1" kern="1200" dirty="0" smtClean="0">
                <a:solidFill>
                  <a:schemeClr val="tx1"/>
                </a:solidFill>
                <a:effectLst/>
                <a:latin typeface="ＭＳ ゴシック" panose="020B0609070205080204" pitchFamily="49" charset="-128"/>
              </a:rPr>
              <a:t>ページ</a:t>
            </a:r>
            <a:r>
              <a:rPr kumimoji="1" lang="ja-JP" altLang="en-US" kern="1200" dirty="0" smtClean="0">
                <a:solidFill>
                  <a:schemeClr val="tx1"/>
                </a:solidFill>
                <a:effectLst/>
                <a:latin typeface="ＭＳ ゴシック" panose="020B0609070205080204" pitchFamily="49" charset="-128"/>
              </a:rPr>
              <a:t>の真ん中の（３）</a:t>
            </a:r>
            <a:r>
              <a:rPr kumimoji="1" lang="en-US" altLang="ja-JP" kern="1200" dirty="0" smtClean="0">
                <a:solidFill>
                  <a:schemeClr val="tx1"/>
                </a:solidFill>
                <a:effectLst/>
                <a:latin typeface="ＭＳ ゴシック" panose="020B0609070205080204" pitchFamily="49" charset="-128"/>
              </a:rPr>
              <a:t>2</a:t>
            </a:r>
            <a:r>
              <a:rPr kumimoji="1" lang="ja-JP" altLang="en-US" kern="1200" dirty="0" smtClean="0">
                <a:solidFill>
                  <a:schemeClr val="tx1"/>
                </a:solidFill>
                <a:effectLst/>
                <a:latin typeface="ＭＳ ゴシック" panose="020B0609070205080204" pitchFamily="49" charset="-128"/>
              </a:rPr>
              <a:t>というヒストグラムですが、認知症高齢者自立度</a:t>
            </a:r>
            <a:r>
              <a:rPr kumimoji="1" lang="en-US" altLang="ja-JP" kern="1200" dirty="0" smtClean="0">
                <a:solidFill>
                  <a:schemeClr val="tx1"/>
                </a:solidFill>
                <a:effectLst/>
                <a:latin typeface="ＭＳ ゴシック" panose="020B0609070205080204" pitchFamily="49" charset="-128"/>
              </a:rPr>
              <a:t>Ⅱ</a:t>
            </a:r>
            <a:r>
              <a:rPr kumimoji="1" lang="ja-JP" altLang="en-US" kern="1200" dirty="0" smtClean="0">
                <a:solidFill>
                  <a:schemeClr val="tx1"/>
                </a:solidFill>
                <a:effectLst/>
                <a:latin typeface="ＭＳ ゴシック" panose="020B0609070205080204" pitchFamily="49" charset="-128"/>
              </a:rPr>
              <a:t>以上の割合が</a:t>
            </a:r>
            <a:r>
              <a:rPr kumimoji="1" lang="en-US" altLang="ja-JP" b="1" kern="1200" dirty="0" smtClean="0">
                <a:solidFill>
                  <a:schemeClr val="tx1"/>
                </a:solidFill>
                <a:effectLst/>
                <a:latin typeface="ＭＳ ゴシック" panose="020B0609070205080204" pitchFamily="49" charset="-128"/>
              </a:rPr>
              <a:t>69.9</a:t>
            </a:r>
            <a:r>
              <a:rPr kumimoji="1" lang="ja-JP" altLang="en-US" b="1" kern="1200" dirty="0" smtClean="0">
                <a:solidFill>
                  <a:schemeClr val="tx1"/>
                </a:solidFill>
                <a:effectLst/>
                <a:latin typeface="ＭＳ ゴシック" panose="020B0609070205080204" pitchFamily="49" charset="-128"/>
              </a:rPr>
              <a:t>％</a:t>
            </a:r>
            <a:r>
              <a:rPr kumimoji="1" lang="ja-JP" altLang="en-US" kern="1200" dirty="0" smtClean="0">
                <a:solidFill>
                  <a:schemeClr val="tx1"/>
                </a:solidFill>
                <a:effectLst/>
                <a:latin typeface="ＭＳ ゴシック" panose="020B0609070205080204" pitchFamily="49" charset="-128"/>
              </a:rPr>
              <a:t>となっており、全国の平均と比べてもかなり高くなっています。こちらは、調査方法の適切さも関連してくる部分ですので、本当に自立の方が多いのか、あるいは調査方法の影響を受けているのか、このデータのみからは断定できません。障害自立度については全国並という数字が出ています。</a:t>
            </a:r>
          </a:p>
          <a:p>
            <a:endParaRPr kumimoji="1" lang="ja-JP" altLang="en-US" kern="1200" dirty="0" smtClean="0">
              <a:solidFill>
                <a:schemeClr val="tx1"/>
              </a:solidFill>
              <a:effectLst/>
              <a:latin typeface="ＭＳ ゴシック" panose="020B0609070205080204" pitchFamily="49" charset="-128"/>
            </a:endParaRPr>
          </a:p>
          <a:p>
            <a:r>
              <a:rPr kumimoji="1" lang="ja-JP" altLang="en-US" kern="1200" dirty="0" smtClean="0">
                <a:solidFill>
                  <a:schemeClr val="tx1"/>
                </a:solidFill>
                <a:effectLst/>
                <a:latin typeface="ＭＳ ゴシック" panose="020B0609070205080204" pitchFamily="49" charset="-128"/>
              </a:rPr>
              <a:t>・このように地域特性を見る上での指標がいくつかあるわけですが、この項目を見れば明らかにこういう属性だと言えるわけではないのが、非常に難しいところであります。</a:t>
            </a:r>
          </a:p>
          <a:p>
            <a:r>
              <a:rPr kumimoji="1" lang="ja-JP" altLang="en-US" kern="1200" dirty="0" smtClean="0">
                <a:solidFill>
                  <a:schemeClr val="tx1"/>
                </a:solidFill>
                <a:effectLst/>
                <a:latin typeface="ＭＳ ゴシック" panose="020B0609070205080204" pitchFamily="49" charset="-128"/>
              </a:rPr>
              <a:t>特に認定率については、先程前半でお話したように、年齢であったり、地域の申請の仕方の特性であったり、いろいろな要素が絡んできますので、これをどうとらえるかは非常に難しいところです。ただ、背景として、こういった要因をそれぞれ把握しておくことは、この先、データを分析していく上では必要になるので、まず、基礎情報をご覧いただきました。</a:t>
            </a:r>
          </a:p>
          <a:p>
            <a:endParaRPr kumimoji="1" lang="ja-JP" altLang="en-US" kern="1200" dirty="0" smtClean="0">
              <a:solidFill>
                <a:schemeClr val="tx1"/>
              </a:solidFill>
              <a:effectLst/>
              <a:latin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a:defRPr/>
            </a:pPr>
            <a:fld id="{98431BDE-46CF-4E8F-957F-1BCDF751A170}" type="slidenum">
              <a:rPr lang="en-US" altLang="ja-JP" smtClean="0"/>
              <a:pPr>
                <a:defRPr/>
              </a:pPr>
              <a:t>33</a:t>
            </a:fld>
            <a:endParaRPr lang="en-US" altLang="ja-JP"/>
          </a:p>
        </p:txBody>
      </p:sp>
    </p:spTree>
    <p:extLst>
      <p:ext uri="{BB962C8B-B14F-4D97-AF65-F5344CB8AC3E}">
        <p14:creationId xmlns:p14="http://schemas.microsoft.com/office/powerpoint/2010/main" val="42334289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kern="1200" dirty="0" smtClean="0">
                <a:solidFill>
                  <a:schemeClr val="tx1"/>
                </a:solidFill>
                <a:effectLst/>
                <a:latin typeface="ＭＳ ゴシック" panose="020B0609070205080204" pitchFamily="49" charset="-128"/>
              </a:rPr>
              <a:t>・続いて、各群の中間評価項目得点をご覧いただきます。</a:t>
            </a:r>
            <a:endParaRPr kumimoji="1" lang="en-US" altLang="ja-JP" kern="1200" dirty="0" smtClean="0">
              <a:solidFill>
                <a:schemeClr val="tx1"/>
              </a:solidFill>
              <a:effectLst/>
              <a:latin typeface="ＭＳ ゴシック" panose="020B0609070205080204" pitchFamily="49" charset="-128"/>
            </a:endParaRPr>
          </a:p>
          <a:p>
            <a:r>
              <a:rPr kumimoji="1" lang="ja-JP" altLang="en-US" kern="1200" dirty="0" smtClean="0">
                <a:solidFill>
                  <a:schemeClr val="tx1"/>
                </a:solidFill>
                <a:effectLst/>
                <a:latin typeface="ＭＳ ゴシック" panose="020B0609070205080204" pitchFamily="49" charset="-128"/>
              </a:rPr>
              <a:t>・</a:t>
            </a:r>
            <a:r>
              <a:rPr kumimoji="1" lang="en-US" altLang="ja-JP" b="1" kern="1200" dirty="0" smtClean="0">
                <a:solidFill>
                  <a:schemeClr val="tx1"/>
                </a:solidFill>
                <a:effectLst/>
                <a:latin typeface="ＭＳ ゴシック" panose="020B0609070205080204" pitchFamily="49" charset="-128"/>
              </a:rPr>
              <a:t>100</a:t>
            </a:r>
            <a:r>
              <a:rPr kumimoji="1" lang="ja-JP" altLang="en-US" b="1" kern="1200" dirty="0" smtClean="0">
                <a:solidFill>
                  <a:schemeClr val="tx1"/>
                </a:solidFill>
                <a:effectLst/>
                <a:latin typeface="ＭＳ ゴシック" panose="020B0609070205080204" pitchFamily="49" charset="-128"/>
              </a:rPr>
              <a:t>ページ</a:t>
            </a:r>
            <a:r>
              <a:rPr kumimoji="1" lang="ja-JP" altLang="en-US" kern="1200" dirty="0" smtClean="0">
                <a:solidFill>
                  <a:schemeClr val="tx1"/>
                </a:solidFill>
                <a:effectLst/>
                <a:latin typeface="ＭＳ ゴシック" panose="020B0609070205080204" pitchFamily="49" charset="-128"/>
              </a:rPr>
              <a:t>以降、先ほどご覧いただいたとおり、群ごとに並んでいます。個別の基本調査項目については、</a:t>
            </a:r>
            <a:r>
              <a:rPr kumimoji="1" lang="en-US" altLang="ja-JP" kern="1200" dirty="0" smtClean="0">
                <a:solidFill>
                  <a:schemeClr val="tx1"/>
                </a:solidFill>
                <a:effectLst/>
                <a:latin typeface="ＭＳ ゴシック" panose="020B0609070205080204" pitchFamily="49" charset="-128"/>
              </a:rPr>
              <a:t>STEP</a:t>
            </a:r>
            <a:r>
              <a:rPr kumimoji="1" lang="ja-JP" altLang="en-US" kern="1200" dirty="0" smtClean="0">
                <a:solidFill>
                  <a:schemeClr val="tx1"/>
                </a:solidFill>
                <a:effectLst/>
                <a:latin typeface="ＭＳ ゴシック" panose="020B0609070205080204" pitchFamily="49" charset="-128"/>
              </a:rPr>
              <a:t>４でご覧いただきますので、いったんは群ごとの中間評価項目得点の状況がどうなっているか、１群からご確認ください。こちらは、４～５分ぐらいでご覧いただければと思います。</a:t>
            </a:r>
          </a:p>
          <a:p>
            <a:r>
              <a:rPr kumimoji="1" lang="en-US" altLang="ja-JP" kern="1200" dirty="0" smtClean="0">
                <a:solidFill>
                  <a:schemeClr val="tx1"/>
                </a:solidFill>
                <a:effectLst/>
                <a:latin typeface="ＭＳ ゴシック" panose="020B0609070205080204" pitchFamily="49" charset="-128"/>
              </a:rPr>
              <a:t>〔</a:t>
            </a:r>
            <a:r>
              <a:rPr kumimoji="1" lang="ja-JP" altLang="en-US" kern="1200" dirty="0" smtClean="0">
                <a:solidFill>
                  <a:schemeClr val="tx1"/>
                </a:solidFill>
                <a:effectLst/>
                <a:latin typeface="ＭＳ ゴシック" panose="020B0609070205080204" pitchFamily="49" charset="-128"/>
              </a:rPr>
              <a:t>資料確認５分</a:t>
            </a:r>
            <a:r>
              <a:rPr kumimoji="1" lang="en-US" altLang="ja-JP" kern="1200" dirty="0" smtClean="0">
                <a:solidFill>
                  <a:schemeClr val="tx1"/>
                </a:solidFill>
                <a:effectLst/>
                <a:latin typeface="ＭＳ ゴシック" panose="020B0609070205080204" pitchFamily="49" charset="-128"/>
              </a:rPr>
              <a:t>〕</a:t>
            </a:r>
          </a:p>
          <a:p>
            <a:endParaRPr kumimoji="1" lang="en-US" altLang="ja-JP" dirty="0" smtClean="0">
              <a:latin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a:defRPr/>
            </a:pPr>
            <a:fld id="{98431BDE-46CF-4E8F-957F-1BCDF751A170}" type="slidenum">
              <a:rPr lang="en-US" altLang="ja-JP" smtClean="0"/>
              <a:pPr>
                <a:defRPr/>
              </a:pPr>
              <a:t>34</a:t>
            </a:fld>
            <a:endParaRPr lang="en-US" altLang="ja-JP"/>
          </a:p>
        </p:txBody>
      </p:sp>
    </p:spTree>
    <p:extLst>
      <p:ext uri="{BB962C8B-B14F-4D97-AF65-F5344CB8AC3E}">
        <p14:creationId xmlns:p14="http://schemas.microsoft.com/office/powerpoint/2010/main" val="29805085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kern="1200" dirty="0" smtClean="0">
                <a:solidFill>
                  <a:schemeClr val="tx1"/>
                </a:solidFill>
                <a:effectLst/>
                <a:latin typeface="ＭＳ ゴシック" panose="020B0609070205080204" pitchFamily="49" charset="-128"/>
              </a:rPr>
              <a:t>・よろしいでしょうか。それでは、</a:t>
            </a:r>
            <a:r>
              <a:rPr kumimoji="1" lang="en-US" altLang="ja-JP" kern="1200" dirty="0" smtClean="0">
                <a:solidFill>
                  <a:schemeClr val="tx1"/>
                </a:solidFill>
                <a:effectLst/>
                <a:latin typeface="ＭＳ ゴシック" panose="020B0609070205080204" pitchFamily="49" charset="-128"/>
              </a:rPr>
              <a:t>1</a:t>
            </a:r>
            <a:r>
              <a:rPr kumimoji="1" lang="ja-JP" altLang="en-US" kern="1200" dirty="0" smtClean="0">
                <a:solidFill>
                  <a:schemeClr val="tx1"/>
                </a:solidFill>
                <a:effectLst/>
                <a:latin typeface="ＭＳ ゴシック" panose="020B0609070205080204" pitchFamily="49" charset="-128"/>
              </a:rPr>
              <a:t>群から順に、中間評価項目得点の傾向を確認します。まず、</a:t>
            </a:r>
            <a:r>
              <a:rPr kumimoji="1" lang="en-US" altLang="ja-JP" b="1" kern="1200" dirty="0" smtClean="0">
                <a:solidFill>
                  <a:schemeClr val="tx1"/>
                </a:solidFill>
                <a:effectLst/>
                <a:latin typeface="ＭＳ ゴシック" panose="020B0609070205080204" pitchFamily="49" charset="-128"/>
              </a:rPr>
              <a:t>100</a:t>
            </a:r>
            <a:r>
              <a:rPr kumimoji="1" lang="ja-JP" altLang="en-US" b="1" kern="1200" dirty="0" smtClean="0">
                <a:solidFill>
                  <a:schemeClr val="tx1"/>
                </a:solidFill>
                <a:effectLst/>
                <a:latin typeface="ＭＳ ゴシック" panose="020B0609070205080204" pitchFamily="49" charset="-128"/>
              </a:rPr>
              <a:t>ページ</a:t>
            </a:r>
            <a:r>
              <a:rPr kumimoji="1" lang="ja-JP" altLang="en-US" kern="1200" dirty="0" smtClean="0">
                <a:solidFill>
                  <a:schemeClr val="tx1"/>
                </a:solidFill>
                <a:effectLst/>
                <a:latin typeface="ＭＳ ゴシック" panose="020B0609070205080204" pitchFamily="49" charset="-128"/>
              </a:rPr>
              <a:t>の</a:t>
            </a:r>
            <a:r>
              <a:rPr kumimoji="1" lang="en-US" altLang="ja-JP" kern="1200" dirty="0" smtClean="0">
                <a:solidFill>
                  <a:schemeClr val="tx1"/>
                </a:solidFill>
                <a:effectLst/>
                <a:latin typeface="ＭＳ ゴシック" panose="020B0609070205080204" pitchFamily="49" charset="-128"/>
              </a:rPr>
              <a:t>1</a:t>
            </a:r>
            <a:r>
              <a:rPr kumimoji="1" lang="ja-JP" altLang="en-US" kern="1200" dirty="0" smtClean="0">
                <a:solidFill>
                  <a:schemeClr val="tx1"/>
                </a:solidFill>
                <a:effectLst/>
                <a:latin typeface="ＭＳ ゴシック" panose="020B0609070205080204" pitchFamily="49" charset="-128"/>
              </a:rPr>
              <a:t>群のところです。身体機能・起居動作になりますが、グループ別に見た傾向の分析を示しています。</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kern="1200" dirty="0" smtClean="0">
                <a:solidFill>
                  <a:schemeClr val="tx1"/>
                </a:solidFill>
                <a:effectLst/>
                <a:latin typeface="ＭＳ ゴシック" panose="020B0609070205080204" pitchFamily="49" charset="-128"/>
              </a:rPr>
              <a:t>・全体で見ると、点数が低いので少し外れて重いほうの評価という形になっています。</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kern="1200" dirty="0" smtClean="0">
                <a:solidFill>
                  <a:schemeClr val="tx1"/>
                </a:solidFill>
                <a:effectLst/>
                <a:latin typeface="ＭＳ ゴシック" panose="020B0609070205080204" pitchFamily="49" charset="-128"/>
              </a:rPr>
              <a:t>・</a:t>
            </a:r>
            <a:r>
              <a:rPr kumimoji="1" lang="en-US" altLang="ja-JP" kern="1200" dirty="0" smtClean="0">
                <a:solidFill>
                  <a:schemeClr val="tx1"/>
                </a:solidFill>
                <a:effectLst/>
                <a:latin typeface="ＭＳ ゴシック" panose="020B0609070205080204" pitchFamily="49" charset="-128"/>
              </a:rPr>
              <a:t>1</a:t>
            </a:r>
            <a:r>
              <a:rPr kumimoji="1" lang="ja-JP" altLang="en-US" kern="1200" dirty="0" smtClean="0">
                <a:solidFill>
                  <a:schemeClr val="tx1"/>
                </a:solidFill>
                <a:effectLst/>
                <a:latin typeface="ＭＳ ゴシック" panose="020B0609070205080204" pitchFamily="49" charset="-128"/>
              </a:rPr>
              <a:t>群の詳細分析では、身体機能・起居動作と関連性が高い、障害高齢者自立度</a:t>
            </a:r>
            <a:r>
              <a:rPr kumimoji="1" lang="en-US" altLang="ja-JP" kern="1200" dirty="0" smtClean="0">
                <a:solidFill>
                  <a:schemeClr val="tx1"/>
                </a:solidFill>
                <a:effectLst/>
                <a:latin typeface="ＭＳ ゴシック" panose="020B0609070205080204" pitchFamily="49" charset="-128"/>
              </a:rPr>
              <a:t>B</a:t>
            </a:r>
            <a:r>
              <a:rPr kumimoji="1" lang="ja-JP" altLang="en-US" kern="1200" dirty="0" smtClean="0">
                <a:solidFill>
                  <a:schemeClr val="tx1"/>
                </a:solidFill>
                <a:effectLst/>
                <a:latin typeface="ＭＳ ゴシック" panose="020B0609070205080204" pitchFamily="49" charset="-128"/>
              </a:rPr>
              <a:t>以上の割合が、グループ分類の指標に使われています。</a:t>
            </a:r>
            <a:r>
              <a:rPr kumimoji="1" lang="en-US" altLang="ja-JP" kern="1200" dirty="0" smtClean="0">
                <a:solidFill>
                  <a:schemeClr val="tx1"/>
                </a:solidFill>
                <a:effectLst/>
                <a:latin typeface="ＭＳ ゴシック" panose="020B0609070205080204" pitchFamily="49" charset="-128"/>
              </a:rPr>
              <a:t>B</a:t>
            </a:r>
            <a:r>
              <a:rPr kumimoji="1" lang="ja-JP" altLang="en-US" kern="1200" dirty="0" smtClean="0">
                <a:solidFill>
                  <a:schemeClr val="tx1"/>
                </a:solidFill>
                <a:effectLst/>
                <a:latin typeface="ＭＳ ゴシック" panose="020B0609070205080204" pitchFamily="49" charset="-128"/>
              </a:rPr>
              <a:t>市は</a:t>
            </a:r>
            <a:r>
              <a:rPr kumimoji="1" lang="en-US" altLang="ja-JP" b="1" kern="1200" dirty="0" smtClean="0">
                <a:solidFill>
                  <a:schemeClr val="tx1"/>
                </a:solidFill>
                <a:effectLst/>
                <a:latin typeface="ＭＳ ゴシック" panose="020B0609070205080204" pitchFamily="49" charset="-128"/>
              </a:rPr>
              <a:t>30.1</a:t>
            </a:r>
            <a:r>
              <a:rPr kumimoji="1" lang="ja-JP" altLang="en-US" b="1" kern="1200" dirty="0" smtClean="0">
                <a:solidFill>
                  <a:schemeClr val="tx1"/>
                </a:solidFill>
                <a:effectLst/>
                <a:latin typeface="ＭＳ ゴシック" panose="020B0609070205080204" pitchFamily="49" charset="-128"/>
              </a:rPr>
              <a:t>％</a:t>
            </a:r>
            <a:r>
              <a:rPr kumimoji="1" lang="ja-JP" altLang="en-US" kern="1200" dirty="0" smtClean="0">
                <a:solidFill>
                  <a:schemeClr val="tx1"/>
                </a:solidFill>
                <a:effectLst/>
                <a:latin typeface="ＭＳ ゴシック" panose="020B0609070205080204" pitchFamily="49" charset="-128"/>
              </a:rPr>
              <a:t>でグループ③に当たります。グループ③の中で比較をすると、箱</a:t>
            </a:r>
            <a:r>
              <a:rPr kumimoji="1" lang="ja-JP" altLang="en-US" kern="1200" dirty="0" err="1" smtClean="0">
                <a:solidFill>
                  <a:schemeClr val="tx1"/>
                </a:solidFill>
                <a:effectLst/>
                <a:latin typeface="ＭＳ ゴシック" panose="020B0609070205080204" pitchFamily="49" charset="-128"/>
              </a:rPr>
              <a:t>ひげ</a:t>
            </a:r>
            <a:r>
              <a:rPr kumimoji="1" lang="ja-JP" altLang="en-US" kern="1200" dirty="0" smtClean="0">
                <a:solidFill>
                  <a:schemeClr val="tx1"/>
                </a:solidFill>
                <a:effectLst/>
                <a:latin typeface="ＭＳ ゴシック" panose="020B0609070205080204" pitchFamily="49" charset="-128"/>
              </a:rPr>
              <a:t>図の中で箱からより大きく左に外れた分布になっていることがわかります。</a:t>
            </a:r>
          </a:p>
          <a:p>
            <a:endParaRPr kumimoji="1" lang="en-US" altLang="ja-JP" dirty="0" smtClean="0">
              <a:latin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a:defRPr/>
            </a:pPr>
            <a:fld id="{98431BDE-46CF-4E8F-957F-1BCDF751A170}" type="slidenum">
              <a:rPr lang="en-US" altLang="ja-JP" smtClean="0"/>
              <a:pPr>
                <a:defRPr/>
              </a:pPr>
              <a:t>35</a:t>
            </a:fld>
            <a:endParaRPr lang="en-US" altLang="ja-JP"/>
          </a:p>
        </p:txBody>
      </p:sp>
    </p:spTree>
    <p:extLst>
      <p:ext uri="{BB962C8B-B14F-4D97-AF65-F5344CB8AC3E}">
        <p14:creationId xmlns:p14="http://schemas.microsoft.com/office/powerpoint/2010/main" val="17712978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kern="1200" dirty="0" smtClean="0">
                <a:solidFill>
                  <a:schemeClr val="tx1"/>
                </a:solidFill>
                <a:effectLst/>
                <a:latin typeface="ＭＳ ゴシック" panose="020B0609070205080204" pitchFamily="49" charset="-128"/>
              </a:rPr>
              <a:t>・２群については、</a:t>
            </a:r>
            <a:r>
              <a:rPr kumimoji="1" lang="en-US" altLang="ja-JP" b="1" kern="1200" dirty="0" smtClean="0">
                <a:solidFill>
                  <a:schemeClr val="tx1"/>
                </a:solidFill>
                <a:effectLst/>
                <a:latin typeface="ＭＳ ゴシック" panose="020B0609070205080204" pitchFamily="49" charset="-128"/>
              </a:rPr>
              <a:t>107</a:t>
            </a:r>
            <a:r>
              <a:rPr kumimoji="1" lang="ja-JP" altLang="en-US" b="1" kern="1200" dirty="0" smtClean="0">
                <a:solidFill>
                  <a:schemeClr val="tx1"/>
                </a:solidFill>
                <a:effectLst/>
                <a:latin typeface="ＭＳ ゴシック" panose="020B0609070205080204" pitchFamily="49" charset="-128"/>
              </a:rPr>
              <a:t>ページ</a:t>
            </a:r>
            <a:r>
              <a:rPr kumimoji="1" lang="ja-JP" altLang="en-US" kern="1200" dirty="0" smtClean="0">
                <a:solidFill>
                  <a:schemeClr val="tx1"/>
                </a:solidFill>
                <a:effectLst/>
                <a:latin typeface="ＭＳ ゴシック" panose="020B0609070205080204" pitchFamily="49" charset="-128"/>
              </a:rPr>
              <a:t>に、障害高齢者自立度のグループ別に分析がされています。同様に、箱から外れて低いほうに、重いほうに行っているのが見られると思います。</a:t>
            </a:r>
          </a:p>
          <a:p>
            <a:endParaRPr kumimoji="1" lang="ja-JP" altLang="en-US" dirty="0">
              <a:latin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a:defRPr/>
            </a:pPr>
            <a:fld id="{98431BDE-46CF-4E8F-957F-1BCDF751A170}" type="slidenum">
              <a:rPr lang="en-US" altLang="ja-JP" smtClean="0"/>
              <a:pPr>
                <a:defRPr/>
              </a:pPr>
              <a:t>36</a:t>
            </a:fld>
            <a:endParaRPr lang="en-US" altLang="ja-JP"/>
          </a:p>
        </p:txBody>
      </p:sp>
    </p:spTree>
    <p:extLst>
      <p:ext uri="{BB962C8B-B14F-4D97-AF65-F5344CB8AC3E}">
        <p14:creationId xmlns:p14="http://schemas.microsoft.com/office/powerpoint/2010/main" val="2209793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kern="1200" dirty="0" smtClean="0">
                <a:solidFill>
                  <a:schemeClr val="tx1"/>
                </a:solidFill>
                <a:effectLst/>
                <a:latin typeface="ＭＳ ゴシック" panose="020B0609070205080204" pitchFamily="49" charset="-128"/>
                <a:ea typeface="ＭＳ Ｐ明朝" pitchFamily="18" charset="-128"/>
                <a:cs typeface="+mn-cs"/>
              </a:rPr>
              <a:t>・続いて</a:t>
            </a:r>
            <a:r>
              <a:rPr kumimoji="1" lang="en-US" altLang="ja-JP" b="1" kern="1200" dirty="0" smtClean="0">
                <a:solidFill>
                  <a:schemeClr val="tx1"/>
                </a:solidFill>
                <a:effectLst/>
                <a:latin typeface="ＭＳ ゴシック" panose="020B0609070205080204" pitchFamily="49" charset="-128"/>
                <a:ea typeface="ＭＳ Ｐ明朝" pitchFamily="18" charset="-128"/>
                <a:cs typeface="+mn-cs"/>
              </a:rPr>
              <a:t>112</a:t>
            </a:r>
            <a:r>
              <a:rPr kumimoji="1" lang="ja-JP" altLang="en-US" b="1" kern="1200" dirty="0" smtClean="0">
                <a:solidFill>
                  <a:schemeClr val="tx1"/>
                </a:solidFill>
                <a:effectLst/>
                <a:latin typeface="ＭＳ ゴシック" panose="020B0609070205080204" pitchFamily="49" charset="-128"/>
                <a:ea typeface="ＭＳ Ｐ明朝" pitchFamily="18" charset="-128"/>
                <a:cs typeface="+mn-cs"/>
              </a:rPr>
              <a:t>ページ</a:t>
            </a:r>
            <a:r>
              <a:rPr kumimoji="1" lang="ja-JP" altLang="en-US" kern="1200" dirty="0" smtClean="0">
                <a:solidFill>
                  <a:schemeClr val="tx1"/>
                </a:solidFill>
                <a:effectLst/>
                <a:latin typeface="ＭＳ ゴシック" panose="020B0609070205080204" pitchFamily="49" charset="-128"/>
                <a:ea typeface="ＭＳ Ｐ明朝" pitchFamily="18" charset="-128"/>
                <a:cs typeface="+mn-cs"/>
              </a:rPr>
              <a:t>、３群になります。３群の認知機能については、認知症自立度との関係で分析されていますが、これは全体で見ても、グループ別に見ても、特段、全国の分布からも外れていない状況が確認できます。</a:t>
            </a:r>
            <a:endParaRPr kumimoji="1" lang="ja-JP" altLang="ja-JP" kern="1200" dirty="0" smtClean="0">
              <a:solidFill>
                <a:schemeClr val="tx1"/>
              </a:solidFill>
              <a:effectLst/>
              <a:latin typeface="ＭＳ ゴシック" panose="020B0609070205080204" pitchFamily="49" charset="-128"/>
              <a:ea typeface="ＭＳ Ｐ明朝" pitchFamily="18" charset="-128"/>
              <a:cs typeface="+mn-cs"/>
            </a:endParaRPr>
          </a:p>
        </p:txBody>
      </p:sp>
      <p:sp>
        <p:nvSpPr>
          <p:cNvPr id="4" name="スライド番号プレースホルダー 3"/>
          <p:cNvSpPr>
            <a:spLocks noGrp="1"/>
          </p:cNvSpPr>
          <p:nvPr>
            <p:ph type="sldNum" sz="quarter" idx="10"/>
          </p:nvPr>
        </p:nvSpPr>
        <p:spPr/>
        <p:txBody>
          <a:bodyPr/>
          <a:lstStyle/>
          <a:p>
            <a:pPr>
              <a:defRPr/>
            </a:pPr>
            <a:fld id="{98431BDE-46CF-4E8F-957F-1BCDF751A170}" type="slidenum">
              <a:rPr lang="en-US" altLang="ja-JP" smtClean="0"/>
              <a:pPr>
                <a:defRPr/>
              </a:pPr>
              <a:t>37</a:t>
            </a:fld>
            <a:endParaRPr lang="en-US" altLang="ja-JP"/>
          </a:p>
        </p:txBody>
      </p:sp>
    </p:spTree>
    <p:extLst>
      <p:ext uri="{BB962C8B-B14F-4D97-AF65-F5344CB8AC3E}">
        <p14:creationId xmlns:p14="http://schemas.microsoft.com/office/powerpoint/2010/main" val="19163574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kern="1200" dirty="0" smtClean="0">
                <a:solidFill>
                  <a:schemeClr val="tx1"/>
                </a:solidFill>
                <a:effectLst/>
                <a:latin typeface="ＭＳ ゴシック" panose="020B0609070205080204" pitchFamily="49" charset="-128"/>
              </a:rPr>
              <a:t>・続いて</a:t>
            </a:r>
            <a:r>
              <a:rPr kumimoji="1" lang="en-US" altLang="ja-JP" b="1" kern="1200" dirty="0" smtClean="0">
                <a:solidFill>
                  <a:schemeClr val="tx1"/>
                </a:solidFill>
                <a:effectLst/>
                <a:latin typeface="ＭＳ ゴシック" panose="020B0609070205080204" pitchFamily="49" charset="-128"/>
              </a:rPr>
              <a:t>116</a:t>
            </a:r>
            <a:r>
              <a:rPr kumimoji="1" lang="ja-JP" altLang="en-US" b="1" kern="1200" dirty="0" smtClean="0">
                <a:solidFill>
                  <a:schemeClr val="tx1"/>
                </a:solidFill>
                <a:effectLst/>
                <a:latin typeface="ＭＳ ゴシック" panose="020B0609070205080204" pitchFamily="49" charset="-128"/>
              </a:rPr>
              <a:t>ページ</a:t>
            </a:r>
            <a:r>
              <a:rPr kumimoji="1" lang="ja-JP" altLang="en-US" kern="1200" dirty="0" smtClean="0">
                <a:solidFill>
                  <a:schemeClr val="tx1"/>
                </a:solidFill>
                <a:effectLst/>
                <a:latin typeface="ＭＳ ゴシック" panose="020B0609070205080204" pitchFamily="49" charset="-128"/>
              </a:rPr>
              <a:t>の４群です。４群については、グループ別の分析はありませんので、単純に全国との分布の違いを見ると、かなり大きく外れています。これも重いほうに評価をしています。後ほどまた、個別の共通項目で、どういったところでそれが出ているのかを確認します。</a:t>
            </a:r>
          </a:p>
          <a:p>
            <a:endParaRPr kumimoji="1" lang="ja-JP" altLang="en-US" dirty="0">
              <a:latin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a:defRPr/>
            </a:pPr>
            <a:fld id="{98431BDE-46CF-4E8F-957F-1BCDF751A170}" type="slidenum">
              <a:rPr lang="en-US" altLang="ja-JP" smtClean="0"/>
              <a:pPr>
                <a:defRPr/>
              </a:pPr>
              <a:t>38</a:t>
            </a:fld>
            <a:endParaRPr lang="en-US" altLang="ja-JP"/>
          </a:p>
        </p:txBody>
      </p:sp>
    </p:spTree>
    <p:extLst>
      <p:ext uri="{BB962C8B-B14F-4D97-AF65-F5344CB8AC3E}">
        <p14:creationId xmlns:p14="http://schemas.microsoft.com/office/powerpoint/2010/main" val="8274362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kern="1200" dirty="0" smtClean="0">
                <a:solidFill>
                  <a:schemeClr val="tx1"/>
                </a:solidFill>
                <a:effectLst/>
                <a:latin typeface="ＭＳ ゴシック" panose="020B0609070205080204" pitchFamily="49" charset="-128"/>
              </a:rPr>
              <a:t>・</a:t>
            </a:r>
            <a:r>
              <a:rPr kumimoji="1" lang="en-US" altLang="ja-JP" b="1" kern="1200" dirty="0" smtClean="0">
                <a:solidFill>
                  <a:schemeClr val="tx1"/>
                </a:solidFill>
                <a:effectLst/>
                <a:latin typeface="ＭＳ ゴシック" panose="020B0609070205080204" pitchFamily="49" charset="-128"/>
              </a:rPr>
              <a:t>122</a:t>
            </a:r>
            <a:r>
              <a:rPr kumimoji="1" lang="ja-JP" altLang="en-US" b="1" kern="1200" dirty="0" smtClean="0">
                <a:solidFill>
                  <a:schemeClr val="tx1"/>
                </a:solidFill>
                <a:effectLst/>
                <a:latin typeface="ＭＳ ゴシック" panose="020B0609070205080204" pitchFamily="49" charset="-128"/>
              </a:rPr>
              <a:t>ページ</a:t>
            </a:r>
            <a:r>
              <a:rPr kumimoji="1" lang="ja-JP" altLang="en-US" kern="1200" dirty="0" smtClean="0">
                <a:solidFill>
                  <a:schemeClr val="tx1"/>
                </a:solidFill>
                <a:effectLst/>
                <a:latin typeface="ＭＳ ゴシック" panose="020B0609070205080204" pitchFamily="49" charset="-128"/>
              </a:rPr>
              <a:t>の５群は、全体で見ると重いほうに、箱から外れて評価されています。認知症自立度グループ別の分析では、少し箱に近づいてはいますが、先ほども申し上げたとおり、</a:t>
            </a:r>
            <a:r>
              <a:rPr kumimoji="1" lang="en-US" altLang="ja-JP" kern="1200" dirty="0" smtClean="0">
                <a:solidFill>
                  <a:schemeClr val="tx1"/>
                </a:solidFill>
                <a:effectLst/>
                <a:latin typeface="ＭＳ ゴシック" panose="020B0609070205080204" pitchFamily="49" charset="-128"/>
              </a:rPr>
              <a:t>B</a:t>
            </a:r>
            <a:r>
              <a:rPr kumimoji="1" lang="ja-JP" altLang="en-US" kern="1200" dirty="0" smtClean="0">
                <a:solidFill>
                  <a:schemeClr val="tx1"/>
                </a:solidFill>
                <a:effectLst/>
                <a:latin typeface="ＭＳ ゴシック" panose="020B0609070205080204" pitchFamily="49" charset="-128"/>
              </a:rPr>
              <a:t>市の認知症自立度の評価が、そもそも本当に適切なのかまだわからないため、仮に高く評価しすぎているとすると、このグループ別の分析結果はあまり参考にならないかもしれません。</a:t>
            </a:r>
            <a:endParaRPr kumimoji="1" lang="en-US" altLang="ja-JP" kern="1200" dirty="0" smtClean="0">
              <a:solidFill>
                <a:schemeClr val="tx1"/>
              </a:solidFill>
              <a:effectLst/>
              <a:latin typeface="ＭＳ ゴシック" panose="020B0609070205080204" pitchFamily="49"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kern="1200" dirty="0" smtClean="0">
                <a:solidFill>
                  <a:schemeClr val="tx1"/>
                </a:solidFill>
                <a:effectLst/>
                <a:latin typeface="ＭＳ ゴシック" panose="020B0609070205080204" pitchFamily="49" charset="-128"/>
              </a:rPr>
              <a:t>・仮に、本来はグループ①ではなくて、より自立度の低いグループに属しているのかもしれないので、その場合はもっと下に表示されている箱</a:t>
            </a:r>
            <a:r>
              <a:rPr kumimoji="1" lang="ja-JP" altLang="en-US" kern="1200" dirty="0" err="1" smtClean="0">
                <a:solidFill>
                  <a:schemeClr val="tx1"/>
                </a:solidFill>
                <a:effectLst/>
                <a:latin typeface="ＭＳ ゴシック" panose="020B0609070205080204" pitchFamily="49" charset="-128"/>
              </a:rPr>
              <a:t>ひげ</a:t>
            </a:r>
            <a:r>
              <a:rPr kumimoji="1" lang="ja-JP" altLang="en-US" kern="1200" dirty="0" smtClean="0">
                <a:solidFill>
                  <a:schemeClr val="tx1"/>
                </a:solidFill>
                <a:effectLst/>
                <a:latin typeface="ＭＳ ゴシック" panose="020B0609070205080204" pitchFamily="49" charset="-128"/>
              </a:rPr>
              <a:t>図と見比べると、いまの選択率は箱から外れてきます。この分析データからだけでは、自立度の評価が正しかったかどうかは、何とも言えません。しかし、可能性として、そういったところが疑われます。以上が、中間評価項目得点に関する個別の状況でした。</a:t>
            </a:r>
          </a:p>
          <a:p>
            <a:endParaRPr kumimoji="1" lang="ja-JP" altLang="en-US" dirty="0">
              <a:latin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a:defRPr/>
            </a:pPr>
            <a:fld id="{98431BDE-46CF-4E8F-957F-1BCDF751A170}" type="slidenum">
              <a:rPr lang="en-US" altLang="ja-JP" smtClean="0"/>
              <a:pPr>
                <a:defRPr/>
              </a:pPr>
              <a:t>39</a:t>
            </a:fld>
            <a:endParaRPr lang="en-US" altLang="ja-JP"/>
          </a:p>
        </p:txBody>
      </p:sp>
    </p:spTree>
    <p:extLst>
      <p:ext uri="{BB962C8B-B14F-4D97-AF65-F5344CB8AC3E}">
        <p14:creationId xmlns:p14="http://schemas.microsoft.com/office/powerpoint/2010/main" val="3801058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kern="1200" dirty="0" smtClean="0">
                <a:solidFill>
                  <a:schemeClr val="tx1"/>
                </a:solidFill>
                <a:effectLst/>
                <a:latin typeface="ＭＳ ゴシック" panose="020B0609070205080204" pitchFamily="49" charset="-128"/>
              </a:rPr>
              <a:t>・都道府県等に提供しているデータについては、各県内の自治体を一覧化したデータを提供しています。</a:t>
            </a:r>
            <a:endParaRPr kumimoji="1" lang="en-US" altLang="ja-JP" kern="1200" dirty="0" smtClean="0">
              <a:solidFill>
                <a:schemeClr val="tx1"/>
              </a:solidFill>
              <a:effectLst/>
              <a:latin typeface="ＭＳ ゴシック" panose="020B0609070205080204" pitchFamily="49"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1" lang="en-US" altLang="ja-JP" kern="1200" dirty="0" smtClean="0">
              <a:solidFill>
                <a:schemeClr val="tx1"/>
              </a:solidFill>
              <a:effectLst/>
              <a:latin typeface="ＭＳ ゴシック" panose="020B0609070205080204" pitchFamily="49"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kern="1200" dirty="0" smtClean="0">
                <a:solidFill>
                  <a:schemeClr val="tx1"/>
                </a:solidFill>
                <a:effectLst/>
                <a:latin typeface="ＭＳ ゴシック" panose="020B0609070205080204" pitchFamily="49" charset="-128"/>
              </a:rPr>
              <a:t>県内の適正化を進めていく上で、各自治体においてどういった特徴があるのかを横並びで比較するために提供しているものです。</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1" lang="en-US" altLang="ja-JP" kern="1200" dirty="0" smtClean="0">
              <a:solidFill>
                <a:schemeClr val="tx1"/>
              </a:solidFill>
              <a:effectLst/>
              <a:latin typeface="ＭＳ ゴシック" panose="020B0609070205080204" pitchFamily="49"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kern="1200" dirty="0" smtClean="0">
                <a:solidFill>
                  <a:schemeClr val="tx1"/>
                </a:solidFill>
                <a:effectLst/>
                <a:latin typeface="ＭＳ ゴシック" panose="020B0609070205080204" pitchFamily="49" charset="-128"/>
              </a:rPr>
              <a:t>都道府県以外に政令指定都市にも同様に提供しており、政令市の場合各区単位の分析が可能になっています。</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1" lang="ja-JP" altLang="en-US" kern="1200" dirty="0" smtClean="0">
              <a:solidFill>
                <a:schemeClr val="tx1"/>
              </a:solidFill>
              <a:effectLst/>
              <a:latin typeface="ＭＳ ゴシック" panose="020B0609070205080204" pitchFamily="49"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1" lang="ja-JP" altLang="en-US" kern="1200" dirty="0" smtClean="0">
              <a:solidFill>
                <a:schemeClr val="tx1"/>
              </a:solidFill>
              <a:effectLst/>
              <a:latin typeface="ＭＳ ゴシック" panose="020B0609070205080204" pitchFamily="49" charset="-128"/>
            </a:endParaRPr>
          </a:p>
          <a:p>
            <a:pPr eaLnBrk="1" hangingPunct="1"/>
            <a:endParaRPr lang="ja-JP" altLang="ja-JP" dirty="0" smtClean="0">
              <a:latin typeface="ＭＳ ゴシック" panose="020B0609070205080204" pitchFamily="49" charset="-128"/>
            </a:endParaRPr>
          </a:p>
        </p:txBody>
      </p:sp>
    </p:spTree>
    <p:extLst>
      <p:ext uri="{BB962C8B-B14F-4D97-AF65-F5344CB8AC3E}">
        <p14:creationId xmlns:p14="http://schemas.microsoft.com/office/powerpoint/2010/main" val="41152192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kern="1200" dirty="0" smtClean="0">
                <a:solidFill>
                  <a:schemeClr val="tx1"/>
                </a:solidFill>
                <a:effectLst/>
                <a:latin typeface="ＭＳ ゴシック" panose="020B0609070205080204" pitchFamily="49" charset="-128"/>
              </a:rPr>
              <a:t>・このあと、基本調査項目全体について、選択率や、特に偏りのある項目、また先ほども説明した一次判定結果に影響が出やすい５項目がどうなっているかを中心にご覧いただきます。個人で７～８分ぐらい、全体、１群から特別な医療まで、各項目の偏りの状況をご確認いただき、特に外れているところがあった場合には、どういった原因が考えられるか考えてください。これは明日の講義とも関連してきますが、調査上の問題として何か疑われることがあるかも合わせて、検討いただければと思います。まず、個人でご確認をお願いいたします。そのあと、お隣の方と少し共有する時間を取りたいと思います。</a:t>
            </a:r>
          </a:p>
          <a:p>
            <a:r>
              <a:rPr kumimoji="1" lang="en-US" altLang="ja-JP" kern="1200" dirty="0" smtClean="0">
                <a:solidFill>
                  <a:schemeClr val="tx1"/>
                </a:solidFill>
                <a:effectLst/>
                <a:latin typeface="ＭＳ ゴシック" panose="020B0609070205080204" pitchFamily="49" charset="-128"/>
              </a:rPr>
              <a:t>〔</a:t>
            </a:r>
            <a:r>
              <a:rPr kumimoji="1" lang="ja-JP" altLang="en-US" kern="1200" dirty="0" smtClean="0">
                <a:solidFill>
                  <a:schemeClr val="tx1"/>
                </a:solidFill>
                <a:effectLst/>
                <a:latin typeface="ＭＳ ゴシック" panose="020B0609070205080204" pitchFamily="49" charset="-128"/>
              </a:rPr>
              <a:t>資料確認８分</a:t>
            </a:r>
            <a:r>
              <a:rPr kumimoji="1" lang="en-US" altLang="ja-JP" kern="1200" dirty="0" smtClean="0">
                <a:solidFill>
                  <a:schemeClr val="tx1"/>
                </a:solidFill>
                <a:effectLst/>
                <a:latin typeface="ＭＳ ゴシック" panose="020B0609070205080204" pitchFamily="49" charset="-128"/>
              </a:rPr>
              <a:t>〕</a:t>
            </a:r>
          </a:p>
          <a:p>
            <a:endParaRPr kumimoji="1" lang="en-US" altLang="ja-JP" kern="1200" dirty="0" smtClean="0">
              <a:solidFill>
                <a:schemeClr val="tx1"/>
              </a:solidFill>
              <a:effectLst/>
              <a:latin typeface="ＭＳ ゴシック" panose="020B0609070205080204" pitchFamily="49" charset="-128"/>
            </a:endParaRPr>
          </a:p>
          <a:p>
            <a:r>
              <a:rPr kumimoji="1" lang="ja-JP" altLang="en-US" kern="1200" dirty="0" smtClean="0">
                <a:solidFill>
                  <a:schemeClr val="tx1"/>
                </a:solidFill>
                <a:effectLst/>
                <a:latin typeface="ＭＳ ゴシック" panose="020B0609070205080204" pitchFamily="49" charset="-128"/>
              </a:rPr>
              <a:t>・まだ確認が終わられてない方もいらっしゃるかもしれませんが、いったん、ご覧いただいた内容を踏まえて、お隣の方と少し共有していただきたいと思います。経験等も踏まえて、「この項目は少し調査方法が怪しい可能性がある」「判断基準がおかしい可能性がある」など気になった項目がどれか、共有してください。５分ぐらい、隣の方とお話をしていただけますでしょうか。発表いただく方を決めていただけるとありがたいと思います。よろしくお願いします。</a:t>
            </a:r>
          </a:p>
          <a:p>
            <a:r>
              <a:rPr kumimoji="1" lang="en-US" altLang="ja-JP" kern="1200" dirty="0" smtClean="0">
                <a:solidFill>
                  <a:schemeClr val="tx1"/>
                </a:solidFill>
                <a:effectLst/>
                <a:latin typeface="ＭＳ ゴシック" panose="020B0609070205080204" pitchFamily="49" charset="-128"/>
              </a:rPr>
              <a:t>〔</a:t>
            </a:r>
            <a:r>
              <a:rPr kumimoji="1" lang="ja-JP" altLang="en-US" kern="1200" dirty="0" smtClean="0">
                <a:solidFill>
                  <a:schemeClr val="tx1"/>
                </a:solidFill>
                <a:effectLst/>
                <a:latin typeface="ＭＳ ゴシック" panose="020B0609070205080204" pitchFamily="49" charset="-128"/>
              </a:rPr>
              <a:t>資料確認５分</a:t>
            </a:r>
            <a:r>
              <a:rPr kumimoji="1" lang="en-US" altLang="ja-JP" kern="1200" dirty="0" smtClean="0">
                <a:solidFill>
                  <a:schemeClr val="tx1"/>
                </a:solidFill>
                <a:effectLst/>
                <a:latin typeface="ＭＳ ゴシック" panose="020B0609070205080204" pitchFamily="49" charset="-128"/>
              </a:rPr>
              <a:t>〕</a:t>
            </a:r>
          </a:p>
          <a:p>
            <a:endParaRPr kumimoji="1" lang="en-US" altLang="ja-JP" kern="1200" dirty="0" smtClean="0">
              <a:solidFill>
                <a:schemeClr val="tx1"/>
              </a:solidFill>
              <a:effectLst/>
              <a:latin typeface="ＭＳ ゴシック" panose="020B0609070205080204" pitchFamily="49" charset="-128"/>
            </a:endParaRPr>
          </a:p>
          <a:p>
            <a:endParaRPr kumimoji="1" lang="en-US" altLang="ja-JP" kern="1200" dirty="0" smtClean="0">
              <a:solidFill>
                <a:schemeClr val="tx1"/>
              </a:solidFill>
              <a:effectLst/>
              <a:latin typeface="ＭＳ ゴシック" panose="020B0609070205080204" pitchFamily="49" charset="-128"/>
            </a:endParaRPr>
          </a:p>
          <a:p>
            <a:endParaRPr kumimoji="1" lang="ja-JP" altLang="en-US" dirty="0">
              <a:latin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a:defRPr/>
            </a:pPr>
            <a:fld id="{98431BDE-46CF-4E8F-957F-1BCDF751A170}" type="slidenum">
              <a:rPr lang="en-US" altLang="ja-JP" smtClean="0"/>
              <a:pPr>
                <a:defRPr/>
              </a:pPr>
              <a:t>40</a:t>
            </a:fld>
            <a:endParaRPr lang="en-US" altLang="ja-JP"/>
          </a:p>
        </p:txBody>
      </p:sp>
    </p:spTree>
    <p:extLst>
      <p:ext uri="{BB962C8B-B14F-4D97-AF65-F5344CB8AC3E}">
        <p14:creationId xmlns:p14="http://schemas.microsoft.com/office/powerpoint/2010/main" val="37651134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kern="1200" dirty="0" smtClean="0">
                <a:solidFill>
                  <a:schemeClr val="tx1"/>
                </a:solidFill>
                <a:effectLst/>
                <a:latin typeface="ＭＳ ゴシック" panose="020B0609070205080204" pitchFamily="49" charset="-128"/>
              </a:rPr>
              <a:t>〔</a:t>
            </a:r>
            <a:r>
              <a:rPr kumimoji="1" lang="ja-JP" altLang="en-US" kern="1200" dirty="0" smtClean="0">
                <a:solidFill>
                  <a:schemeClr val="tx1"/>
                </a:solidFill>
                <a:effectLst/>
                <a:latin typeface="ＭＳ ゴシック" panose="020B0609070205080204" pitchFamily="49" charset="-128"/>
              </a:rPr>
              <a:t>全体での共有後</a:t>
            </a:r>
            <a:r>
              <a:rPr kumimoji="1" lang="en-US" altLang="ja-JP" kern="1200" dirty="0" smtClean="0">
                <a:solidFill>
                  <a:schemeClr val="tx1"/>
                </a:solidFill>
                <a:effectLst/>
                <a:latin typeface="ＭＳ ゴシック" panose="020B0609070205080204" pitchFamily="49" charset="-128"/>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kern="1200" dirty="0" smtClean="0">
                <a:solidFill>
                  <a:schemeClr val="tx1"/>
                </a:solidFill>
                <a:effectLst/>
                <a:latin typeface="ＭＳ ゴシック" panose="020B0609070205080204" pitchFamily="49" charset="-128"/>
              </a:rPr>
              <a:t>・それでは個別項目について見ていきましょう。</a:t>
            </a:r>
            <a:endParaRPr kumimoji="1" lang="en-US" altLang="ja-JP" kern="1200" dirty="0" smtClean="0">
              <a:solidFill>
                <a:schemeClr val="tx1"/>
              </a:solidFill>
              <a:effectLst/>
              <a:latin typeface="ＭＳ ゴシック" panose="020B0609070205080204" pitchFamily="49"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kern="1200" dirty="0" smtClean="0">
                <a:solidFill>
                  <a:schemeClr val="tx1"/>
                </a:solidFill>
                <a:effectLst/>
                <a:latin typeface="ＭＳ ゴシック" panose="020B0609070205080204" pitchFamily="49" charset="-128"/>
              </a:rPr>
              <a:t>・箱から外れている項目が多くあるので、絞りにくかったところもあるかと思います。特に一次判定に影響が出やすい５項目を取ると、移動と短期記憶で、箱から外れているところがあります。</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kern="1200" dirty="0" smtClean="0">
                <a:solidFill>
                  <a:schemeClr val="tx1"/>
                </a:solidFill>
                <a:effectLst/>
                <a:latin typeface="ＭＳ ゴシック" panose="020B0609070205080204" pitchFamily="49" charset="-128"/>
              </a:rPr>
              <a:t>・移動については、見守りの選択率が多くなっています。これは常時の付き添いの必要があるという原則が調査上守られているかが重要になってきます。</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kern="1200" dirty="0" smtClean="0">
                <a:solidFill>
                  <a:schemeClr val="tx1"/>
                </a:solidFill>
                <a:effectLst/>
                <a:latin typeface="ＭＳ ゴシック" panose="020B0609070205080204" pitchFamily="49" charset="-128"/>
              </a:rPr>
              <a:t>・短期記憶ができないところも、調査の方法が考えられます。基本的な手順がテキストどおりになっているか、３品提示のやり方などについても、テキストどおりにやっているか確認してはどうかと思います。</a:t>
            </a:r>
          </a:p>
          <a:p>
            <a:endParaRPr kumimoji="1" lang="en-US" altLang="ja-JP" dirty="0" smtClean="0">
              <a:latin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a:defRPr/>
            </a:pPr>
            <a:fld id="{98431BDE-46CF-4E8F-957F-1BCDF751A170}" type="slidenum">
              <a:rPr lang="en-US" altLang="ja-JP" smtClean="0"/>
              <a:pPr>
                <a:defRPr/>
              </a:pPr>
              <a:t>41</a:t>
            </a:fld>
            <a:endParaRPr lang="en-US" altLang="ja-JP"/>
          </a:p>
        </p:txBody>
      </p:sp>
    </p:spTree>
    <p:extLst>
      <p:ext uri="{BB962C8B-B14F-4D97-AF65-F5344CB8AC3E}">
        <p14:creationId xmlns:p14="http://schemas.microsoft.com/office/powerpoint/2010/main" val="1139241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kern="1200" dirty="0" smtClean="0">
                <a:solidFill>
                  <a:schemeClr val="tx1"/>
                </a:solidFill>
                <a:effectLst/>
                <a:latin typeface="ＭＳ ゴシック" panose="020B0609070205080204" pitchFamily="49" charset="-128"/>
              </a:rPr>
              <a:t>・１群の中では、麻痺のその他や、寝返りが、比較的外れた度合いが大きかったと思います。麻痺のその他については、特記の中で、その選択した分野を必ず具体的に記載することになっているので、事務局で内容を精査することが必要になってきます。</a:t>
            </a:r>
          </a:p>
          <a:p>
            <a:endParaRPr kumimoji="1" lang="ja-JP" altLang="en-US" dirty="0">
              <a:latin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a:defRPr/>
            </a:pPr>
            <a:fld id="{98431BDE-46CF-4E8F-957F-1BCDF751A170}" type="slidenum">
              <a:rPr lang="en-US" altLang="ja-JP" smtClean="0"/>
              <a:pPr>
                <a:defRPr/>
              </a:pPr>
              <a:t>42</a:t>
            </a:fld>
            <a:endParaRPr lang="en-US" altLang="ja-JP"/>
          </a:p>
        </p:txBody>
      </p:sp>
    </p:spTree>
    <p:extLst>
      <p:ext uri="{BB962C8B-B14F-4D97-AF65-F5344CB8AC3E}">
        <p14:creationId xmlns:p14="http://schemas.microsoft.com/office/powerpoint/2010/main" val="30117500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kern="1200" dirty="0" smtClean="0">
                <a:solidFill>
                  <a:schemeClr val="tx1"/>
                </a:solidFill>
                <a:effectLst/>
                <a:latin typeface="ＭＳ ゴシック" panose="020B0609070205080204" pitchFamily="49" charset="-128"/>
              </a:rPr>
              <a:t>・２群についても、えん下や、口腔清潔などが外れています。口腔清潔については、一連の行為に、洗面所への誘導や洗面所周辺の掃除は含まないといった点について、一部介助の定義の確認が必要になるかと思います。</a:t>
            </a:r>
          </a:p>
          <a:p>
            <a:endParaRPr kumimoji="1" lang="ja-JP" altLang="en-US" dirty="0">
              <a:latin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a:defRPr/>
            </a:pPr>
            <a:fld id="{98431BDE-46CF-4E8F-957F-1BCDF751A170}" type="slidenum">
              <a:rPr lang="en-US" altLang="ja-JP" smtClean="0"/>
              <a:pPr>
                <a:defRPr/>
              </a:pPr>
              <a:t>43</a:t>
            </a:fld>
            <a:endParaRPr lang="en-US" altLang="ja-JP"/>
          </a:p>
        </p:txBody>
      </p:sp>
    </p:spTree>
    <p:extLst>
      <p:ext uri="{BB962C8B-B14F-4D97-AF65-F5344CB8AC3E}">
        <p14:creationId xmlns:p14="http://schemas.microsoft.com/office/powerpoint/2010/main" val="3867348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kern="1200" dirty="0" smtClean="0">
                <a:solidFill>
                  <a:schemeClr val="tx1"/>
                </a:solidFill>
                <a:effectLst/>
                <a:latin typeface="ＭＳ ゴシック" panose="020B0609070205080204" pitchFamily="49" charset="-128"/>
              </a:rPr>
              <a:t>・４群は、かなり外れている項目が多かったと思います。４群全体については、全体的に調査の定義を再確認することが必要です。</a:t>
            </a:r>
            <a:endParaRPr kumimoji="1" lang="ja-JP" altLang="en-US" dirty="0">
              <a:latin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a:defRPr/>
            </a:pPr>
            <a:fld id="{98431BDE-46CF-4E8F-957F-1BCDF751A170}" type="slidenum">
              <a:rPr lang="en-US" altLang="ja-JP" smtClean="0"/>
              <a:pPr>
                <a:defRPr/>
              </a:pPr>
              <a:t>44</a:t>
            </a:fld>
            <a:endParaRPr lang="en-US" altLang="ja-JP"/>
          </a:p>
        </p:txBody>
      </p:sp>
    </p:spTree>
    <p:extLst>
      <p:ext uri="{BB962C8B-B14F-4D97-AF65-F5344CB8AC3E}">
        <p14:creationId xmlns:p14="http://schemas.microsoft.com/office/powerpoint/2010/main" val="22464807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latin typeface="ＭＳ ゴシック" panose="020B0609070205080204" pitchFamily="49" charset="-128"/>
              </a:rPr>
              <a:t>・続いて、「感情が不安定」と「同じ話をする」ですが、この２つはいずれも、元々感情の起伏が大きい性格による感情の乱れであったり、もともとの性格や生活習慣に起因する行動などは含めないこととなっており、あくまで「場面や目的からみて不適当な行動があるかどうか」で選択するというテキストの基準がきちんと守られているかの確認が必要です。</a:t>
            </a:r>
          </a:p>
          <a:p>
            <a:endParaRPr kumimoji="1" lang="en-US" altLang="ja-JP" dirty="0" smtClean="0">
              <a:latin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a:defRPr/>
            </a:pPr>
            <a:fld id="{98431BDE-46CF-4E8F-957F-1BCDF751A170}" type="slidenum">
              <a:rPr lang="en-US" altLang="ja-JP" smtClean="0"/>
              <a:pPr>
                <a:defRPr/>
              </a:pPr>
              <a:t>45</a:t>
            </a:fld>
            <a:endParaRPr lang="en-US" altLang="ja-JP"/>
          </a:p>
        </p:txBody>
      </p:sp>
    </p:spTree>
    <p:extLst>
      <p:ext uri="{BB962C8B-B14F-4D97-AF65-F5344CB8AC3E}">
        <p14:creationId xmlns:p14="http://schemas.microsoft.com/office/powerpoint/2010/main" val="19213949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kern="1200" dirty="0" smtClean="0">
                <a:solidFill>
                  <a:schemeClr val="tx1"/>
                </a:solidFill>
                <a:effectLst/>
                <a:latin typeface="ＭＳ ゴシック" panose="020B0609070205080204" pitchFamily="49" charset="-128"/>
              </a:rPr>
              <a:t>・ひどい物忘れについては、非常に外れている度合いも大きかったと思います。これも、その起因する行動が起きているかどうか、あとは周囲の者が何らかの対応を取る必要があるかどうかの基本的な判断基準の確認が必要だと思います。</a:t>
            </a:r>
          </a:p>
          <a:p>
            <a:endParaRPr kumimoji="1" lang="ja-JP" altLang="en-US" dirty="0">
              <a:latin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a:defRPr/>
            </a:pPr>
            <a:fld id="{98431BDE-46CF-4E8F-957F-1BCDF751A170}" type="slidenum">
              <a:rPr lang="en-US" altLang="ja-JP" smtClean="0"/>
              <a:pPr>
                <a:defRPr/>
              </a:pPr>
              <a:t>46</a:t>
            </a:fld>
            <a:endParaRPr lang="en-US" altLang="ja-JP"/>
          </a:p>
        </p:txBody>
      </p:sp>
    </p:spTree>
    <p:extLst>
      <p:ext uri="{BB962C8B-B14F-4D97-AF65-F5344CB8AC3E}">
        <p14:creationId xmlns:p14="http://schemas.microsoft.com/office/powerpoint/2010/main" val="41666141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kern="1200" dirty="0" smtClean="0">
                <a:solidFill>
                  <a:schemeClr val="tx1"/>
                </a:solidFill>
                <a:effectLst/>
                <a:latin typeface="ＭＳ ゴシック" panose="020B0609070205080204" pitchFamily="49" charset="-128"/>
              </a:rPr>
              <a:t>・５群についてもいくつかのところで外れている状況が見られたかと思います。</a:t>
            </a:r>
          </a:p>
          <a:p>
            <a:r>
              <a:rPr kumimoji="1" lang="ja-JP" altLang="en-US" kern="1200" dirty="0" smtClean="0">
                <a:solidFill>
                  <a:schemeClr val="tx1"/>
                </a:solidFill>
                <a:effectLst/>
                <a:latin typeface="ＭＳ ゴシック" panose="020B0609070205080204" pitchFamily="49" charset="-128"/>
              </a:rPr>
              <a:t>・このような形で、特に極端に外れている項目については、調査上の問題がないかの「あたり」を付けるための手がかりにはなります。本当に調査方法が間違っているかどうかは、データだけでは確認ができないので、あくまでこれをきっかけにして、実際に調査員の方々と話し合いの機会を持つとか、実際にどういうふうに調査をしているのか、どういう判断基準を取っているのかなどを確認いただくことが次に大事になってきますので。この業務分析データだけで、結論までは持っていけないことをご留意願います。</a:t>
            </a:r>
          </a:p>
          <a:p>
            <a:endParaRPr kumimoji="1" lang="ja-JP" altLang="en-US" dirty="0">
              <a:latin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a:defRPr/>
            </a:pPr>
            <a:fld id="{98431BDE-46CF-4E8F-957F-1BCDF751A170}" type="slidenum">
              <a:rPr lang="en-US" altLang="ja-JP" smtClean="0"/>
              <a:pPr>
                <a:defRPr/>
              </a:pPr>
              <a:t>47</a:t>
            </a:fld>
            <a:endParaRPr lang="en-US" altLang="ja-JP"/>
          </a:p>
        </p:txBody>
      </p:sp>
    </p:spTree>
    <p:extLst>
      <p:ext uri="{BB962C8B-B14F-4D97-AF65-F5344CB8AC3E}">
        <p14:creationId xmlns:p14="http://schemas.microsoft.com/office/powerpoint/2010/main" val="18933855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ゴシック" panose="020B0609070205080204" pitchFamily="49" charset="-128"/>
              </a:rPr>
              <a:t>・「日常の意思決定」については、ケアプラン作成やケア方法・治療方針などの場面で、家族等が関わっていたとしても、「本人が自分では意思決定ができないのかどうか」の基準で評価できているかの確認が必要と考えられます。「日常の意思決定」も樹形図において分岐として登場する箇所が比較的多い項目ですので、慎重な評価が必要といえます。</a:t>
            </a:r>
          </a:p>
          <a:p>
            <a:r>
              <a:rPr kumimoji="1" lang="ja-JP" altLang="en-US" dirty="0" smtClean="0">
                <a:latin typeface="ＭＳ ゴシック" panose="020B0609070205080204" pitchFamily="49" charset="-128"/>
              </a:rPr>
              <a:t>・「集団への不適応」については、性格や生活習慣等に関わらず、明らかに周囲の状況に合致しない行動であるか、という部分の判断が適切かを、特記事項の中で事務局がチェックしていくことが重要と言えます。</a:t>
            </a:r>
          </a:p>
          <a:p>
            <a:endParaRPr kumimoji="1" lang="ja-JP" altLang="en-US" dirty="0">
              <a:latin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a:defRPr/>
            </a:pPr>
            <a:fld id="{98431BDE-46CF-4E8F-957F-1BCDF751A170}" type="slidenum">
              <a:rPr lang="en-US" altLang="ja-JP" smtClean="0"/>
              <a:pPr>
                <a:defRPr/>
              </a:pPr>
              <a:t>48</a:t>
            </a:fld>
            <a:endParaRPr lang="en-US" altLang="ja-JP"/>
          </a:p>
        </p:txBody>
      </p:sp>
    </p:spTree>
    <p:extLst>
      <p:ext uri="{BB962C8B-B14F-4D97-AF65-F5344CB8AC3E}">
        <p14:creationId xmlns:p14="http://schemas.microsoft.com/office/powerpoint/2010/main" val="36738425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kern="1200" dirty="0" smtClean="0">
                <a:solidFill>
                  <a:schemeClr val="tx1"/>
                </a:solidFill>
                <a:effectLst/>
                <a:latin typeface="ＭＳ ゴシック" panose="020B0609070205080204" pitchFamily="49" charset="-128"/>
              </a:rPr>
              <a:t>・以上、</a:t>
            </a:r>
            <a:r>
              <a:rPr kumimoji="1" lang="en-US" altLang="ja-JP" kern="1200" dirty="0" smtClean="0">
                <a:solidFill>
                  <a:schemeClr val="tx1"/>
                </a:solidFill>
                <a:effectLst/>
                <a:latin typeface="ＭＳ ゴシック" panose="020B0609070205080204" pitchFamily="49" charset="-128"/>
              </a:rPr>
              <a:t>STEP</a:t>
            </a:r>
            <a:r>
              <a:rPr kumimoji="1" lang="ja-JP" altLang="en-US" kern="1200" dirty="0" smtClean="0">
                <a:solidFill>
                  <a:schemeClr val="tx1"/>
                </a:solidFill>
                <a:effectLst/>
                <a:latin typeface="ＭＳ ゴシック" panose="020B0609070205080204" pitchFamily="49" charset="-128"/>
              </a:rPr>
              <a:t>４まで進めてまいりました。最初にお伝えした通り、</a:t>
            </a:r>
            <a:r>
              <a:rPr kumimoji="1" lang="en-US" altLang="ja-JP" kern="1200" dirty="0" smtClean="0">
                <a:solidFill>
                  <a:schemeClr val="tx1"/>
                </a:solidFill>
                <a:effectLst/>
                <a:latin typeface="ＭＳ ゴシック" panose="020B0609070205080204" pitchFamily="49" charset="-128"/>
              </a:rPr>
              <a:t>STEP</a:t>
            </a:r>
            <a:r>
              <a:rPr kumimoji="1" lang="ja-JP" altLang="en-US" kern="1200" dirty="0" smtClean="0">
                <a:solidFill>
                  <a:schemeClr val="tx1"/>
                </a:solidFill>
                <a:effectLst/>
                <a:latin typeface="ＭＳ ゴシック" panose="020B0609070205080204" pitchFamily="49" charset="-128"/>
              </a:rPr>
              <a:t>５はこの講義では簡単に紹介します。</a:t>
            </a:r>
            <a:endParaRPr kumimoji="1" lang="en-US" altLang="ja-JP" kern="1200" dirty="0" smtClean="0">
              <a:solidFill>
                <a:schemeClr val="tx1"/>
              </a:solidFill>
              <a:effectLst/>
              <a:latin typeface="ＭＳ ゴシック" panose="020B0609070205080204" pitchFamily="49"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kern="1200" dirty="0" smtClean="0">
                <a:solidFill>
                  <a:schemeClr val="tx1"/>
                </a:solidFill>
                <a:effectLst/>
                <a:latin typeface="ＭＳ ゴシック" panose="020B0609070205080204" pitchFamily="49" charset="-128"/>
              </a:rPr>
              <a:t>・</a:t>
            </a:r>
            <a:r>
              <a:rPr kumimoji="1" lang="en-US" altLang="ja-JP" kern="1200" dirty="0" smtClean="0">
                <a:solidFill>
                  <a:schemeClr val="tx1"/>
                </a:solidFill>
                <a:effectLst/>
                <a:latin typeface="ＭＳ ゴシック" panose="020B0609070205080204" pitchFamily="49" charset="-128"/>
              </a:rPr>
              <a:t>STEP</a:t>
            </a:r>
            <a:r>
              <a:rPr kumimoji="1" lang="ja-JP" altLang="en-US" kern="1200" dirty="0" smtClean="0">
                <a:solidFill>
                  <a:schemeClr val="tx1"/>
                </a:solidFill>
                <a:effectLst/>
                <a:latin typeface="ＭＳ ゴシック" panose="020B0609070205080204" pitchFamily="49" charset="-128"/>
              </a:rPr>
              <a:t>５は、地域のサービス供給の状況の確認についてです。このケースは架空のサンプルですので、今実施することはできませんが、各自治体に戻ってから、ご自身の自治体において、サービス供給上の何か地域特性がないかをご確認いただければと思います。</a:t>
            </a:r>
            <a:endParaRPr kumimoji="1" lang="en-US" altLang="ja-JP" kern="1200" dirty="0" smtClean="0">
              <a:solidFill>
                <a:schemeClr val="tx1"/>
              </a:solidFill>
              <a:effectLst/>
              <a:latin typeface="ＭＳ ゴシック" panose="020B0609070205080204" pitchFamily="49"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kern="1200" dirty="0" smtClean="0">
                <a:solidFill>
                  <a:schemeClr val="tx1"/>
                </a:solidFill>
                <a:effectLst/>
                <a:latin typeface="ＭＳ ゴシック" panose="020B0609070205080204" pitchFamily="49" charset="-128"/>
              </a:rPr>
              <a:t>・サービス資源が極端に少ない場合ですと、そもそもサービスの選択肢があまりないということで、それに伴って、軽度の方や申請者がかなり少なくなる傾向が出る地域もあるかと思います。</a:t>
            </a:r>
          </a:p>
          <a:p>
            <a:endParaRPr kumimoji="1" lang="ja-JP" altLang="en-US" dirty="0">
              <a:latin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a:defRPr/>
            </a:pPr>
            <a:fld id="{98431BDE-46CF-4E8F-957F-1BCDF751A170}" type="slidenum">
              <a:rPr lang="en-US" altLang="ja-JP" smtClean="0"/>
              <a:pPr>
                <a:defRPr/>
              </a:pPr>
              <a:t>49</a:t>
            </a:fld>
            <a:endParaRPr lang="en-US" altLang="ja-JP"/>
          </a:p>
        </p:txBody>
      </p:sp>
    </p:spTree>
    <p:extLst>
      <p:ext uri="{BB962C8B-B14F-4D97-AF65-F5344CB8AC3E}">
        <p14:creationId xmlns:p14="http://schemas.microsoft.com/office/powerpoint/2010/main" val="2420560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kern="1200" dirty="0" smtClean="0">
                <a:solidFill>
                  <a:schemeClr val="tx1"/>
                </a:solidFill>
                <a:effectLst/>
                <a:latin typeface="ＭＳ ゴシック" panose="020B0609070205080204" pitchFamily="49" charset="-128"/>
              </a:rPr>
              <a:t>・業務分析データのイメージについては、後ほど全体をご覧いただきますが、</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kern="1200" dirty="0" smtClean="0">
                <a:solidFill>
                  <a:schemeClr val="tx1"/>
                </a:solidFill>
                <a:effectLst/>
                <a:latin typeface="ＭＳ ゴシック" panose="020B0609070205080204" pitchFamily="49" charset="-128"/>
              </a:rPr>
              <a:t>本日、別冊の演習用資料として業務分析データの読み方、解釈などを配布しており、それが実際の業務分析データのサンプルになっています。</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1" lang="en-US" altLang="ja-JP" kern="1200" dirty="0" smtClean="0">
              <a:solidFill>
                <a:schemeClr val="tx1"/>
              </a:solidFill>
              <a:effectLst/>
              <a:latin typeface="ＭＳ ゴシック" panose="020B0609070205080204" pitchFamily="49"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kern="1200" dirty="0" smtClean="0">
                <a:solidFill>
                  <a:schemeClr val="tx1"/>
                </a:solidFill>
                <a:effectLst/>
                <a:latin typeface="ＭＳ ゴシック" panose="020B0609070205080204" pitchFamily="49" charset="-128"/>
              </a:rPr>
              <a:t>データとしては、このスライドに示すように、グラフ、表など、箱ひげ図も合わせて提供しています。</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kern="1200" dirty="0" smtClean="0">
                <a:solidFill>
                  <a:schemeClr val="tx1"/>
                </a:solidFill>
                <a:effectLst/>
                <a:latin typeface="ＭＳ ゴシック" panose="020B0609070205080204" pitchFamily="49" charset="-128"/>
              </a:rPr>
              <a:t>右上の箱</a:t>
            </a:r>
            <a:r>
              <a:rPr kumimoji="1" lang="ja-JP" altLang="en-US" kern="1200" dirty="0" err="1" smtClean="0">
                <a:solidFill>
                  <a:schemeClr val="tx1"/>
                </a:solidFill>
                <a:effectLst/>
                <a:latin typeface="ＭＳ ゴシック" panose="020B0609070205080204" pitchFamily="49" charset="-128"/>
              </a:rPr>
              <a:t>ひげ</a:t>
            </a:r>
            <a:r>
              <a:rPr kumimoji="1" lang="ja-JP" altLang="en-US" kern="1200" dirty="0" smtClean="0">
                <a:solidFill>
                  <a:schemeClr val="tx1"/>
                </a:solidFill>
                <a:effectLst/>
                <a:latin typeface="ＭＳ ゴシック" panose="020B0609070205080204" pitchFamily="49" charset="-128"/>
              </a:rPr>
              <a:t>図は、選択率の状況を全国のバラつき状況と比較して確認できるものです。後ほどまた説明します。右下のヒストグラムでも、全体的な分布を確認できます。</a:t>
            </a:r>
          </a:p>
          <a:p>
            <a:pPr eaLnBrk="1" hangingPunct="1"/>
            <a:endParaRPr lang="ja-JP" altLang="ja-JP" dirty="0" smtClean="0">
              <a:latin typeface="ＭＳ ゴシック" panose="020B0609070205080204" pitchFamily="49" charset="-128"/>
            </a:endParaRPr>
          </a:p>
        </p:txBody>
      </p:sp>
    </p:spTree>
    <p:extLst>
      <p:ext uri="{BB962C8B-B14F-4D97-AF65-F5344CB8AC3E}">
        <p14:creationId xmlns:p14="http://schemas.microsoft.com/office/powerpoint/2010/main" val="13947670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kern="1200" dirty="0" smtClean="0">
                <a:solidFill>
                  <a:schemeClr val="tx1"/>
                </a:solidFill>
                <a:effectLst/>
                <a:latin typeface="ＭＳ ゴシック" panose="020B0609070205080204" pitchFamily="49" charset="-128"/>
              </a:rPr>
              <a:t>・以上、業務分析データの確認</a:t>
            </a:r>
            <a:r>
              <a:rPr kumimoji="1" lang="en-US" altLang="ja-JP" kern="1200" dirty="0" smtClean="0">
                <a:solidFill>
                  <a:schemeClr val="tx1"/>
                </a:solidFill>
                <a:effectLst/>
                <a:latin typeface="ＭＳ ゴシック" panose="020B0609070205080204" pitchFamily="49" charset="-128"/>
              </a:rPr>
              <a:t>STEP</a:t>
            </a:r>
            <a:r>
              <a:rPr kumimoji="1" lang="ja-JP" altLang="en-US" kern="1200" dirty="0" smtClean="0">
                <a:solidFill>
                  <a:schemeClr val="tx1"/>
                </a:solidFill>
                <a:effectLst/>
                <a:latin typeface="ＭＳ ゴシック" panose="020B0609070205080204" pitchFamily="49" charset="-128"/>
              </a:rPr>
              <a:t>について、全体、地域特性、基本動向から確認いただき、後半で個別の調査項目と状況をご覧いただきました。</a:t>
            </a:r>
          </a:p>
          <a:p>
            <a:r>
              <a:rPr kumimoji="1" lang="ja-JP" altLang="en-US" kern="1200" dirty="0" smtClean="0">
                <a:solidFill>
                  <a:schemeClr val="tx1"/>
                </a:solidFill>
                <a:effectLst/>
                <a:latin typeface="ＭＳ ゴシック" panose="020B0609070205080204" pitchFamily="49" charset="-128"/>
              </a:rPr>
              <a:t>・繰り返しになりますが、業務分析データをきっかけとして、認定調査の改善に向けた課題の発見、そのための材料を探していただくという観点から活用していただければと考えております。</a:t>
            </a:r>
            <a:endParaRPr kumimoji="1" lang="en-US" altLang="ja-JP" kern="1200" dirty="0" smtClean="0">
              <a:solidFill>
                <a:schemeClr val="tx1"/>
              </a:solidFill>
              <a:effectLst/>
              <a:latin typeface="ＭＳ ゴシック" panose="020B0609070205080204" pitchFamily="49" charset="-128"/>
            </a:endParaRPr>
          </a:p>
          <a:p>
            <a:r>
              <a:rPr kumimoji="1" lang="ja-JP" altLang="en-US" kern="1200" dirty="0" smtClean="0">
                <a:solidFill>
                  <a:schemeClr val="tx1"/>
                </a:solidFill>
                <a:effectLst/>
                <a:latin typeface="ＭＳ ゴシック" panose="020B0609070205080204" pitchFamily="49" charset="-128"/>
              </a:rPr>
              <a:t>・本日は取り上げませんでしたが、後半の審査判定の状況に関する業務分析データの集計についても活用いただけると思うので、重度、軽度の割合、あるいは認定有効期間の分布なども、全国に比べて明らかに違いがあれば、全国値が特に正しいというわけではありませんし、また実際に合議体による差もあるかと思いますが、状況を見直すきっかけにはなるかと考えています。</a:t>
            </a:r>
          </a:p>
          <a:p>
            <a:r>
              <a:rPr kumimoji="1" lang="ja-JP" altLang="en-US" kern="1200" smtClean="0">
                <a:solidFill>
                  <a:schemeClr val="tx1"/>
                </a:solidFill>
                <a:effectLst/>
                <a:latin typeface="ＭＳ ゴシック" panose="020B0609070205080204" pitchFamily="49" charset="-128"/>
              </a:rPr>
              <a:t>・それでは本講義</a:t>
            </a:r>
            <a:r>
              <a:rPr kumimoji="1" lang="ja-JP" altLang="en-US" kern="1200" dirty="0" smtClean="0">
                <a:solidFill>
                  <a:schemeClr val="tx1"/>
                </a:solidFill>
                <a:effectLst/>
                <a:latin typeface="ＭＳ ゴシック" panose="020B0609070205080204" pitchFamily="49" charset="-128"/>
              </a:rPr>
              <a:t>については、以上とさせていただきたいと思います。</a:t>
            </a:r>
          </a:p>
          <a:p>
            <a:endParaRPr kumimoji="1" lang="ja-JP" altLang="en-US" dirty="0">
              <a:latin typeface="ＭＳ ゴシック" panose="020B0609070205080204" pitchFamily="49" charset="-128"/>
            </a:endParaRPr>
          </a:p>
        </p:txBody>
      </p:sp>
      <p:sp>
        <p:nvSpPr>
          <p:cNvPr id="4" name="スライド番号プレースホルダ 3"/>
          <p:cNvSpPr>
            <a:spLocks noGrp="1"/>
          </p:cNvSpPr>
          <p:nvPr>
            <p:ph type="sldNum" sz="quarter" idx="10"/>
          </p:nvPr>
        </p:nvSpPr>
        <p:spPr/>
        <p:txBody>
          <a:bodyPr/>
          <a:lstStyle/>
          <a:p>
            <a:pPr>
              <a:defRPr/>
            </a:pPr>
            <a:fld id="{98431BDE-46CF-4E8F-957F-1BCDF751A170}" type="slidenum">
              <a:rPr lang="en-US" altLang="ja-JP" smtClean="0"/>
              <a:pPr>
                <a:defRPr/>
              </a:pPr>
              <a:t>50</a:t>
            </a:fld>
            <a:endParaRPr lang="en-US" altLang="ja-JP"/>
          </a:p>
        </p:txBody>
      </p:sp>
    </p:spTree>
    <p:extLst>
      <p:ext uri="{BB962C8B-B14F-4D97-AF65-F5344CB8AC3E}">
        <p14:creationId xmlns:p14="http://schemas.microsoft.com/office/powerpoint/2010/main" val="1241917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a:defRPr/>
            </a:pPr>
            <a:fld id="{98431BDE-46CF-4E8F-957F-1BCDF751A170}" type="slidenum">
              <a:rPr lang="en-US" altLang="ja-JP" smtClean="0"/>
              <a:pPr>
                <a:defRPr/>
              </a:pPr>
              <a:t>51</a:t>
            </a:fld>
            <a:endParaRPr lang="en-US" altLang="ja-JP"/>
          </a:p>
        </p:txBody>
      </p:sp>
    </p:spTree>
    <p:extLst>
      <p:ext uri="{BB962C8B-B14F-4D97-AF65-F5344CB8AC3E}">
        <p14:creationId xmlns:p14="http://schemas.microsoft.com/office/powerpoint/2010/main" val="1078288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r>
              <a:rPr kumimoji="1" lang="ja-JP" altLang="en-US" kern="1200" dirty="0" smtClean="0">
                <a:solidFill>
                  <a:schemeClr val="tx1"/>
                </a:solidFill>
                <a:effectLst/>
                <a:latin typeface="ＭＳ ゴシック" panose="020B0609070205080204" pitchFamily="49" charset="-128"/>
              </a:rPr>
              <a:t>・こちらは参考ですが、この事業で提供している、もう１つの合議体別分析ツールについて、簡単に説明します。</a:t>
            </a:r>
          </a:p>
          <a:p>
            <a:endParaRPr kumimoji="1" lang="ja-JP" altLang="en-US" kern="1200" dirty="0" smtClean="0">
              <a:solidFill>
                <a:schemeClr val="tx1"/>
              </a:solidFill>
              <a:effectLst/>
              <a:latin typeface="ＭＳ ゴシック" panose="020B0609070205080204" pitchFamily="49" charset="-128"/>
            </a:endParaRPr>
          </a:p>
          <a:p>
            <a:r>
              <a:rPr kumimoji="1" lang="ja-JP" altLang="en-US" kern="1200" dirty="0" smtClean="0">
                <a:solidFill>
                  <a:schemeClr val="tx1"/>
                </a:solidFill>
                <a:effectLst/>
                <a:latin typeface="ＭＳ ゴシック" panose="020B0609070205080204" pitchFamily="49" charset="-128"/>
              </a:rPr>
              <a:t>・業務分析データは、全国のデータとの比較が主な活用方法となっていますが、一方で、各合議体の審査の状況、バラつき、合議体によっていろいろな傾向が出てしまうこともあります。</a:t>
            </a:r>
            <a:endParaRPr kumimoji="1" lang="en-US" altLang="ja-JP" kern="1200" dirty="0" smtClean="0">
              <a:solidFill>
                <a:schemeClr val="tx1"/>
              </a:solidFill>
              <a:effectLst/>
              <a:latin typeface="ＭＳ ゴシック" panose="020B0609070205080204" pitchFamily="49" charset="-128"/>
            </a:endParaRPr>
          </a:p>
          <a:p>
            <a:r>
              <a:rPr kumimoji="1" lang="ja-JP" altLang="en-US" kern="1200" dirty="0" smtClean="0">
                <a:solidFill>
                  <a:schemeClr val="tx1"/>
                </a:solidFill>
                <a:effectLst/>
                <a:latin typeface="ＭＳ ゴシック" panose="020B0609070205080204" pitchFamily="49" charset="-128"/>
              </a:rPr>
              <a:t>合議体別分析ツールとは、それを分析するためのツールで、この事業では、業務分析データとセットで</a:t>
            </a:r>
            <a:r>
              <a:rPr kumimoji="1" lang="en-US" altLang="ja-JP" kern="1200" dirty="0" smtClean="0">
                <a:solidFill>
                  <a:schemeClr val="tx1"/>
                </a:solidFill>
                <a:effectLst/>
                <a:latin typeface="ＭＳ ゴシック" panose="020B0609070205080204" pitchFamily="49" charset="-128"/>
              </a:rPr>
              <a:t>Excel</a:t>
            </a:r>
            <a:r>
              <a:rPr kumimoji="1" lang="ja-JP" altLang="en-US" kern="1200" dirty="0" smtClean="0">
                <a:solidFill>
                  <a:schemeClr val="tx1"/>
                </a:solidFill>
                <a:effectLst/>
                <a:latin typeface="ＭＳ ゴシック" panose="020B0609070205080204" pitchFamily="49" charset="-128"/>
              </a:rPr>
              <a:t>ファイルを提供しています。</a:t>
            </a:r>
          </a:p>
          <a:p>
            <a:endParaRPr kumimoji="1" lang="ja-JP" altLang="en-US" kern="1200" dirty="0" smtClean="0">
              <a:solidFill>
                <a:schemeClr val="tx1"/>
              </a:solidFill>
              <a:effectLst/>
              <a:latin typeface="ＭＳ ゴシック" panose="020B0609070205080204" pitchFamily="49" charset="-128"/>
            </a:endParaRPr>
          </a:p>
          <a:p>
            <a:r>
              <a:rPr kumimoji="1" lang="ja-JP" altLang="en-US" kern="1200" dirty="0" smtClean="0">
                <a:solidFill>
                  <a:schemeClr val="tx1"/>
                </a:solidFill>
                <a:effectLst/>
                <a:latin typeface="ＭＳ ゴシック" panose="020B0609070205080204" pitchFamily="49" charset="-128"/>
              </a:rPr>
              <a:t>・スライド下の利用方法で記載されているように、基本的には自治体によってシステムは異なると思いますが、国から共通の認定ソフトが配布されていると思います。</a:t>
            </a:r>
            <a:endParaRPr kumimoji="1" lang="en-US" altLang="ja-JP" kern="1200" dirty="0" smtClean="0">
              <a:solidFill>
                <a:schemeClr val="tx1"/>
              </a:solidFill>
              <a:effectLst/>
              <a:latin typeface="ＭＳ ゴシック" panose="020B0609070205080204" pitchFamily="49" charset="-128"/>
            </a:endParaRPr>
          </a:p>
          <a:p>
            <a:r>
              <a:rPr kumimoji="1" lang="ja-JP" altLang="en-US" kern="1200" dirty="0" smtClean="0">
                <a:solidFill>
                  <a:schemeClr val="tx1"/>
                </a:solidFill>
                <a:effectLst/>
                <a:latin typeface="ＭＳ ゴシック" panose="020B0609070205080204" pitchFamily="49" charset="-128"/>
              </a:rPr>
              <a:t>その認定ソフトから抽出されるデータで一定の期間を任意に選択してデータを抽出して、この合議体別分析ツールの</a:t>
            </a:r>
            <a:r>
              <a:rPr kumimoji="1" lang="en-US" altLang="ja-JP" kern="1200" dirty="0" smtClean="0">
                <a:solidFill>
                  <a:schemeClr val="tx1"/>
                </a:solidFill>
                <a:effectLst/>
                <a:latin typeface="ＭＳ ゴシック" panose="020B0609070205080204" pitchFamily="49" charset="-128"/>
              </a:rPr>
              <a:t>Excel</a:t>
            </a:r>
            <a:r>
              <a:rPr kumimoji="1" lang="ja-JP" altLang="en-US" kern="1200" dirty="0" smtClean="0">
                <a:solidFill>
                  <a:schemeClr val="tx1"/>
                </a:solidFill>
                <a:effectLst/>
                <a:latin typeface="ＭＳ ゴシック" panose="020B0609070205080204" pitchFamily="49" charset="-128"/>
              </a:rPr>
              <a:t>ファイルに読み込ませると、簡単な分析データを出力できます。</a:t>
            </a:r>
            <a:endParaRPr kumimoji="1" lang="en-US" altLang="ja-JP" kern="1200" dirty="0" smtClean="0">
              <a:solidFill>
                <a:schemeClr val="tx1"/>
              </a:solidFill>
              <a:effectLst/>
              <a:latin typeface="ＭＳ ゴシック" panose="020B0609070205080204" pitchFamily="49" charset="-128"/>
            </a:endParaRPr>
          </a:p>
          <a:p>
            <a:r>
              <a:rPr kumimoji="1" lang="ja-JP" altLang="en-US" kern="1200" dirty="0" smtClean="0">
                <a:solidFill>
                  <a:schemeClr val="tx1"/>
                </a:solidFill>
                <a:effectLst/>
                <a:latin typeface="ＭＳ ゴシック" panose="020B0609070205080204" pitchFamily="49" charset="-128"/>
              </a:rPr>
              <a:t>これにより、合議体ごとに、たとえば二次判定結果がバラついているかなどの細かいところが見られるので、合わせて活用してください。</a:t>
            </a:r>
            <a:endParaRPr lang="en-US" altLang="ja-JP" dirty="0" smtClean="0">
              <a:latin typeface="ＭＳ ゴシック" panose="020B0609070205080204" pitchFamily="49" charset="-128"/>
            </a:endParaRPr>
          </a:p>
        </p:txBody>
      </p:sp>
    </p:spTree>
    <p:extLst>
      <p:ext uri="{BB962C8B-B14F-4D97-AF65-F5344CB8AC3E}">
        <p14:creationId xmlns:p14="http://schemas.microsoft.com/office/powerpoint/2010/main" val="2612320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Autofit/>
          </a:bodyPr>
          <a:lstStyle/>
          <a:p>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・それでは、業務分析データの構成です。スライドはこのまま、別冊資料を見ていきますので、お手元に別冊資料を用意してください。</a:t>
            </a:r>
          </a:p>
          <a:p>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A</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市、</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B</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市と、サンプルとして</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2</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パターン用意しております。これは架空のサンプルです。</a:t>
            </a:r>
          </a:p>
          <a:p>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共通のフォーマットなので構成自体は同じですが、それぞれ違う数字が入っています。１ページ目から、</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A</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市を例に内容を確認していきます。</a:t>
            </a:r>
          </a:p>
          <a:p>
            <a:endParaRPr kumimoji="1" lang="ja-JP" altLang="en-US" kern="1200" dirty="0" smtClean="0">
              <a:solidFill>
                <a:schemeClr val="tx1"/>
              </a:solidFill>
              <a:effectLst/>
              <a:latin typeface="ＭＳ Ｐ明朝" panose="02020600040205080304" pitchFamily="18" charset="-128"/>
              <a:ea typeface="ＭＳ Ｐ明朝" panose="02020600040205080304" pitchFamily="18" charset="-128"/>
            </a:endParaRPr>
          </a:p>
          <a:p>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・まず１ページ目の下の方に、どの期間の集計でデータがつくられているかを掲載しています。</a:t>
            </a:r>
          </a:p>
          <a:p>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このサンプルの場合、平成</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30</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年</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10</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月から半年間、平成</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31</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年３月までで、６ヶ月分のデータを集計しています。</a:t>
            </a:r>
            <a:endParaRPr kumimoji="1" lang="en-US" altLang="ja-JP" kern="1200" dirty="0" smtClean="0">
              <a:solidFill>
                <a:schemeClr val="tx1"/>
              </a:solidFill>
              <a:effectLst/>
              <a:latin typeface="ＭＳ Ｐ明朝" panose="02020600040205080304" pitchFamily="18" charset="-128"/>
              <a:ea typeface="ＭＳ Ｐ明朝" panose="02020600040205080304" pitchFamily="18" charset="-128"/>
            </a:endParaRPr>
          </a:p>
          <a:p>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」のところで、</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2019</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年（つまり平成</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31</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年）６月</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30</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日までに送信されたデータと書いてあります。年に</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2</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回、決まった時期に作成するものなので、国へのデータの送信が遅れたり、</a:t>
            </a:r>
            <a:endParaRPr kumimoji="1" lang="en-US" altLang="ja-JP" kern="1200" dirty="0" smtClean="0">
              <a:solidFill>
                <a:schemeClr val="tx1"/>
              </a:solidFill>
              <a:effectLst/>
              <a:latin typeface="ＭＳ Ｐ明朝" panose="02020600040205080304" pitchFamily="18" charset="-128"/>
              <a:ea typeface="ＭＳ Ｐ明朝" panose="02020600040205080304" pitchFamily="18" charset="-128"/>
            </a:endParaRPr>
          </a:p>
          <a:p>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集計の決まった期間（ここでは６月</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30</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日）までに送信が間に合わなかった場合、そのあとに追加で作成することはできませんのでご注意ください。</a:t>
            </a:r>
          </a:p>
          <a:p>
            <a:endParaRPr kumimoji="1" lang="ja-JP" altLang="en-US" kern="1200" dirty="0" smtClean="0">
              <a:solidFill>
                <a:schemeClr val="tx1"/>
              </a:solidFill>
              <a:effectLst/>
              <a:latin typeface="ＭＳ Ｐ明朝" panose="02020600040205080304" pitchFamily="18" charset="-128"/>
              <a:ea typeface="ＭＳ Ｐ明朝" panose="02020600040205080304" pitchFamily="18" charset="-128"/>
            </a:endParaRPr>
          </a:p>
          <a:p>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・業務分析データの構成を紹介します。構成はスライドのとおり、「基礎情報」「調査項目データ」「審査判定データ」「事務データ」となっております。</a:t>
            </a:r>
          </a:p>
          <a:p>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2</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ページ目は目次になっており、３ページ以降の「集計データの見方」では、ヒストグラムと箱</a:t>
            </a:r>
            <a:r>
              <a:rPr kumimoji="1" lang="ja-JP" altLang="en-US" kern="1200" dirty="0" err="1" smtClean="0">
                <a:solidFill>
                  <a:schemeClr val="tx1"/>
                </a:solidFill>
                <a:effectLst/>
                <a:latin typeface="ＭＳ Ｐ明朝" panose="02020600040205080304" pitchFamily="18" charset="-128"/>
                <a:ea typeface="ＭＳ Ｐ明朝" panose="02020600040205080304" pitchFamily="18" charset="-128"/>
              </a:rPr>
              <a:t>ひげ</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図の見方の説明があります。</a:t>
            </a:r>
          </a:p>
          <a:p>
            <a:endParaRPr kumimoji="1" lang="en-US" altLang="ja-JP" kern="1200" dirty="0" smtClean="0">
              <a:solidFill>
                <a:schemeClr val="tx1"/>
              </a:solidFill>
              <a:effectLst/>
              <a:latin typeface="ＭＳ Ｐ明朝" panose="02020600040205080304" pitchFamily="18" charset="-128"/>
              <a:ea typeface="ＭＳ Ｐ明朝" panose="02020600040205080304" pitchFamily="18" charset="-128"/>
            </a:endParaRPr>
          </a:p>
          <a:p>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・８ページ以降に実際のデータが出てきます。まずは「</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Ⅰ</a:t>
            </a:r>
            <a:r>
              <a:rPr kumimoji="1" lang="ja-JP" altLang="en-US" kern="1200" dirty="0" err="1" smtClean="0">
                <a:solidFill>
                  <a:schemeClr val="tx1"/>
                </a:solidFill>
                <a:effectLst/>
                <a:latin typeface="ＭＳ Ｐ明朝" panose="02020600040205080304" pitchFamily="18" charset="-128"/>
                <a:ea typeface="ＭＳ Ｐ明朝" panose="02020600040205080304" pitchFamily="18" charset="-128"/>
              </a:rPr>
              <a:t>．</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基礎情報」です。</a:t>
            </a:r>
          </a:p>
          <a:p>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10</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ページに人口構成が載っており、ここでは</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A</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市というものが自分の自治体で、</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A</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県が自分の県、そして全国と数字が並んでいます。</a:t>
            </a:r>
            <a:endParaRPr kumimoji="1" lang="en-US" altLang="ja-JP" kern="1200" dirty="0" smtClean="0">
              <a:solidFill>
                <a:schemeClr val="tx1"/>
              </a:solidFill>
              <a:effectLst/>
              <a:latin typeface="ＭＳ Ｐ明朝" panose="02020600040205080304" pitchFamily="18" charset="-128"/>
              <a:ea typeface="ＭＳ Ｐ明朝" panose="02020600040205080304" pitchFamily="18" charset="-128"/>
            </a:endParaRPr>
          </a:p>
          <a:p>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この人口の部分は、認定データとは関係なく、住民基本台帳に基づいて集計したもので、どれぐらい高齢化が進んでいるかが分かります。</a:t>
            </a:r>
          </a:p>
          <a:p>
            <a:endParaRPr kumimoji="1" lang="ja-JP" altLang="en-US" kern="1200" dirty="0" smtClean="0">
              <a:solidFill>
                <a:schemeClr val="tx1"/>
              </a:solidFill>
              <a:effectLst/>
              <a:latin typeface="ＭＳ Ｐ明朝" panose="02020600040205080304" pitchFamily="18" charset="-128"/>
              <a:ea typeface="ＭＳ Ｐ明朝" panose="02020600040205080304" pitchFamily="18" charset="-128"/>
            </a:endParaRPr>
          </a:p>
          <a:p>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11</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ページの（参考情報）高齢化率について、１点注意することがあります。</a:t>
            </a:r>
          </a:p>
          <a:p>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このヒストグラムで、高齢化率</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32</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％のところがクロス模様になっています。このサンプルで１</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,741</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自治体を並べた場合、中央の</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871</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番目あたりにある自治体がどこにあるかというのが中央値です。</a:t>
            </a:r>
          </a:p>
          <a:p>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それに対して、ヒストグラムの上の表では、全国平均が</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27.2</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％となっています。つまり、平均値と中央値が、かなり乖離しています。</a:t>
            </a:r>
          </a:p>
          <a:p>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全国の平均値は、分母に全国の総人口を取り、分子に</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65</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歳以上の人口で算出しています。全国的には、人口規模の大きい自治体で高齢化率が低いため、人口ベースで見るとかなり低いほうに平均が引っ張られます。逆に、ヒストグラムでは、１自治体１つとしてカウントして積み上げています。小規模の自治体などは、かなり高齢化が進んでいるところも多いかと思いますが、小さな自治体も、大規模な何十万人という自治体も、同じ１件としてカウントしているので、中央値は高めのほうに偏ります。平均値と中央値の違いについてご留意願います。</a:t>
            </a:r>
          </a:p>
          <a:p>
            <a:endParaRPr kumimoji="1" lang="ja-JP" altLang="en-US" kern="1200" dirty="0" smtClean="0">
              <a:solidFill>
                <a:schemeClr val="tx1"/>
              </a:solidFill>
              <a:effectLst/>
              <a:latin typeface="ＭＳ Ｐ明朝" panose="02020600040205080304" pitchFamily="18" charset="-128"/>
              <a:ea typeface="ＭＳ Ｐ明朝" panose="02020600040205080304" pitchFamily="18" charset="-128"/>
            </a:endParaRPr>
          </a:p>
          <a:p>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12</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ページをご覧ください。（</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2</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）の認定率です。欄外に書いてありますが、厚労省の別の統計、介護保険事業の状況報告から引用したデータになっています。</a:t>
            </a:r>
          </a:p>
          <a:p>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認定者数、要介護度別にも集計しており、どういった割合になっているかご覧いただけます。認定率のヒストグラムもあります。</a:t>
            </a:r>
          </a:p>
          <a:p>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13</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ページでは、軽度と中重度に分けて認定率を出しています。</a:t>
            </a:r>
          </a:p>
          <a:p>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14</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ページ以降は、基本的には送信された認定調査データに基づいた集計になっています。</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14</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ページは認知症の高齢者自立度です。</a:t>
            </a:r>
          </a:p>
          <a:p>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A</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市は、全体で８</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,284</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人となっていますが、これは、集計対象期間の６ヶ月間の認定者数として、</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A</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市から送信されたデータが８</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,284</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人であったという意味です。</a:t>
            </a:r>
          </a:p>
          <a:p>
            <a:endParaRPr kumimoji="1" lang="ja-JP" altLang="en-US" kern="1200" dirty="0" smtClean="0">
              <a:solidFill>
                <a:schemeClr val="tx1"/>
              </a:solidFill>
              <a:effectLst/>
              <a:latin typeface="ＭＳ Ｐ明朝" panose="02020600040205080304" pitchFamily="18" charset="-128"/>
              <a:ea typeface="ＭＳ Ｐ明朝" panose="02020600040205080304" pitchFamily="18" charset="-128"/>
            </a:endParaRPr>
          </a:p>
          <a:p>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17</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ページ以降が「</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Ⅱ</a:t>
            </a:r>
            <a:r>
              <a:rPr kumimoji="1" lang="ja-JP" altLang="en-US" kern="1200" dirty="0" err="1" smtClean="0">
                <a:solidFill>
                  <a:schemeClr val="tx1"/>
                </a:solidFill>
                <a:effectLst/>
                <a:latin typeface="ＭＳ Ｐ明朝" panose="02020600040205080304" pitchFamily="18" charset="-128"/>
                <a:ea typeface="ＭＳ Ｐ明朝" panose="02020600040205080304" pitchFamily="18" charset="-128"/>
              </a:rPr>
              <a:t>．</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調査項目」のデータになっています。</a:t>
            </a:r>
          </a:p>
          <a:p>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・項目ごとの選択率が順に掲載されています。それらの後ろ、</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48</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ページをご覧ください。ここに、一次判定結果に影響が出やすい５項目の詳細分析があります。</a:t>
            </a:r>
          </a:p>
          <a:p>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これは本事業で新たに追加した項目です。本事業の過去の分析の中で、一次判定結果に、より影響を与える基本調査項目として５つ挙げられています。</a:t>
            </a:r>
          </a:p>
          <a:p>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１</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１の下肢麻痺、１</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５の座位保持、</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2-</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１の移乗、</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2-2</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の移動、そして３</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４の短期記憶の５つです。この５項目について</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49</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ページ以降、詳細分析がなされています。</a:t>
            </a:r>
          </a:p>
          <a:p>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49</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ページを例にすると、一番上の箱</a:t>
            </a:r>
            <a:r>
              <a:rPr kumimoji="1" lang="ja-JP" altLang="en-US" kern="1200" dirty="0" err="1" smtClean="0">
                <a:solidFill>
                  <a:schemeClr val="tx1"/>
                </a:solidFill>
                <a:effectLst/>
                <a:latin typeface="ＭＳ Ｐ明朝" panose="02020600040205080304" pitchFamily="18" charset="-128"/>
                <a:ea typeface="ＭＳ Ｐ明朝" panose="02020600040205080304" pitchFamily="18" charset="-128"/>
              </a:rPr>
              <a:t>ひげ</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図と表は、全体の選択率になっています。その下の５つは、一次判定結果別の集計になっています。</a:t>
            </a:r>
          </a:p>
          <a:p>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一番上の全体の選択率だけを見てしまうと、その自治体の特性として全体的に状態の重い方が多い場合は、当然、全国値と比較して高めになる可能性があります。</a:t>
            </a:r>
          </a:p>
          <a:p>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そのため、要介護度別に詳細を確認し、同じ重度・軽度の中で選択率を比較することが重要になります。</a:t>
            </a:r>
            <a:endParaRPr kumimoji="1" lang="en-US" altLang="ja-JP" kern="1200" dirty="0" smtClean="0">
              <a:solidFill>
                <a:schemeClr val="tx1"/>
              </a:solidFill>
              <a:effectLst/>
              <a:latin typeface="ＭＳ Ｐ明朝" panose="02020600040205080304" pitchFamily="18" charset="-128"/>
              <a:ea typeface="ＭＳ Ｐ明朝" panose="02020600040205080304" pitchFamily="18" charset="-128"/>
            </a:endParaRPr>
          </a:p>
          <a:p>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たとえば、一番上の全体の平均で見たときに外れ値であっても、その下の要介護度別に見たときに、全国値とあまり大きな隔たりがないならば、大きな問題がないという考え方もできます。</a:t>
            </a:r>
          </a:p>
          <a:p>
            <a:endParaRPr kumimoji="1" lang="ja-JP" altLang="en-US" kern="1200" dirty="0" smtClean="0">
              <a:solidFill>
                <a:schemeClr val="tx1"/>
              </a:solidFill>
              <a:effectLst/>
              <a:latin typeface="ＭＳ Ｐ明朝" panose="02020600040205080304" pitchFamily="18" charset="-128"/>
              <a:ea typeface="ＭＳ Ｐ明朝" panose="02020600040205080304" pitchFamily="18" charset="-128"/>
            </a:endParaRPr>
          </a:p>
          <a:p>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55</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ページ以降は、「</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Ⅲ</a:t>
            </a:r>
            <a:r>
              <a:rPr kumimoji="1" lang="ja-JP" altLang="en-US" kern="1200" dirty="0" err="1" smtClean="0">
                <a:solidFill>
                  <a:schemeClr val="tx1"/>
                </a:solidFill>
                <a:effectLst/>
                <a:latin typeface="ＭＳ Ｐ明朝" panose="02020600040205080304" pitchFamily="18" charset="-128"/>
                <a:ea typeface="ＭＳ Ｐ明朝" panose="02020600040205080304" pitchFamily="18" charset="-128"/>
              </a:rPr>
              <a:t>．</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審査判定データ」になります。まず一次判定結果が記されております。</a:t>
            </a:r>
          </a:p>
          <a:p>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57</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ページに一次判定結果、</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58</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ページに二次判定結果が示されております。</a:t>
            </a:r>
          </a:p>
          <a:p>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60</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ページ以降では重度変更、軽度変更したケースの割合が出ています。</a:t>
            </a:r>
          </a:p>
          <a:p>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61</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ページから</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64</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ページは、重度変更、軽度変更について、一次判定の結果別に集計しています。</a:t>
            </a:r>
          </a:p>
          <a:p>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65</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ページから</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67</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ページは、重度変更、軽度変更について、申請区分別に集計しています。</a:t>
            </a:r>
          </a:p>
          <a:p>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68</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ページでは、更新申請の方が、前回の二次判定結果と今回の一次判定結果に変化があったかという比較を、軽度化、重度化として集計しています。</a:t>
            </a:r>
          </a:p>
          <a:p>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73</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ページ以降は、認定の有効期間になります。６ヶ月、</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12</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ヶ月、</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24</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ヶ月、</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36</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ヶ月として集計しています。</a:t>
            </a:r>
          </a:p>
          <a:p>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厳密にはその４つに当てはまらない</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25</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ヶ月なども中にはありますが、</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72</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ページに示されているようなルールで処理をしています。</a:t>
            </a:r>
            <a:endParaRPr kumimoji="1" lang="en-US" altLang="ja-JP" kern="1200" dirty="0" smtClean="0">
              <a:solidFill>
                <a:schemeClr val="tx1"/>
              </a:solidFill>
              <a:effectLst/>
              <a:latin typeface="ＭＳ Ｐ明朝" panose="02020600040205080304" pitchFamily="18" charset="-128"/>
              <a:ea typeface="ＭＳ Ｐ明朝" panose="02020600040205080304" pitchFamily="18" charset="-128"/>
            </a:endParaRPr>
          </a:p>
          <a:p>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たとえば</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36</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ヶ月であれば、</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25</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ヶ月～</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36</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ヶ月の認定期間を</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36</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ヶ月として集計しています。</a:t>
            </a:r>
            <a:endParaRPr kumimoji="1" lang="en-US" altLang="ja-JP" kern="1200" dirty="0" smtClean="0">
              <a:solidFill>
                <a:schemeClr val="tx1"/>
              </a:solidFill>
              <a:effectLst/>
              <a:latin typeface="ＭＳ Ｐ明朝" panose="02020600040205080304" pitchFamily="18" charset="-128"/>
              <a:ea typeface="ＭＳ Ｐ明朝" panose="02020600040205080304" pitchFamily="18" charset="-128"/>
            </a:endParaRPr>
          </a:p>
          <a:p>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こちらの有効期間についても、以降で、より詳細な要介護度別等の集計が合わせてされております。</a:t>
            </a:r>
            <a:endParaRPr kumimoji="1" lang="en-US" altLang="ja-JP" kern="1200" dirty="0" smtClean="0">
              <a:solidFill>
                <a:schemeClr val="tx1"/>
              </a:solidFill>
              <a:effectLst/>
              <a:latin typeface="ＭＳ Ｐ明朝" panose="02020600040205080304" pitchFamily="18" charset="-128"/>
              <a:ea typeface="ＭＳ Ｐ明朝" panose="02020600040205080304" pitchFamily="18" charset="-128"/>
            </a:endParaRPr>
          </a:p>
          <a:p>
            <a:endParaRPr kumimoji="1" lang="ja-JP" altLang="en-US" kern="1200" dirty="0" smtClean="0">
              <a:solidFill>
                <a:schemeClr val="tx1"/>
              </a:solidFill>
              <a:effectLst/>
              <a:latin typeface="ＭＳ Ｐ明朝" panose="02020600040205080304" pitchFamily="18" charset="-128"/>
              <a:ea typeface="ＭＳ Ｐ明朝" panose="02020600040205080304" pitchFamily="18" charset="-128"/>
            </a:endParaRPr>
          </a:p>
          <a:p>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76</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ページ以降は、「</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Ⅳ</a:t>
            </a:r>
            <a:r>
              <a:rPr kumimoji="1" lang="ja-JP" altLang="en-US" kern="1200" dirty="0" err="1" smtClean="0">
                <a:solidFill>
                  <a:schemeClr val="tx1"/>
                </a:solidFill>
                <a:effectLst/>
                <a:latin typeface="ＭＳ Ｐ明朝" panose="02020600040205080304" pitchFamily="18" charset="-128"/>
                <a:ea typeface="ＭＳ Ｐ明朝" panose="02020600040205080304" pitchFamily="18" charset="-128"/>
              </a:rPr>
              <a:t>．</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認定事務に関するデータ」です。</a:t>
            </a:r>
          </a:p>
          <a:p>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78</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ページには、被保険者別の申請件数が示されています。それから、申請区分別の申請件数、新規、更新、区分変更などがあります。</a:t>
            </a:r>
          </a:p>
          <a:p>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・最後に</a:t>
            </a:r>
            <a:r>
              <a:rPr kumimoji="1" lang="en-US" altLang="ja-JP" kern="1200" dirty="0" smtClean="0">
                <a:solidFill>
                  <a:schemeClr val="tx1"/>
                </a:solidFill>
                <a:effectLst/>
                <a:latin typeface="ＭＳ Ｐ明朝" panose="02020600040205080304" pitchFamily="18" charset="-128"/>
                <a:ea typeface="ＭＳ Ｐ明朝" panose="02020600040205080304" pitchFamily="18" charset="-128"/>
              </a:rPr>
              <a:t>79</a:t>
            </a:r>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ページに、申請依頼から認証までの期間、調査依頼から実施までの期間、申請から認定までの期間がのっています。</a:t>
            </a:r>
          </a:p>
          <a:p>
            <a:endParaRPr kumimoji="1" lang="ja-JP" altLang="en-US" kern="1200" dirty="0" smtClean="0">
              <a:solidFill>
                <a:schemeClr val="tx1"/>
              </a:solidFill>
              <a:effectLst/>
              <a:latin typeface="ＭＳ Ｐ明朝" panose="02020600040205080304" pitchFamily="18" charset="-128"/>
              <a:ea typeface="ＭＳ Ｐ明朝" panose="02020600040205080304" pitchFamily="18" charset="-128"/>
            </a:endParaRPr>
          </a:p>
          <a:p>
            <a:r>
              <a:rPr kumimoji="1" lang="ja-JP" altLang="en-US" kern="1200" dirty="0" smtClean="0">
                <a:solidFill>
                  <a:schemeClr val="tx1"/>
                </a:solidFill>
                <a:effectLst/>
                <a:latin typeface="ＭＳ Ｐ明朝" panose="02020600040205080304" pitchFamily="18" charset="-128"/>
                <a:ea typeface="ＭＳ Ｐ明朝" panose="02020600040205080304" pitchFamily="18" charset="-128"/>
              </a:rPr>
              <a:t>・以上が全体の業務分析データの構成です。</a:t>
            </a:r>
          </a:p>
          <a:p>
            <a:endParaRPr kumimoji="1" lang="en-US" altLang="ja-JP" dirty="0" smtClean="0">
              <a:latin typeface="ＭＳ Ｐ明朝" panose="02020600040205080304" pitchFamily="18" charset="-128"/>
              <a:ea typeface="ＭＳ Ｐ明朝" panose="02020600040205080304" pitchFamily="18" charset="-128"/>
            </a:endParaRPr>
          </a:p>
        </p:txBody>
      </p:sp>
      <p:sp>
        <p:nvSpPr>
          <p:cNvPr id="4" name="スライド番号プレースホルダ 3"/>
          <p:cNvSpPr>
            <a:spLocks noGrp="1"/>
          </p:cNvSpPr>
          <p:nvPr>
            <p:ph type="sldNum" sz="quarter" idx="10"/>
          </p:nvPr>
        </p:nvSpPr>
        <p:spPr/>
        <p:txBody>
          <a:bodyPr/>
          <a:lstStyle/>
          <a:p>
            <a:fld id="{35B40875-A7EF-4DF8-B6A2-4882360CF502}" type="slidenum">
              <a:rPr kumimoji="1" lang="ja-JP" altLang="en-US" smtClean="0"/>
              <a:pPr/>
              <a:t>7</a:t>
            </a:fld>
            <a:endParaRPr kumimoji="1" lang="ja-JP" altLang="en-US"/>
          </a:p>
        </p:txBody>
      </p:sp>
    </p:spTree>
    <p:extLst>
      <p:ext uri="{BB962C8B-B14F-4D97-AF65-F5344CB8AC3E}">
        <p14:creationId xmlns:p14="http://schemas.microsoft.com/office/powerpoint/2010/main" val="4188967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kern="1200" dirty="0" smtClean="0">
                <a:solidFill>
                  <a:schemeClr val="tx1"/>
                </a:solidFill>
                <a:effectLst/>
                <a:latin typeface="ＭＳ ゴシック" panose="020B0609070205080204" pitchFamily="49" charset="-128"/>
              </a:rPr>
              <a:t>・それでは、ヒストグラムの見方を説明します。</a:t>
            </a:r>
          </a:p>
          <a:p>
            <a:r>
              <a:rPr kumimoji="1" lang="ja-JP" altLang="en-US" kern="1200" dirty="0" smtClean="0">
                <a:solidFill>
                  <a:schemeClr val="tx1"/>
                </a:solidFill>
                <a:effectLst/>
                <a:latin typeface="ＭＳ ゴシック" panose="020B0609070205080204" pitchFamily="49" charset="-128"/>
              </a:rPr>
              <a:t>・縦軸が市区町村の数で、横軸が選択率になっています。選択率の各階級ごとに、何市町村がそこに該当しているかを表しています。</a:t>
            </a:r>
          </a:p>
          <a:p>
            <a:r>
              <a:rPr kumimoji="1" lang="ja-JP" altLang="en-US" kern="1200" dirty="0" smtClean="0">
                <a:solidFill>
                  <a:schemeClr val="tx1"/>
                </a:solidFill>
                <a:effectLst/>
                <a:latin typeface="ＭＳ ゴシック" panose="020B0609070205080204" pitchFamily="49" charset="-128"/>
              </a:rPr>
              <a:t>・基本的に、業務分析データの中では、ご自身の自治体が属する階級の柱が黒く塗りつぶされています。</a:t>
            </a:r>
          </a:p>
          <a:p>
            <a:r>
              <a:rPr kumimoji="1" lang="ja-JP" altLang="en-US" kern="1200" dirty="0" smtClean="0">
                <a:solidFill>
                  <a:schemeClr val="tx1"/>
                </a:solidFill>
                <a:effectLst/>
                <a:latin typeface="ＭＳ ゴシック" panose="020B0609070205080204" pitchFamily="49" charset="-128"/>
              </a:rPr>
              <a:t>・また、中央値のところがクロス模様という形で表示されております。これが全国のちょうど</a:t>
            </a:r>
            <a:r>
              <a:rPr kumimoji="1" lang="en-US" altLang="ja-JP" kern="1200" dirty="0" smtClean="0">
                <a:solidFill>
                  <a:schemeClr val="tx1"/>
                </a:solidFill>
                <a:effectLst/>
                <a:latin typeface="ＭＳ ゴシック" panose="020B0609070205080204" pitchFamily="49" charset="-128"/>
              </a:rPr>
              <a:t>50</a:t>
            </a:r>
            <a:r>
              <a:rPr kumimoji="1" lang="ja-JP" altLang="en-US" kern="1200" dirty="0" smtClean="0">
                <a:solidFill>
                  <a:schemeClr val="tx1"/>
                </a:solidFill>
                <a:effectLst/>
                <a:latin typeface="ＭＳ ゴシック" panose="020B0609070205080204" pitchFamily="49" charset="-128"/>
              </a:rPr>
              <a:t>％の位置にある自治体になります。</a:t>
            </a:r>
          </a:p>
          <a:p>
            <a:r>
              <a:rPr kumimoji="1" lang="ja-JP" altLang="en-US" kern="1200" dirty="0" smtClean="0">
                <a:solidFill>
                  <a:schemeClr val="tx1"/>
                </a:solidFill>
                <a:effectLst/>
                <a:latin typeface="ＭＳ ゴシック" panose="020B0609070205080204" pitchFamily="49" charset="-128"/>
              </a:rPr>
              <a:t>・また、第１四分位、第３四分位というものを合わせて、点線でどの階級かが示されていると思いますが、この第１四分位というのは、中央値をさらに半分に割ったところです。下から</a:t>
            </a:r>
            <a:r>
              <a:rPr kumimoji="1" lang="en-US" altLang="ja-JP" kern="1200" dirty="0" smtClean="0">
                <a:solidFill>
                  <a:schemeClr val="tx1"/>
                </a:solidFill>
                <a:effectLst/>
                <a:latin typeface="ＭＳ ゴシック" panose="020B0609070205080204" pitchFamily="49" charset="-128"/>
              </a:rPr>
              <a:t>25</a:t>
            </a:r>
            <a:r>
              <a:rPr kumimoji="1" lang="ja-JP" altLang="en-US" kern="1200" dirty="0" smtClean="0">
                <a:solidFill>
                  <a:schemeClr val="tx1"/>
                </a:solidFill>
                <a:effectLst/>
                <a:latin typeface="ＭＳ ゴシック" panose="020B0609070205080204" pitchFamily="49" charset="-128"/>
              </a:rPr>
              <a:t>％の位置になるところが第１四分位となっています。この場合ですと、それが８％になっています。同じように第３四分位も、上から</a:t>
            </a:r>
            <a:r>
              <a:rPr kumimoji="1" lang="en-US" altLang="ja-JP" kern="1200" dirty="0" smtClean="0">
                <a:solidFill>
                  <a:schemeClr val="tx1"/>
                </a:solidFill>
                <a:effectLst/>
                <a:latin typeface="ＭＳ ゴシック" panose="020B0609070205080204" pitchFamily="49" charset="-128"/>
              </a:rPr>
              <a:t>25</a:t>
            </a:r>
            <a:r>
              <a:rPr kumimoji="1" lang="ja-JP" altLang="en-US" kern="1200" dirty="0" smtClean="0">
                <a:solidFill>
                  <a:schemeClr val="tx1"/>
                </a:solidFill>
                <a:effectLst/>
                <a:latin typeface="ＭＳ ゴシック" panose="020B0609070205080204" pitchFamily="49" charset="-128"/>
              </a:rPr>
              <a:t>％のラインになっています。</a:t>
            </a:r>
            <a:endParaRPr kumimoji="1" lang="ja-JP" altLang="en-US" dirty="0">
              <a:latin typeface="ＭＳ ゴシック" panose="020B0609070205080204" pitchFamily="49" charset="-128"/>
            </a:endParaRPr>
          </a:p>
        </p:txBody>
      </p:sp>
      <p:sp>
        <p:nvSpPr>
          <p:cNvPr id="4" name="スライド番号プレースホルダ 3"/>
          <p:cNvSpPr>
            <a:spLocks noGrp="1"/>
          </p:cNvSpPr>
          <p:nvPr>
            <p:ph type="sldNum" sz="quarter" idx="10"/>
          </p:nvPr>
        </p:nvSpPr>
        <p:spPr/>
        <p:txBody>
          <a:bodyPr/>
          <a:lstStyle/>
          <a:p>
            <a:fld id="{35B40875-A7EF-4DF8-B6A2-4882360CF502}" type="slidenum">
              <a:rPr kumimoji="1" lang="ja-JP" altLang="en-US" smtClean="0"/>
              <a:pPr/>
              <a:t>8</a:t>
            </a:fld>
            <a:endParaRPr kumimoji="1" lang="ja-JP" altLang="en-US"/>
          </a:p>
        </p:txBody>
      </p:sp>
    </p:spTree>
    <p:extLst>
      <p:ext uri="{BB962C8B-B14F-4D97-AF65-F5344CB8AC3E}">
        <p14:creationId xmlns:p14="http://schemas.microsoft.com/office/powerpoint/2010/main" val="1097433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kern="1200" dirty="0" smtClean="0">
                <a:solidFill>
                  <a:schemeClr val="tx1"/>
                </a:solidFill>
                <a:effectLst/>
                <a:latin typeface="ＭＳ ゴシック" panose="020B0609070205080204" pitchFamily="49" charset="-128"/>
                <a:ea typeface="ＭＳ Ｐ明朝" pitchFamily="18" charset="-128"/>
                <a:cs typeface="+mn-cs"/>
              </a:rPr>
              <a:t>・次は箱</a:t>
            </a:r>
            <a:r>
              <a:rPr kumimoji="1" lang="ja-JP" altLang="en-US" kern="1200" dirty="0" err="1" smtClean="0">
                <a:solidFill>
                  <a:schemeClr val="tx1"/>
                </a:solidFill>
                <a:effectLst/>
                <a:latin typeface="ＭＳ ゴシック" panose="020B0609070205080204" pitchFamily="49" charset="-128"/>
                <a:ea typeface="ＭＳ Ｐ明朝" pitchFamily="18" charset="-128"/>
                <a:cs typeface="+mn-cs"/>
              </a:rPr>
              <a:t>ひげ</a:t>
            </a:r>
            <a:r>
              <a:rPr kumimoji="1" lang="ja-JP" altLang="en-US" kern="1200" dirty="0" smtClean="0">
                <a:solidFill>
                  <a:schemeClr val="tx1"/>
                </a:solidFill>
                <a:effectLst/>
                <a:latin typeface="ＭＳ ゴシック" panose="020B0609070205080204" pitchFamily="49" charset="-128"/>
                <a:ea typeface="ＭＳ Ｐ明朝" pitchFamily="18" charset="-128"/>
                <a:cs typeface="+mn-cs"/>
              </a:rPr>
              <a:t>図です。ヒストグラムを簡略化したようなものが箱ひげ図です。</a:t>
            </a:r>
            <a:endParaRPr kumimoji="1" lang="en-US" altLang="ja-JP" kern="1200" dirty="0" smtClean="0">
              <a:solidFill>
                <a:schemeClr val="tx1"/>
              </a:solidFill>
              <a:effectLst/>
              <a:latin typeface="ＭＳ ゴシック" panose="020B0609070205080204" pitchFamily="49" charset="-128"/>
              <a:ea typeface="ＭＳ Ｐ明朝" pitchFamily="18"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kern="1200" dirty="0" smtClean="0">
                <a:solidFill>
                  <a:schemeClr val="tx1"/>
                </a:solidFill>
                <a:effectLst/>
                <a:latin typeface="ＭＳ ゴシック" panose="020B0609070205080204" pitchFamily="49" charset="-128"/>
                <a:ea typeface="ＭＳ Ｐ明朝" pitchFamily="18" charset="-128"/>
                <a:cs typeface="+mn-cs"/>
              </a:rPr>
              <a:t>・市区町村を一つずつ表示すると、大変込み入った図になってしまいますので、それを箱を使って見やすくした図です。</a:t>
            </a:r>
            <a:endParaRPr kumimoji="1" lang="en-US" altLang="ja-JP" kern="1200" dirty="0" smtClean="0">
              <a:solidFill>
                <a:schemeClr val="tx1"/>
              </a:solidFill>
              <a:effectLst/>
              <a:latin typeface="ＭＳ ゴシック" panose="020B0609070205080204" pitchFamily="49" charset="-128"/>
              <a:ea typeface="ＭＳ Ｐ明朝" pitchFamily="18" charset="-128"/>
              <a:cs typeface="+mn-cs"/>
            </a:endParaRPr>
          </a:p>
        </p:txBody>
      </p:sp>
      <p:sp>
        <p:nvSpPr>
          <p:cNvPr id="4" name="スライド番号プレースホルダ 3"/>
          <p:cNvSpPr>
            <a:spLocks noGrp="1"/>
          </p:cNvSpPr>
          <p:nvPr>
            <p:ph type="sldNum" sz="quarter" idx="10"/>
          </p:nvPr>
        </p:nvSpPr>
        <p:spPr/>
        <p:txBody>
          <a:bodyPr/>
          <a:lstStyle/>
          <a:p>
            <a:fld id="{35B40875-A7EF-4DF8-B6A2-4882360CF502}" type="slidenum">
              <a:rPr kumimoji="1" lang="ja-JP" altLang="en-US" smtClean="0"/>
              <a:pPr/>
              <a:t>9</a:t>
            </a:fld>
            <a:endParaRPr kumimoji="1" lang="ja-JP" altLang="en-US"/>
          </a:p>
        </p:txBody>
      </p:sp>
    </p:spTree>
    <p:extLst>
      <p:ext uri="{BB962C8B-B14F-4D97-AF65-F5344CB8AC3E}">
        <p14:creationId xmlns:p14="http://schemas.microsoft.com/office/powerpoint/2010/main" val="1945676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38"/>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25"/>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pPr>
              <a:defRPr/>
            </a:pPr>
            <a:endParaRPr lang="en-US" altLang="ja-JP"/>
          </a:p>
        </p:txBody>
      </p:sp>
      <p:sp>
        <p:nvSpPr>
          <p:cNvPr id="4" name="フッター プレースホルダ 3"/>
          <p:cNvSpPr>
            <a:spLocks noGrp="1"/>
          </p:cNvSpPr>
          <p:nvPr>
            <p:ph type="ftr" sz="quarter" idx="11"/>
          </p:nvPr>
        </p:nvSpPr>
        <p:spPr/>
        <p:txBody>
          <a:bodyPr/>
          <a:lstStyle/>
          <a:p>
            <a:pPr>
              <a:defRPr/>
            </a:pPr>
            <a:endParaRPr lang="ja-JP" altLang="en-US" sz="8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9AC5141E-2E68-44AE-812C-4FC910852B37}" type="datetime1">
              <a:rPr lang="ja-JP" altLang="en-US" smtClean="0">
                <a:solidFill>
                  <a:srgbClr val="000000"/>
                </a:solidFill>
              </a:rPr>
              <a:pPr>
                <a:defRPr/>
              </a:pPr>
              <a:t>2020/1/14</a:t>
            </a:fld>
            <a:endParaRPr lang="en-US" altLang="ja-JP">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5FD63154-E0C2-45D4-BB98-C5BCFFD1029E}" type="slidenum">
              <a:rPr lang="en-US" altLang="ja-JP">
                <a:solidFill>
                  <a:srgbClr val="000000"/>
                </a:solidFill>
                <a:ea typeface="ＭＳ Ｐゴシック" charset="-128"/>
              </a:rPr>
              <a:pPr>
                <a:defRPr/>
              </a:pPr>
              <a:t>‹#›</a:t>
            </a:fld>
            <a:endParaRPr lang="en-US" altLang="ja-JP">
              <a:solidFill>
                <a:srgbClr val="000000"/>
              </a:solidFill>
              <a:ea typeface="ＭＳ Ｐゴシック" charset="-128"/>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60190154-578E-4CCD-8982-FCEBA746A474}" type="datetime1">
              <a:rPr lang="ja-JP" altLang="en-US" smtClean="0">
                <a:solidFill>
                  <a:srgbClr val="000000"/>
                </a:solidFill>
              </a:rPr>
              <a:pPr>
                <a:defRPr/>
              </a:pPr>
              <a:t>2020/1/14</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xfrm>
            <a:off x="7235830" y="6597650"/>
            <a:ext cx="1908175" cy="260350"/>
          </a:xfrm>
          <a:prstGeom prst="rect">
            <a:avLst/>
          </a:prstGeom>
          <a:ln/>
        </p:spPr>
        <p:txBody>
          <a:bodyPr/>
          <a:lstStyle>
            <a:lvl1pPr algn="r">
              <a:defRPr sz="1050"/>
            </a:lvl1pPr>
          </a:lstStyle>
          <a:p>
            <a:pPr>
              <a:defRPr/>
            </a:pPr>
            <a:fld id="{2FE8CD3E-86AA-4423-A62C-CFF429732B92}" type="slidenum">
              <a:rPr lang="en-US" altLang="ja-JP" smtClean="0">
                <a:solidFill>
                  <a:srgbClr val="000000"/>
                </a:solidFill>
                <a:ea typeface="ＭＳ Ｐゴシック" charset="-128"/>
              </a:rPr>
              <a:pPr>
                <a:defRPr/>
              </a:pPr>
              <a:t>‹#›</a:t>
            </a:fld>
            <a:endParaRPr lang="en-US" altLang="ja-JP">
              <a:solidFill>
                <a:srgbClr val="000000"/>
              </a:solidFill>
              <a:ea typeface="ＭＳ Ｐゴシック" charset="-128"/>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28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fld id="{64261067-5AAA-4BCC-84FB-04A4CDE635C2}" type="datetime1">
              <a:rPr lang="ja-JP" altLang="en-US" smtClean="0">
                <a:solidFill>
                  <a:srgbClr val="000000"/>
                </a:solidFill>
              </a:rPr>
              <a:pPr>
                <a:defRPr/>
              </a:pPr>
              <a:t>2020/1/14</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30FF39B2-6641-4D56-9F7A-AD6079536B35}" type="slidenum">
              <a:rPr lang="en-US" altLang="ja-JP">
                <a:solidFill>
                  <a:srgbClr val="000000"/>
                </a:solidFill>
                <a:ea typeface="ＭＳ Ｐゴシック" charset="-128"/>
              </a:rPr>
              <a:pPr>
                <a:defRPr/>
              </a:pPr>
              <a:t>‹#›</a:t>
            </a:fld>
            <a:endParaRPr lang="en-US" altLang="ja-JP">
              <a:solidFill>
                <a:srgbClr val="000000"/>
              </a:solidFill>
              <a:ea typeface="ＭＳ Ｐゴシック" charset="-128"/>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A12B94C2-5707-43D4-9571-41B1B856FBC8}" type="datetime1">
              <a:rPr lang="ja-JP" altLang="en-US" smtClean="0">
                <a:solidFill>
                  <a:srgbClr val="000000"/>
                </a:solidFill>
              </a:rPr>
              <a:pPr>
                <a:defRPr/>
              </a:pPr>
              <a:t>2020/1/14</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3DA43A3A-6FD6-4788-B2EB-97BB4BA35974}" type="slidenum">
              <a:rPr lang="en-US" altLang="ja-JP">
                <a:solidFill>
                  <a:srgbClr val="000000"/>
                </a:solidFill>
                <a:ea typeface="ＭＳ Ｐゴシック" charset="-128"/>
              </a:rPr>
              <a:pPr>
                <a:defRPr/>
              </a:pPr>
              <a:t>‹#›</a:t>
            </a:fld>
            <a:endParaRPr lang="en-US" altLang="ja-JP">
              <a:solidFill>
                <a:srgbClr val="000000"/>
              </a:solidFill>
              <a:ea typeface="ＭＳ Ｐゴシック" charset="-128"/>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fld id="{DAB8AD30-590E-4E09-878C-5B2D6FA6E788}" type="datetime1">
              <a:rPr lang="ja-JP" altLang="en-US" smtClean="0">
                <a:solidFill>
                  <a:srgbClr val="000000"/>
                </a:solidFill>
              </a:rPr>
              <a:pPr>
                <a:defRPr/>
              </a:pPr>
              <a:t>2020/1/14</a:t>
            </a:fld>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9"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E24969E8-C23D-435D-8E73-B8EC4C79B469}" type="slidenum">
              <a:rPr lang="en-US" altLang="ja-JP">
                <a:solidFill>
                  <a:srgbClr val="000000"/>
                </a:solidFill>
                <a:ea typeface="ＭＳ Ｐゴシック" charset="-128"/>
              </a:rPr>
              <a:pPr>
                <a:defRPr/>
              </a:pPr>
              <a:t>‹#›</a:t>
            </a:fld>
            <a:endParaRPr lang="en-US" altLang="ja-JP">
              <a:solidFill>
                <a:srgbClr val="000000"/>
              </a:solidFill>
              <a:ea typeface="ＭＳ Ｐゴシック" charset="-128"/>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fld id="{82CC9F75-2EC5-4E5D-A635-608202915349}" type="datetime1">
              <a:rPr lang="ja-JP" altLang="en-US" smtClean="0">
                <a:solidFill>
                  <a:srgbClr val="000000"/>
                </a:solidFill>
              </a:rPr>
              <a:pPr>
                <a:defRPr/>
              </a:pPr>
              <a:t>2020/1/14</a:t>
            </a:fld>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5"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0CE7B995-D8DD-4227-A2A1-1CF93BAE558B}" type="slidenum">
              <a:rPr lang="en-US" altLang="ja-JP">
                <a:solidFill>
                  <a:srgbClr val="000000"/>
                </a:solidFill>
                <a:ea typeface="ＭＳ Ｐゴシック" charset="-128"/>
              </a:rPr>
              <a:pPr>
                <a:defRPr/>
              </a:pPr>
              <a:t>‹#›</a:t>
            </a:fld>
            <a:endParaRPr lang="en-US" altLang="ja-JP">
              <a:solidFill>
                <a:srgbClr val="000000"/>
              </a:solidFill>
              <a:ea typeface="ＭＳ Ｐゴシック" charset="-128"/>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55E0402D-C848-48AD-BA1B-6DF478400C9F}" type="datetime1">
              <a:rPr lang="ja-JP" altLang="en-US" smtClean="0">
                <a:solidFill>
                  <a:srgbClr val="000000"/>
                </a:solidFill>
              </a:rPr>
              <a:pPr>
                <a:defRPr/>
              </a:pPr>
              <a:t>2020/1/14</a:t>
            </a:fld>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4"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3BEECCA7-BC3B-4429-8B8A-DC7482CF6527}" type="slidenum">
              <a:rPr lang="en-US" altLang="ja-JP">
                <a:solidFill>
                  <a:srgbClr val="000000"/>
                </a:solidFill>
                <a:ea typeface="ＭＳ Ｐゴシック" charset="-128"/>
              </a:rPr>
              <a:pPr>
                <a:defRPr/>
              </a:pPr>
              <a:t>‹#›</a:t>
            </a:fld>
            <a:endParaRPr lang="en-US" altLang="ja-JP">
              <a:solidFill>
                <a:srgbClr val="000000"/>
              </a:solidFill>
              <a:ea typeface="ＭＳ Ｐゴシック" charset="-128"/>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70AB4D68-CE54-49FB-A8B4-E46033AA6EDE}" type="datetime1">
              <a:rPr lang="ja-JP" altLang="en-US" smtClean="0">
                <a:solidFill>
                  <a:srgbClr val="000000"/>
                </a:solidFill>
              </a:rPr>
              <a:pPr>
                <a:defRPr/>
              </a:pPr>
              <a:t>2020/1/14</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82F8BECE-39EB-40F4-807D-314741B349FB}" type="slidenum">
              <a:rPr lang="en-US" altLang="ja-JP">
                <a:solidFill>
                  <a:srgbClr val="000000"/>
                </a:solidFill>
                <a:ea typeface="ＭＳ Ｐゴシック" charset="-128"/>
              </a:rPr>
              <a:pPr>
                <a:defRPr/>
              </a:pPr>
              <a:t>‹#›</a:t>
            </a:fld>
            <a:endParaRPr lang="en-US" altLang="ja-JP">
              <a:solidFill>
                <a:srgbClr val="000000"/>
              </a:solidFill>
              <a:ea typeface="ＭＳ Ｐゴシック" charset="-128"/>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9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1AD60D26-016E-481F-AD3B-AB707FF78545}" type="datetime1">
              <a:rPr lang="ja-JP" altLang="en-US" smtClean="0">
                <a:solidFill>
                  <a:srgbClr val="000000"/>
                </a:solidFill>
              </a:rPr>
              <a:pPr>
                <a:defRPr/>
              </a:pPr>
              <a:t>2020/1/14</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AC7E21E0-187B-48FE-8D03-4E6EE5637544}" type="slidenum">
              <a:rPr lang="en-US" altLang="ja-JP">
                <a:solidFill>
                  <a:srgbClr val="000000"/>
                </a:solidFill>
                <a:ea typeface="ＭＳ Ｐゴシック" charset="-128"/>
              </a:rPr>
              <a:pPr>
                <a:defRPr/>
              </a:pPr>
              <a:t>‹#›</a:t>
            </a:fld>
            <a:endParaRPr lang="en-US" altLang="ja-JP">
              <a:solidFill>
                <a:srgbClr val="000000"/>
              </a:solidFill>
              <a:ea typeface="ＭＳ Ｐゴシック" charset="-128"/>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C17FBC99-4ACD-4ECE-8A26-28E69533844F}" type="datetime1">
              <a:rPr lang="ja-JP" altLang="en-US" smtClean="0">
                <a:solidFill>
                  <a:srgbClr val="000000"/>
                </a:solidFill>
              </a:rPr>
              <a:pPr>
                <a:defRPr/>
              </a:pPr>
              <a:t>2020/1/14</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17DE7779-42E6-4308-8556-C13551A540AB}" type="slidenum">
              <a:rPr lang="en-US" altLang="ja-JP">
                <a:solidFill>
                  <a:srgbClr val="000000"/>
                </a:solidFill>
                <a:ea typeface="ＭＳ Ｐゴシック" charset="-128"/>
              </a:rPr>
              <a:pPr>
                <a:defRPr/>
              </a:pPr>
              <a:t>‹#›</a:t>
            </a:fld>
            <a:endParaRPr lang="en-US" altLang="ja-JP">
              <a:solidFill>
                <a:srgbClr val="000000"/>
              </a:solidFill>
              <a:ea typeface="ＭＳ Ｐゴシック" charset="-128"/>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4022"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40"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6C30921E-B82A-4C2A-B914-BBF460B495B1}" type="datetime1">
              <a:rPr lang="ja-JP" altLang="en-US" smtClean="0">
                <a:solidFill>
                  <a:srgbClr val="000000"/>
                </a:solidFill>
              </a:rPr>
              <a:pPr>
                <a:defRPr/>
              </a:pPr>
              <a:t>2020/1/14</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7D6E2E2B-80CF-47A0-96DF-D0A16C1C2B3A}" type="slidenum">
              <a:rPr lang="en-US" altLang="ja-JP">
                <a:solidFill>
                  <a:srgbClr val="000000"/>
                </a:solidFill>
                <a:ea typeface="ＭＳ Ｐゴシック" charset="-128"/>
              </a:rPr>
              <a:pPr>
                <a:defRPr/>
              </a:pPr>
              <a:t>‹#›</a:t>
            </a:fld>
            <a:endParaRPr lang="en-US" altLang="ja-JP">
              <a:solidFill>
                <a:srgbClr val="000000"/>
              </a:solidFill>
              <a:ea typeface="ＭＳ Ｐゴシック" charset="-128"/>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3B575319-1FE2-4581-9012-85A7380A84BF}" type="datetime1">
              <a:rPr lang="ja-JP" altLang="en-US" smtClean="0">
                <a:solidFill>
                  <a:srgbClr val="000000"/>
                </a:solidFill>
              </a:rPr>
              <a:pPr>
                <a:defRPr/>
              </a:pPr>
              <a:t>2020/1/14</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5DFFE16B-0EDA-40CF-AC5B-51E64EF465E7}" type="slidenum">
              <a:rPr lang="en-US" altLang="ja-JP">
                <a:solidFill>
                  <a:srgbClr val="000000"/>
                </a:solidFill>
                <a:ea typeface="ＭＳ Ｐゴシック" charset="-128"/>
              </a:rPr>
              <a:pPr>
                <a:defRPr/>
              </a:pPr>
              <a:t>‹#›</a:t>
            </a:fld>
            <a:endParaRPr lang="en-US" altLang="ja-JP">
              <a:solidFill>
                <a:srgbClr val="000000"/>
              </a:solidFill>
              <a:ea typeface="ＭＳ Ｐゴシック" charset="-128"/>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57"/>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46"/>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fld id="{DA9BA7CA-6A6B-41F5-A9E9-69C813853B0F}" type="datetime1">
              <a:rPr lang="ja-JP" altLang="en-US" smtClean="0">
                <a:solidFill>
                  <a:srgbClr val="000000"/>
                </a:solidFill>
              </a:rPr>
              <a:pPr>
                <a:defRPr/>
              </a:pPr>
              <a:t>2020/1/14</a:t>
            </a:fld>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8"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A6A101E5-770C-40C1-857F-447337F26DAB}" type="slidenum">
              <a:rPr lang="en-US" altLang="ja-JP">
                <a:solidFill>
                  <a:srgbClr val="000000"/>
                </a:solidFill>
                <a:ea typeface="ＭＳ Ｐゴシック" charset="-128"/>
              </a:rPr>
              <a:pPr>
                <a:defRPr/>
              </a:pPr>
              <a:t>‹#›</a:t>
            </a:fld>
            <a:endParaRPr lang="en-US" altLang="ja-JP">
              <a:solidFill>
                <a:srgbClr val="000000"/>
              </a:solidFill>
              <a:ea typeface="ＭＳ Ｐゴシック" charset="-128"/>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538"/>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latin typeface="Times New Roman" pitchFamily="18" charset="0"/>
            </a:endParaRPr>
          </a:p>
        </p:txBody>
      </p:sp>
      <p:sp>
        <p:nvSpPr>
          <p:cNvPr id="7173" name="Line 5"/>
          <p:cNvSpPr>
            <a:spLocks noChangeShapeType="1"/>
          </p:cNvSpPr>
          <p:nvPr/>
        </p:nvSpPr>
        <p:spPr bwMode="auto">
          <a:xfrm flipV="1">
            <a:off x="609600" y="6453188"/>
            <a:ext cx="7924800" cy="0"/>
          </a:xfrm>
          <a:prstGeom prst="line">
            <a:avLst/>
          </a:prstGeom>
          <a:noFill/>
          <a:ln w="3175">
            <a:solidFill>
              <a:srgbClr val="3366FF"/>
            </a:solidFill>
            <a:round/>
            <a:headEnd/>
            <a:tailEnd/>
          </a:ln>
          <a:effectLst/>
        </p:spPr>
        <p:txBody>
          <a:bodyPr/>
          <a:lstStyle/>
          <a:p>
            <a:pPr>
              <a:defRPr/>
            </a:pPr>
            <a:endParaRPr lang="ja-JP" altLang="en-US"/>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endParaRPr lang="en-US" altLang="ja-JP"/>
          </a:p>
        </p:txBody>
      </p:sp>
      <p:sp>
        <p:nvSpPr>
          <p:cNvPr id="7175" name="Rectangle 7"/>
          <p:cNvSpPr>
            <a:spLocks noGrp="1" noChangeArrowheads="1"/>
          </p:cNvSpPr>
          <p:nvPr>
            <p:ph type="ftr" sz="quarter" idx="3"/>
          </p:nvPr>
        </p:nvSpPr>
        <p:spPr bwMode="auto">
          <a:xfrm>
            <a:off x="3124200" y="6453188"/>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ja-JP" altLang="en-US" sz="800"/>
          </a:p>
        </p:txBody>
      </p:sp>
    </p:spTree>
  </p:cSld>
  <p:clrMap bg1="lt1" tx1="dk1" bg2="lt2" tx2="dk2" accent1="accent1" accent2="accent2" accent3="accent3" accent4="accent4" accent5="accent5" accent6="accent6" hlink="hlink" folHlink="folHlink"/>
  <p:sldLayoutIdLst>
    <p:sldLayoutId id="2147483704"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5" r:id="rId14"/>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19"/>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920"/>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09606" y="6453188"/>
            <a:ext cx="7924800" cy="0"/>
          </a:xfrm>
          <a:prstGeom prst="line">
            <a:avLst/>
          </a:prstGeom>
          <a:noFill/>
          <a:ln w="3175">
            <a:solidFill>
              <a:srgbClr val="3366FF"/>
            </a:solidFill>
            <a:round/>
            <a:headEnd/>
            <a:tailEnd/>
          </a:ln>
          <a:effectLst/>
        </p:spPr>
        <p:txBody>
          <a:bodyPr/>
          <a:lstStyle/>
          <a:p>
            <a:pPr>
              <a:defRPr/>
            </a:pPr>
            <a:endParaRPr lang="ja-JP" altLang="en-US">
              <a:solidFill>
                <a:srgbClr val="000000"/>
              </a:solidFill>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ea typeface="ＭＳ Ｐゴシック" pitchFamily="50" charset="-128"/>
              </a:defRPr>
            </a:lvl1pPr>
          </a:lstStyle>
          <a:p>
            <a:pPr>
              <a:defRPr/>
            </a:pPr>
            <a:fld id="{DEBC03D6-A8DC-43F9-8083-A6C145611A1C}" type="datetime1">
              <a:rPr lang="ja-JP" altLang="en-US" smtClean="0">
                <a:solidFill>
                  <a:srgbClr val="000000"/>
                </a:solidFill>
              </a:rPr>
              <a:pPr>
                <a:defRPr/>
              </a:pPr>
              <a:t>2020/1/14</a:t>
            </a:fld>
            <a:endParaRPr lang="en-US" altLang="ja-JP">
              <a:solidFill>
                <a:srgbClr val="000000"/>
              </a:solidFill>
            </a:endParaRPr>
          </a:p>
        </p:txBody>
      </p:sp>
      <p:sp>
        <p:nvSpPr>
          <p:cNvPr id="7175" name="Rectangle 7"/>
          <p:cNvSpPr>
            <a:spLocks noGrp="1" noChangeArrowheads="1"/>
          </p:cNvSpPr>
          <p:nvPr>
            <p:ph type="ftr" sz="quarter" idx="3"/>
          </p:nvPr>
        </p:nvSpPr>
        <p:spPr bwMode="auto">
          <a:xfrm>
            <a:off x="3124200" y="6453570"/>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ea typeface="ＭＳ Ｐゴシック" pitchFamily="50" charset="-128"/>
              </a:defRPr>
            </a:lvl1pPr>
          </a:lstStyle>
          <a:p>
            <a:pPr>
              <a:defRPr/>
            </a:pPr>
            <a:endParaRPr lang="ja-JP" altLang="en-US" sz="800">
              <a:solidFill>
                <a:srgbClr val="000000"/>
              </a:solidFill>
            </a:endParaRP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2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3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3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3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2.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4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0.emf"/></Relationships>
</file>

<file path=ppt/slides/_rels/slide43.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2.emf"/></Relationships>
</file>

<file path=ppt/slides/_rels/slide4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4.emf"/></Relationships>
</file>

<file path=ppt/slides/_rels/slide4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6.emf"/></Relationships>
</file>

<file path=ppt/slides/_rels/slide46.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8.emf"/></Relationships>
</file>

<file path=ppt/slides/_rels/slide47.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0.emf"/></Relationships>
</file>

<file path=ppt/slides/_rels/slide48.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62.e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ja-JP" altLang="en-US" sz="3600" b="1" spc="50" dirty="0" smtClean="0">
                <a:ln w="11430"/>
                <a:effectLst>
                  <a:outerShdw blurRad="76200" dist="50800" dir="5400000" algn="tl" rotWithShape="0">
                    <a:srgbClr val="000000">
                      <a:alpha val="65000"/>
                    </a:srgbClr>
                  </a:outerShdw>
                </a:effectLst>
              </a:rPr>
              <a:t>業務分析データの読み方</a:t>
            </a:r>
          </a:p>
        </p:txBody>
      </p:sp>
      <p:sp>
        <p:nvSpPr>
          <p:cNvPr id="204804" name="Text Box 4"/>
          <p:cNvSpPr txBox="1">
            <a:spLocks noChangeArrowheads="1"/>
          </p:cNvSpPr>
          <p:nvPr/>
        </p:nvSpPr>
        <p:spPr bwMode="auto">
          <a:xfrm>
            <a:off x="684212" y="1412875"/>
            <a:ext cx="7272163" cy="369332"/>
          </a:xfrm>
          <a:prstGeom prst="rect">
            <a:avLst/>
          </a:prstGeom>
          <a:noFill/>
          <a:ln w="9525">
            <a:noFill/>
            <a:miter lim="800000"/>
            <a:headEnd/>
            <a:tailEnd/>
          </a:ln>
          <a:effectLst/>
        </p:spPr>
        <p:txBody>
          <a:bodyPr wrap="square">
            <a:spAutoFit/>
          </a:bodyPr>
          <a:lstStyle/>
          <a:p>
            <a:pPr>
              <a:spcBef>
                <a:spcPct val="50000"/>
              </a:spcBef>
              <a:defRPr/>
            </a:pPr>
            <a:r>
              <a:rPr lang="ja-JP" altLang="en-US" sz="1800" dirty="0" smtClean="0"/>
              <a:t>令和元年度　厚生</a:t>
            </a:r>
            <a:r>
              <a:rPr lang="ja-JP" altLang="en-US" sz="1800" dirty="0"/>
              <a:t>労働省 </a:t>
            </a:r>
            <a:r>
              <a:rPr lang="ja-JP" altLang="en-US" sz="1800" dirty="0" smtClean="0"/>
              <a:t>認定調査員能力向上研修会</a:t>
            </a:r>
            <a:endParaRPr lang="ja-JP" altLang="en-US" sz="1800" dirty="0"/>
          </a:p>
        </p:txBody>
      </p:sp>
      <p:sp>
        <p:nvSpPr>
          <p:cNvPr id="6150" name="Rectangle 6"/>
          <p:cNvSpPr>
            <a:spLocks noChangeArrowheads="1"/>
          </p:cNvSpPr>
          <p:nvPr/>
        </p:nvSpPr>
        <p:spPr bwMode="auto">
          <a:xfrm>
            <a:off x="1042988" y="3773488"/>
            <a:ext cx="7010400" cy="1600200"/>
          </a:xfrm>
          <a:prstGeom prst="rect">
            <a:avLst/>
          </a:prstGeom>
          <a:noFill/>
          <a:ln w="9525">
            <a:noFill/>
            <a:miter lim="800000"/>
            <a:headEnd/>
            <a:tailEnd/>
          </a:ln>
        </p:spPr>
        <p:txBody>
          <a:bodyPr/>
          <a:lstStyle/>
          <a:p>
            <a:pPr algn="ctr">
              <a:spcBef>
                <a:spcPct val="20000"/>
              </a:spcBef>
              <a:buClr>
                <a:srgbClr val="0066FF"/>
              </a:buClr>
              <a:buFont typeface="Wingdings" pitchFamily="2" charset="2"/>
              <a:buNone/>
            </a:pPr>
            <a:endParaRPr lang="ja-JP" altLang="en-US" sz="1800" dirty="0"/>
          </a:p>
        </p:txBody>
      </p:sp>
      <p:sp>
        <p:nvSpPr>
          <p:cNvPr id="7" name="サブタイトル 8"/>
          <p:cNvSpPr>
            <a:spLocks noGrp="1"/>
          </p:cNvSpPr>
          <p:nvPr>
            <p:ph type="subTitle" idx="1"/>
          </p:nvPr>
        </p:nvSpPr>
        <p:spPr>
          <a:xfrm>
            <a:off x="1187624" y="5229200"/>
            <a:ext cx="7010400" cy="792088"/>
          </a:xfrm>
        </p:spPr>
        <p:txBody>
          <a:bodyPr/>
          <a:lstStyle/>
          <a:p>
            <a:pPr algn="ctr"/>
            <a:r>
              <a:rPr lang="ja-JP" altLang="en-US" sz="2400" dirty="0" smtClean="0"/>
              <a:t>厚生労働省</a:t>
            </a:r>
            <a:endParaRPr lang="en-US" altLang="ja-JP" sz="2400" dirty="0" smtClean="0"/>
          </a:p>
          <a:p>
            <a:pPr algn="ctr"/>
            <a:r>
              <a:rPr kumimoji="1" lang="ja-JP" altLang="en-US" sz="1600" dirty="0" smtClean="0"/>
              <a:t>老健局 老人保健課</a:t>
            </a:r>
            <a:endParaRPr kumimoji="1" lang="en-US" altLang="ja-JP" sz="1600" dirty="0" smtClean="0"/>
          </a:p>
          <a:p>
            <a:pPr algn="ctr"/>
            <a:r>
              <a:rPr lang="ja-JP" altLang="en-US" sz="1600" dirty="0" smtClean="0"/>
              <a:t>要介護認定適正化事業</a:t>
            </a:r>
          </a:p>
          <a:p>
            <a:pPr algn="ctr"/>
            <a:endParaRPr kumimoji="1" lang="ja-JP" alt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990272" y="2676252"/>
            <a:ext cx="6966059" cy="3115621"/>
          </a:xfrm>
          <a:prstGeom prst="rect">
            <a:avLst/>
          </a:prstGeom>
          <a:noFill/>
          <a:ln w="9525">
            <a:noFill/>
            <a:miter lim="800000"/>
            <a:headEnd/>
            <a:tailEnd/>
          </a:ln>
          <a:effectLst/>
        </p:spPr>
      </p:pic>
      <p:sp>
        <p:nvSpPr>
          <p:cNvPr id="43010" name="Rectangle 2"/>
          <p:cNvSpPr>
            <a:spLocks noGrp="1" noChangeArrowheads="1"/>
          </p:cNvSpPr>
          <p:nvPr>
            <p:ph type="title"/>
          </p:nvPr>
        </p:nvSpPr>
        <p:spPr/>
        <p:txBody>
          <a:bodyPr/>
          <a:lstStyle/>
          <a:p>
            <a:r>
              <a:rPr lang="ja-JP" altLang="en-US" sz="3200" dirty="0" smtClean="0"/>
              <a:t>「箱</a:t>
            </a:r>
            <a:r>
              <a:rPr lang="ja-JP" altLang="en-US" sz="3200" dirty="0" err="1" smtClean="0"/>
              <a:t>ひげ</a:t>
            </a:r>
            <a:r>
              <a:rPr lang="ja-JP" altLang="en-US" sz="3200" dirty="0" smtClean="0"/>
              <a:t>図」の見方</a:t>
            </a:r>
            <a:r>
              <a:rPr lang="en-US" altLang="ja-JP" sz="3200" dirty="0" smtClean="0"/>
              <a:t>(2)</a:t>
            </a:r>
            <a:endParaRPr lang="ja-JP" altLang="en-US" sz="3200" dirty="0"/>
          </a:p>
        </p:txBody>
      </p:sp>
      <p:pic>
        <p:nvPicPr>
          <p:cNvPr id="1026" name="Picture 2"/>
          <p:cNvPicPr>
            <a:picLocks noChangeAspect="1" noChangeArrowheads="1"/>
          </p:cNvPicPr>
          <p:nvPr/>
        </p:nvPicPr>
        <p:blipFill>
          <a:blip r:embed="rId4" cstate="print"/>
          <a:srcRect/>
          <a:stretch>
            <a:fillRect/>
          </a:stretch>
        </p:blipFill>
        <p:spPr bwMode="auto">
          <a:xfrm>
            <a:off x="1284561" y="1380194"/>
            <a:ext cx="6492202" cy="1050761"/>
          </a:xfrm>
          <a:prstGeom prst="rect">
            <a:avLst/>
          </a:prstGeom>
          <a:noFill/>
          <a:ln w="9525">
            <a:noFill/>
            <a:miter lim="800000"/>
            <a:headEnd/>
            <a:tailEnd/>
          </a:ln>
          <a:effectLst/>
        </p:spPr>
      </p:pic>
      <p:sp>
        <p:nvSpPr>
          <p:cNvPr id="7" name="テキスト ボックス 6"/>
          <p:cNvSpPr txBox="1"/>
          <p:nvPr/>
        </p:nvSpPr>
        <p:spPr>
          <a:xfrm>
            <a:off x="378372" y="5906811"/>
            <a:ext cx="3672928" cy="369332"/>
          </a:xfrm>
          <a:prstGeom prst="rect">
            <a:avLst/>
          </a:prstGeom>
          <a:solidFill>
            <a:schemeClr val="accent2">
              <a:lumMod val="20000"/>
              <a:lumOff val="80000"/>
            </a:schemeClr>
          </a:solidFill>
          <a:ln>
            <a:solidFill>
              <a:schemeClr val="tx1"/>
            </a:solidFill>
          </a:ln>
        </p:spPr>
        <p:txBody>
          <a:bodyPr wrap="square" rtlCol="0">
            <a:spAutoFit/>
          </a:bodyPr>
          <a:lstStyle/>
          <a:p>
            <a:r>
              <a:rPr kumimoji="1" lang="ja-JP" altLang="en-US" sz="1800" b="1" dirty="0" smtClean="0"/>
              <a:t>貴市区町村の選択率の位置を表示</a:t>
            </a:r>
            <a:endParaRPr kumimoji="1" lang="ja-JP" altLang="en-US" sz="1800" b="1" dirty="0"/>
          </a:p>
        </p:txBody>
      </p:sp>
      <p:cxnSp>
        <p:nvCxnSpPr>
          <p:cNvPr id="11" name="直線矢印コネクタ 10"/>
          <p:cNvCxnSpPr/>
          <p:nvPr/>
        </p:nvCxnSpPr>
        <p:spPr>
          <a:xfrm flipV="1">
            <a:off x="1460500" y="3524032"/>
            <a:ext cx="1303721" cy="2381468"/>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2322786" y="2472997"/>
            <a:ext cx="178676" cy="851337"/>
          </a:xfrm>
          <a:prstGeom prst="straightConnector1">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3626069" y="2409935"/>
            <a:ext cx="189186" cy="746234"/>
          </a:xfrm>
          <a:prstGeom prst="straightConnector1">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H="1">
            <a:off x="4803228" y="2388915"/>
            <a:ext cx="84082" cy="893378"/>
          </a:xfrm>
          <a:prstGeom prst="straightConnector1">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a:off x="5780690" y="2388915"/>
            <a:ext cx="409903" cy="788275"/>
          </a:xfrm>
          <a:prstGeom prst="straightConnector1">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a:off x="7094483" y="2399426"/>
            <a:ext cx="378373" cy="914398"/>
          </a:xfrm>
          <a:prstGeom prst="straightConnector1">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5749160" y="4123122"/>
            <a:ext cx="1451598" cy="584775"/>
          </a:xfrm>
          <a:prstGeom prst="rect">
            <a:avLst/>
          </a:prstGeom>
          <a:solidFill>
            <a:schemeClr val="bg1"/>
          </a:solidFill>
        </p:spPr>
        <p:txBody>
          <a:bodyPr wrap="square" rtlCol="0">
            <a:spAutoFit/>
          </a:bodyPr>
          <a:lstStyle/>
          <a:p>
            <a:pPr algn="ctr"/>
            <a:r>
              <a:rPr lang="ja-JP" altLang="en-US" b="1" dirty="0" smtClean="0"/>
              <a:t>上位２５％の</a:t>
            </a:r>
            <a:r>
              <a:rPr lang="en-US" altLang="ja-JP" b="1" dirty="0" smtClean="0"/>
              <a:t/>
            </a:r>
            <a:br>
              <a:rPr lang="en-US" altLang="ja-JP" b="1" dirty="0" smtClean="0"/>
            </a:br>
            <a:r>
              <a:rPr lang="ja-JP" altLang="en-US" b="1" dirty="0" smtClean="0"/>
              <a:t>市区町村</a:t>
            </a:r>
            <a:endParaRPr kumimoji="1" lang="ja-JP" altLang="en-US" b="1" dirty="0"/>
          </a:p>
        </p:txBody>
      </p:sp>
      <p:sp>
        <p:nvSpPr>
          <p:cNvPr id="33" name="テキスト ボックス 32"/>
          <p:cNvSpPr txBox="1"/>
          <p:nvPr/>
        </p:nvSpPr>
        <p:spPr>
          <a:xfrm>
            <a:off x="2448912" y="4123122"/>
            <a:ext cx="1439916" cy="584775"/>
          </a:xfrm>
          <a:prstGeom prst="rect">
            <a:avLst/>
          </a:prstGeom>
          <a:solidFill>
            <a:schemeClr val="bg1"/>
          </a:solidFill>
        </p:spPr>
        <p:txBody>
          <a:bodyPr wrap="square" rtlCol="0">
            <a:spAutoFit/>
          </a:bodyPr>
          <a:lstStyle/>
          <a:p>
            <a:pPr algn="ctr"/>
            <a:r>
              <a:rPr lang="ja-JP" altLang="en-US" b="1" dirty="0" smtClean="0"/>
              <a:t>下位２５％の</a:t>
            </a:r>
            <a:r>
              <a:rPr lang="en-US" altLang="ja-JP" b="1" dirty="0" smtClean="0"/>
              <a:t/>
            </a:r>
            <a:br>
              <a:rPr lang="en-US" altLang="ja-JP" b="1" dirty="0" smtClean="0"/>
            </a:br>
            <a:r>
              <a:rPr lang="ja-JP" altLang="en-US" b="1" dirty="0" smtClean="0"/>
              <a:t>市区町村</a:t>
            </a:r>
            <a:endParaRPr kumimoji="1" lang="ja-JP" altLang="en-US" b="1" dirty="0"/>
          </a:p>
        </p:txBody>
      </p:sp>
      <p:sp>
        <p:nvSpPr>
          <p:cNvPr id="34" name="テキスト ボックス 33"/>
          <p:cNvSpPr txBox="1"/>
          <p:nvPr/>
        </p:nvSpPr>
        <p:spPr>
          <a:xfrm>
            <a:off x="4225160" y="4123119"/>
            <a:ext cx="1335985" cy="584775"/>
          </a:xfrm>
          <a:prstGeom prst="rect">
            <a:avLst/>
          </a:prstGeom>
          <a:solidFill>
            <a:schemeClr val="bg1"/>
          </a:solidFill>
        </p:spPr>
        <p:txBody>
          <a:bodyPr wrap="square" rtlCol="0">
            <a:spAutoFit/>
          </a:bodyPr>
          <a:lstStyle/>
          <a:p>
            <a:pPr algn="ctr"/>
            <a:r>
              <a:rPr lang="ja-JP" altLang="en-US" b="1" dirty="0" smtClean="0"/>
              <a:t>中央５０％の</a:t>
            </a:r>
            <a:r>
              <a:rPr lang="en-US" altLang="ja-JP" b="1" dirty="0" smtClean="0"/>
              <a:t/>
            </a:r>
            <a:br>
              <a:rPr lang="en-US" altLang="ja-JP" b="1" dirty="0" smtClean="0"/>
            </a:br>
            <a:r>
              <a:rPr lang="ja-JP" altLang="en-US" b="1" dirty="0" smtClean="0"/>
              <a:t>市区町村</a:t>
            </a:r>
            <a:endParaRPr kumimoji="1" lang="ja-JP" altLang="en-US" b="1" dirty="0"/>
          </a:p>
        </p:txBody>
      </p:sp>
      <p:sp>
        <p:nvSpPr>
          <p:cNvPr id="43015" name="正方形/長方形 43014"/>
          <p:cNvSpPr/>
          <p:nvPr/>
        </p:nvSpPr>
        <p:spPr>
          <a:xfrm>
            <a:off x="3838501" y="3253506"/>
            <a:ext cx="271536" cy="300745"/>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円/楕円 1"/>
          <p:cNvSpPr/>
          <p:nvPr/>
        </p:nvSpPr>
        <p:spPr>
          <a:xfrm>
            <a:off x="3626069" y="3356048"/>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4737012" y="5906811"/>
            <a:ext cx="3672928" cy="369332"/>
          </a:xfrm>
          <a:prstGeom prst="rect">
            <a:avLst/>
          </a:prstGeom>
          <a:solidFill>
            <a:schemeClr val="accent2">
              <a:lumMod val="20000"/>
              <a:lumOff val="80000"/>
            </a:schemeClr>
          </a:solidFill>
          <a:ln>
            <a:solidFill>
              <a:schemeClr val="tx1"/>
            </a:solidFill>
          </a:ln>
        </p:spPr>
        <p:txBody>
          <a:bodyPr wrap="square" rtlCol="0">
            <a:spAutoFit/>
          </a:bodyPr>
          <a:lstStyle/>
          <a:p>
            <a:r>
              <a:rPr kumimoji="1" lang="ja-JP" altLang="en-US" sz="1800" b="1" dirty="0" smtClean="0"/>
              <a:t>貴都道府県の選択率の位置を表示</a:t>
            </a:r>
            <a:endParaRPr kumimoji="1" lang="ja-JP" altLang="en-US" sz="1800" b="1" dirty="0"/>
          </a:p>
        </p:txBody>
      </p:sp>
      <p:cxnSp>
        <p:nvCxnSpPr>
          <p:cNvPr id="18" name="直線矢印コネクタ 17"/>
          <p:cNvCxnSpPr/>
          <p:nvPr/>
        </p:nvCxnSpPr>
        <p:spPr>
          <a:xfrm flipH="1" flipV="1">
            <a:off x="3694386" y="3524032"/>
            <a:ext cx="1308906" cy="2381468"/>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427319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2"/>
          <p:cNvPicPr>
            <a:picLocks noChangeAspect="1" noChangeArrowheads="1"/>
          </p:cNvPicPr>
          <p:nvPr/>
        </p:nvPicPr>
        <p:blipFill>
          <a:blip r:embed="rId3" cstate="print"/>
          <a:srcRect/>
          <a:stretch>
            <a:fillRect/>
          </a:stretch>
        </p:blipFill>
        <p:spPr bwMode="auto">
          <a:xfrm rot="5400000">
            <a:off x="1764317" y="2768617"/>
            <a:ext cx="2223440" cy="4811929"/>
          </a:xfrm>
          <a:prstGeom prst="rect">
            <a:avLst/>
          </a:prstGeom>
          <a:noFill/>
        </p:spPr>
      </p:pic>
      <p:pic>
        <p:nvPicPr>
          <p:cNvPr id="2051" name="Picture 3"/>
          <p:cNvPicPr>
            <a:picLocks noChangeAspect="1" noChangeArrowheads="1"/>
          </p:cNvPicPr>
          <p:nvPr/>
        </p:nvPicPr>
        <p:blipFill>
          <a:blip r:embed="rId4" cstate="print"/>
          <a:srcRect/>
          <a:stretch>
            <a:fillRect/>
          </a:stretch>
        </p:blipFill>
        <p:spPr bwMode="auto">
          <a:xfrm>
            <a:off x="489021" y="2792802"/>
            <a:ext cx="4698426" cy="1090706"/>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a:stretch>
            <a:fillRect/>
          </a:stretch>
        </p:blipFill>
        <p:spPr bwMode="auto">
          <a:xfrm>
            <a:off x="5861061" y="2803560"/>
            <a:ext cx="1163674" cy="1138649"/>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cstate="print"/>
          <a:srcRect/>
          <a:stretch>
            <a:fillRect/>
          </a:stretch>
        </p:blipFill>
        <p:spPr bwMode="auto">
          <a:xfrm>
            <a:off x="5520569" y="4574874"/>
            <a:ext cx="3194199" cy="1180465"/>
          </a:xfrm>
          <a:prstGeom prst="rect">
            <a:avLst/>
          </a:prstGeom>
          <a:noFill/>
          <a:ln w="9525">
            <a:noFill/>
            <a:miter lim="800000"/>
            <a:headEnd/>
            <a:tailEnd/>
          </a:ln>
          <a:effectLst/>
        </p:spPr>
      </p:pic>
      <p:sp>
        <p:nvSpPr>
          <p:cNvPr id="43010" name="Rectangle 2"/>
          <p:cNvSpPr>
            <a:spLocks noGrp="1" noChangeArrowheads="1"/>
          </p:cNvSpPr>
          <p:nvPr>
            <p:ph type="title"/>
          </p:nvPr>
        </p:nvSpPr>
        <p:spPr/>
        <p:txBody>
          <a:bodyPr/>
          <a:lstStyle/>
          <a:p>
            <a:r>
              <a:rPr lang="ja-JP" altLang="en-US" sz="3200" dirty="0" smtClean="0"/>
              <a:t>「認定</a:t>
            </a:r>
            <a:r>
              <a:rPr lang="ja-JP" altLang="en-US" sz="3200" dirty="0"/>
              <a:t>調査</a:t>
            </a:r>
            <a:r>
              <a:rPr lang="ja-JP" altLang="en-US" sz="3200" dirty="0" smtClean="0"/>
              <a:t>項目」の</a:t>
            </a:r>
            <a:r>
              <a:rPr lang="ja-JP" altLang="en-US" sz="3200" dirty="0"/>
              <a:t>グラフの</a:t>
            </a:r>
            <a:r>
              <a:rPr lang="ja-JP" altLang="en-US" sz="3200" dirty="0" smtClean="0"/>
              <a:t>見方</a:t>
            </a:r>
            <a:endParaRPr lang="ja-JP" altLang="en-US" sz="3200" dirty="0"/>
          </a:p>
        </p:txBody>
      </p:sp>
      <p:sp>
        <p:nvSpPr>
          <p:cNvPr id="2" name="正方形/長方形 1"/>
          <p:cNvSpPr/>
          <p:nvPr/>
        </p:nvSpPr>
        <p:spPr>
          <a:xfrm>
            <a:off x="1667432" y="2734599"/>
            <a:ext cx="3610591" cy="1234969"/>
          </a:xfrm>
          <a:prstGeom prst="rect">
            <a:avLst/>
          </a:prstGeom>
          <a:noFill/>
          <a:ln w="57150">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495996" y="4483100"/>
            <a:ext cx="3218772" cy="1267243"/>
          </a:xfrm>
          <a:prstGeom prst="rect">
            <a:avLst/>
          </a:prstGeom>
          <a:noFill/>
          <a:ln w="57150">
            <a:solidFill>
              <a:srgbClr val="00B0F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5799917" y="2748749"/>
            <a:ext cx="1246334" cy="1220820"/>
          </a:xfrm>
          <a:prstGeom prst="rect">
            <a:avLst/>
          </a:prstGeom>
          <a:noFill/>
          <a:ln w="57150">
            <a:solidFill>
              <a:srgbClr val="00B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290456" y="2614110"/>
            <a:ext cx="8627633" cy="37759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3246566" y="1346861"/>
            <a:ext cx="2766959" cy="1148914"/>
          </a:xfrm>
          <a:prstGeom prst="rect">
            <a:avLst/>
          </a:prstGeom>
          <a:noFill/>
          <a:ln w="57150">
            <a:solidFill>
              <a:srgbClr val="00B0F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6133404" y="1328738"/>
            <a:ext cx="2752411" cy="1156278"/>
          </a:xfrm>
          <a:prstGeom prst="rect">
            <a:avLst/>
          </a:prstGeom>
          <a:noFill/>
          <a:ln w="57150">
            <a:solidFill>
              <a:srgbClr val="00B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365760" y="1430767"/>
            <a:ext cx="2560320" cy="584775"/>
          </a:xfrm>
          <a:prstGeom prst="rect">
            <a:avLst/>
          </a:prstGeom>
          <a:noFill/>
        </p:spPr>
        <p:txBody>
          <a:bodyPr wrap="square" rtlCol="0">
            <a:spAutoFit/>
          </a:bodyPr>
          <a:lstStyle/>
          <a:p>
            <a:r>
              <a:rPr kumimoji="1" lang="ja-JP" altLang="en-US" dirty="0" smtClean="0"/>
              <a:t>市区町村、都道府県、全国の「件数」と「選択率」を表示</a:t>
            </a:r>
            <a:endParaRPr kumimoji="1" lang="ja-JP" altLang="en-US" dirty="0"/>
          </a:p>
        </p:txBody>
      </p:sp>
      <p:sp>
        <p:nvSpPr>
          <p:cNvPr id="33" name="テキスト ボックス 32"/>
          <p:cNvSpPr txBox="1"/>
          <p:nvPr/>
        </p:nvSpPr>
        <p:spPr>
          <a:xfrm>
            <a:off x="3345628" y="1430767"/>
            <a:ext cx="2560320" cy="584775"/>
          </a:xfrm>
          <a:prstGeom prst="rect">
            <a:avLst/>
          </a:prstGeom>
          <a:noFill/>
        </p:spPr>
        <p:txBody>
          <a:bodyPr wrap="square" rtlCol="0">
            <a:spAutoFit/>
          </a:bodyPr>
          <a:lstStyle/>
          <a:p>
            <a:r>
              <a:rPr kumimoji="1" lang="ja-JP" altLang="en-US" dirty="0" smtClean="0"/>
              <a:t>各選択項目の「箱</a:t>
            </a:r>
            <a:r>
              <a:rPr kumimoji="1" lang="ja-JP" altLang="en-US" dirty="0" err="1" smtClean="0"/>
              <a:t>ひげ</a:t>
            </a:r>
            <a:r>
              <a:rPr kumimoji="1" lang="ja-JP" altLang="en-US" dirty="0" smtClean="0"/>
              <a:t>図」の情報を表示</a:t>
            </a:r>
            <a:endParaRPr kumimoji="1" lang="ja-JP" altLang="en-US" dirty="0"/>
          </a:p>
        </p:txBody>
      </p:sp>
      <p:sp>
        <p:nvSpPr>
          <p:cNvPr id="34" name="テキスト ボックス 33"/>
          <p:cNvSpPr txBox="1"/>
          <p:nvPr/>
        </p:nvSpPr>
        <p:spPr>
          <a:xfrm>
            <a:off x="6209105" y="1392667"/>
            <a:ext cx="2560320" cy="1077218"/>
          </a:xfrm>
          <a:prstGeom prst="rect">
            <a:avLst/>
          </a:prstGeom>
          <a:noFill/>
        </p:spPr>
        <p:txBody>
          <a:bodyPr wrap="square" rtlCol="0">
            <a:spAutoFit/>
          </a:bodyPr>
          <a:lstStyle/>
          <a:p>
            <a:r>
              <a:rPr kumimoji="1" lang="ja-JP" altLang="en-US" dirty="0" smtClean="0"/>
              <a:t>参考情報として、「市区町村の年齢構成」を、「全国の年齢構成」に補正した場合の「件数」と「選択率」を表示</a:t>
            </a:r>
            <a:endParaRPr kumimoji="1" lang="ja-JP" altLang="en-US" dirty="0"/>
          </a:p>
        </p:txBody>
      </p:sp>
      <p:sp>
        <p:nvSpPr>
          <p:cNvPr id="35" name="正方形/長方形 34"/>
          <p:cNvSpPr/>
          <p:nvPr/>
        </p:nvSpPr>
        <p:spPr>
          <a:xfrm>
            <a:off x="290454" y="1336105"/>
            <a:ext cx="2840022" cy="1159669"/>
          </a:xfrm>
          <a:prstGeom prst="rect">
            <a:avLst/>
          </a:prstGeom>
          <a:noFill/>
          <a:ln w="57150">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直線矢印コネクタ 36"/>
          <p:cNvCxnSpPr/>
          <p:nvPr/>
        </p:nvCxnSpPr>
        <p:spPr>
          <a:xfrm>
            <a:off x="1828800" y="2159000"/>
            <a:ext cx="330200" cy="9017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5245100" y="2209800"/>
            <a:ext cx="571500" cy="2273300"/>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a:off x="7150100" y="2400300"/>
            <a:ext cx="546100" cy="889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000" dirty="0" smtClean="0"/>
              <a:t>一次判定、選択率からみる業務分析データ（１）</a:t>
            </a:r>
            <a:endParaRPr kumimoji="1" lang="ja-JP" altLang="en-US" sz="3000" dirty="0"/>
          </a:p>
        </p:txBody>
      </p:sp>
      <p:sp>
        <p:nvSpPr>
          <p:cNvPr id="4" name="コンテンツ プレースホルダー 3"/>
          <p:cNvSpPr>
            <a:spLocks noGrp="1"/>
          </p:cNvSpPr>
          <p:nvPr>
            <p:ph sz="quarter" idx="1"/>
          </p:nvPr>
        </p:nvSpPr>
        <p:spPr>
          <a:xfrm>
            <a:off x="566738" y="1196752"/>
            <a:ext cx="8253734" cy="5327922"/>
          </a:xfrm>
        </p:spPr>
        <p:txBody>
          <a:bodyPr>
            <a:normAutofit fontScale="92500" lnSpcReduction="20000"/>
          </a:bodyPr>
          <a:lstStyle/>
          <a:p>
            <a:pPr>
              <a:lnSpc>
                <a:spcPct val="120000"/>
              </a:lnSpc>
            </a:pPr>
            <a:r>
              <a:rPr kumimoji="1" lang="ja-JP" altLang="en-US" dirty="0" smtClean="0"/>
              <a:t>一次判定結果、選択率の偏りには、２つの可能性が想定される</a:t>
            </a:r>
            <a:endParaRPr kumimoji="1" lang="en-US" altLang="ja-JP" dirty="0" smtClean="0"/>
          </a:p>
          <a:p>
            <a:pPr lvl="1">
              <a:lnSpc>
                <a:spcPct val="110000"/>
              </a:lnSpc>
              <a:buNone/>
            </a:pPr>
            <a:r>
              <a:rPr lang="en-US" altLang="ja-JP" dirty="0" smtClean="0"/>
              <a:t>	</a:t>
            </a:r>
            <a:r>
              <a:rPr lang="ja-JP" altLang="en-US" u="sng" dirty="0" smtClean="0"/>
              <a:t>①調査方法・判断基準</a:t>
            </a:r>
            <a:r>
              <a:rPr kumimoji="1" lang="ja-JP" altLang="en-US" u="sng" dirty="0" smtClean="0"/>
              <a:t>の偏り</a:t>
            </a:r>
            <a:endParaRPr kumimoji="1" lang="en-US" altLang="ja-JP" u="sng" dirty="0" smtClean="0"/>
          </a:p>
          <a:p>
            <a:pPr lvl="3"/>
            <a:r>
              <a:rPr kumimoji="1" lang="ja-JP" altLang="en-US" dirty="0" smtClean="0"/>
              <a:t>認定調査におけるローカルルールによる偏り</a:t>
            </a:r>
            <a:endParaRPr kumimoji="1" lang="en-US" altLang="ja-JP" dirty="0" smtClean="0"/>
          </a:p>
          <a:p>
            <a:pPr lvl="3"/>
            <a:r>
              <a:rPr kumimoji="1" lang="ja-JP" altLang="en-US" dirty="0" smtClean="0"/>
              <a:t>適切な介助の方法の判断による偏り</a:t>
            </a:r>
            <a:endParaRPr kumimoji="1" lang="en-US" altLang="ja-JP" dirty="0" smtClean="0"/>
          </a:p>
          <a:p>
            <a:pPr lvl="3"/>
            <a:r>
              <a:rPr lang="ja-JP" altLang="en-US" dirty="0" smtClean="0"/>
              <a:t>調査の選択基準に関する誤解など</a:t>
            </a:r>
            <a:endParaRPr lang="en-US" altLang="ja-JP" dirty="0" smtClean="0"/>
          </a:p>
          <a:p>
            <a:pPr lvl="3">
              <a:buNone/>
            </a:pPr>
            <a:r>
              <a:rPr lang="en-US" altLang="ja-JP" dirty="0" smtClean="0"/>
              <a:t>※</a:t>
            </a:r>
            <a:r>
              <a:rPr lang="ja-JP" altLang="en-US" dirty="0" smtClean="0"/>
              <a:t>　</a:t>
            </a:r>
            <a:r>
              <a:rPr kumimoji="1" lang="ja-JP" altLang="en-US" dirty="0" smtClean="0"/>
              <a:t>偏りが特定の項目に限定される場合に多くみられる。</a:t>
            </a:r>
            <a:endParaRPr kumimoji="1" lang="en-US" altLang="ja-JP" dirty="0" smtClean="0"/>
          </a:p>
          <a:p>
            <a:pPr lvl="3">
              <a:buNone/>
            </a:pPr>
            <a:endParaRPr kumimoji="1" lang="en-US" altLang="ja-JP" dirty="0" smtClean="0"/>
          </a:p>
          <a:p>
            <a:pPr>
              <a:lnSpc>
                <a:spcPct val="120000"/>
              </a:lnSpc>
              <a:buNone/>
            </a:pPr>
            <a:r>
              <a:rPr lang="en-US" altLang="ja-JP" dirty="0" smtClean="0"/>
              <a:t>	</a:t>
            </a:r>
            <a:r>
              <a:rPr kumimoji="1" lang="en-US" altLang="ja-JP" dirty="0" smtClean="0"/>
              <a:t>	</a:t>
            </a:r>
            <a:r>
              <a:rPr lang="ja-JP" altLang="en-US" sz="2600" u="sng" dirty="0" smtClean="0"/>
              <a:t>②</a:t>
            </a:r>
            <a:r>
              <a:rPr kumimoji="1" lang="ja-JP" altLang="en-US" sz="2600" u="sng" dirty="0" smtClean="0"/>
              <a:t>地域特性</a:t>
            </a:r>
            <a:r>
              <a:rPr lang="ja-JP" altLang="en-US" sz="2600" u="sng" dirty="0" smtClean="0"/>
              <a:t>による</a:t>
            </a:r>
            <a:r>
              <a:rPr kumimoji="1" lang="ja-JP" altLang="en-US" sz="2600" u="sng" dirty="0" smtClean="0"/>
              <a:t>偏り</a:t>
            </a:r>
            <a:endParaRPr kumimoji="1" lang="en-US" altLang="ja-JP" sz="2600" u="sng" dirty="0" smtClean="0"/>
          </a:p>
          <a:p>
            <a:pPr lvl="3">
              <a:lnSpc>
                <a:spcPct val="110000"/>
              </a:lnSpc>
            </a:pPr>
            <a:r>
              <a:rPr lang="ja-JP" altLang="en-US" dirty="0" smtClean="0"/>
              <a:t>集計期間中の年齢構成（≒人口構成）に偏りが見られる場合</a:t>
            </a:r>
            <a:endParaRPr lang="en-US" altLang="ja-JP" dirty="0" smtClean="0"/>
          </a:p>
          <a:p>
            <a:pPr lvl="3">
              <a:lnSpc>
                <a:spcPct val="110000"/>
              </a:lnSpc>
            </a:pPr>
            <a:r>
              <a:rPr lang="ja-JP" altLang="en-US" dirty="0" smtClean="0"/>
              <a:t>認定率に偏りが見られる場合</a:t>
            </a:r>
            <a:r>
              <a:rPr lang="ja-JP" altLang="en-US" sz="1500" dirty="0" smtClean="0"/>
              <a:t>（認定率は軽度と中重度を分けて考える）</a:t>
            </a:r>
            <a:endParaRPr lang="en-US" altLang="ja-JP" sz="1500" dirty="0" smtClean="0"/>
          </a:p>
          <a:p>
            <a:pPr lvl="4">
              <a:lnSpc>
                <a:spcPct val="110000"/>
              </a:lnSpc>
            </a:pPr>
            <a:r>
              <a:rPr lang="ja-JP" altLang="en-US" sz="1500" dirty="0" smtClean="0"/>
              <a:t>高齢者内の年齢構成／単身世帯率／</a:t>
            </a:r>
            <a:r>
              <a:rPr lang="en-US" altLang="ja-JP" sz="1500" dirty="0" smtClean="0"/>
              <a:t>65</a:t>
            </a:r>
            <a:r>
              <a:rPr lang="ja-JP" altLang="en-US" sz="1500" dirty="0" smtClean="0"/>
              <a:t>歳以上就労率など様々な要因が影響を与えることが分かっている。</a:t>
            </a:r>
            <a:endParaRPr lang="en-US" altLang="ja-JP" sz="1500" dirty="0" smtClean="0"/>
          </a:p>
          <a:p>
            <a:pPr lvl="3">
              <a:lnSpc>
                <a:spcPct val="110000"/>
              </a:lnSpc>
              <a:buNone/>
            </a:pPr>
            <a:r>
              <a:rPr lang="en-US" altLang="ja-JP" dirty="0" smtClean="0"/>
              <a:t>※</a:t>
            </a:r>
            <a:r>
              <a:rPr lang="ja-JP" altLang="en-US" dirty="0" smtClean="0"/>
              <a:t>　偏りが特定の項目に限定されず、多くの調査項目で共通傾向がみられる場合に多くみられる。</a:t>
            </a:r>
            <a:endParaRPr lang="en-US" altLang="ja-JP" sz="1500" dirty="0" smtClean="0"/>
          </a:p>
          <a:p>
            <a:pPr lvl="2">
              <a:lnSpc>
                <a:spcPct val="120000"/>
              </a:lnSpc>
              <a:buNone/>
            </a:pPr>
            <a:r>
              <a:rPr kumimoji="1" lang="en-US" altLang="ja-JP" sz="1200" dirty="0" smtClean="0"/>
              <a:t>※</a:t>
            </a:r>
            <a:r>
              <a:rPr kumimoji="1" lang="ja-JP" altLang="en-US" sz="1200" dirty="0" smtClean="0"/>
              <a:t>偏りがない場合：自治体内の判断基準の</a:t>
            </a:r>
            <a:r>
              <a:rPr lang="ja-JP" altLang="en-US" sz="1200" dirty="0"/>
              <a:t>ばらつき</a:t>
            </a:r>
            <a:r>
              <a:rPr lang="ja-JP" altLang="en-US" sz="1200" dirty="0" smtClean="0"/>
              <a:t>がないことを証明するものではない点に留意。</a:t>
            </a:r>
            <a:endParaRPr lang="en-US" altLang="ja-JP" sz="1200" dirty="0" smtClean="0"/>
          </a:p>
        </p:txBody>
      </p:sp>
    </p:spTree>
    <p:extLst>
      <p:ext uri="{BB962C8B-B14F-4D97-AF65-F5344CB8AC3E}">
        <p14:creationId xmlns:p14="http://schemas.microsoft.com/office/powerpoint/2010/main" val="108957529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円/楕円 68"/>
          <p:cNvSpPr/>
          <p:nvPr/>
        </p:nvSpPr>
        <p:spPr>
          <a:xfrm>
            <a:off x="3340100" y="2654300"/>
            <a:ext cx="2171700" cy="1193800"/>
          </a:xfrm>
          <a:prstGeom prst="ellipse">
            <a:avLst/>
          </a:prstGeom>
          <a:solidFill>
            <a:srgbClr val="FEDACA"/>
          </a:solidFill>
          <a:ln w="57150">
            <a:solidFill>
              <a:srgbClr val="F24A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00"/>
              </a:solidFill>
            </a:endParaRPr>
          </a:p>
        </p:txBody>
      </p:sp>
      <p:sp>
        <p:nvSpPr>
          <p:cNvPr id="2" name="タイトル 1"/>
          <p:cNvSpPr>
            <a:spLocks noGrp="1"/>
          </p:cNvSpPr>
          <p:nvPr>
            <p:ph type="title"/>
          </p:nvPr>
        </p:nvSpPr>
        <p:spPr/>
        <p:txBody>
          <a:bodyPr/>
          <a:lstStyle/>
          <a:p>
            <a:r>
              <a:rPr lang="ja-JP" altLang="en-US" sz="3000" dirty="0" smtClean="0"/>
              <a:t>一次判定、選択率からみる業務分析データ（２）</a:t>
            </a:r>
            <a:endParaRPr kumimoji="1" lang="ja-JP" altLang="en-US" sz="3000" dirty="0"/>
          </a:p>
        </p:txBody>
      </p:sp>
      <p:sp>
        <p:nvSpPr>
          <p:cNvPr id="9" name="角丸四角形 8"/>
          <p:cNvSpPr/>
          <p:nvPr/>
        </p:nvSpPr>
        <p:spPr>
          <a:xfrm>
            <a:off x="2717800" y="1432699"/>
            <a:ext cx="3420000" cy="612000"/>
          </a:xfrm>
          <a:prstGeom prst="roundRect">
            <a:avLst/>
          </a:prstGeom>
          <a:noFill/>
          <a:ln w="57150" cmpd="dbl">
            <a:solidFill>
              <a:srgbClr val="F24A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00"/>
              </a:solidFill>
            </a:endParaRPr>
          </a:p>
        </p:txBody>
      </p:sp>
      <p:sp>
        <p:nvSpPr>
          <p:cNvPr id="10" name="テキスト ボックス 9"/>
          <p:cNvSpPr txBox="1"/>
          <p:nvPr/>
        </p:nvSpPr>
        <p:spPr>
          <a:xfrm>
            <a:off x="2853000" y="1507867"/>
            <a:ext cx="3149600" cy="461665"/>
          </a:xfrm>
          <a:prstGeom prst="rect">
            <a:avLst/>
          </a:prstGeom>
          <a:noFill/>
        </p:spPr>
        <p:txBody>
          <a:bodyPr wrap="square" rtlCol="0">
            <a:spAutoFit/>
          </a:bodyPr>
          <a:lstStyle/>
          <a:p>
            <a:pPr algn="ctr"/>
            <a:r>
              <a:rPr kumimoji="1" lang="ja-JP" altLang="en-US" sz="2400" dirty="0" smtClean="0"/>
              <a:t>一次判定結果の偏り</a:t>
            </a:r>
            <a:endParaRPr kumimoji="1" lang="ja-JP" altLang="en-US" sz="2400" dirty="0"/>
          </a:p>
        </p:txBody>
      </p:sp>
      <p:cxnSp>
        <p:nvCxnSpPr>
          <p:cNvPr id="14" name="直線矢印コネクタ 13"/>
          <p:cNvCxnSpPr/>
          <p:nvPr/>
        </p:nvCxnSpPr>
        <p:spPr>
          <a:xfrm rot="5400000" flipH="1">
            <a:off x="4165600" y="2362200"/>
            <a:ext cx="495300" cy="0"/>
          </a:xfrm>
          <a:prstGeom prst="straightConnector1">
            <a:avLst/>
          </a:prstGeom>
          <a:ln w="76200">
            <a:solidFill>
              <a:srgbClr val="F24A38"/>
            </a:solidFill>
            <a:tailEnd type="arrow"/>
          </a:ln>
        </p:spPr>
        <p:style>
          <a:lnRef idx="1">
            <a:schemeClr val="accent1"/>
          </a:lnRef>
          <a:fillRef idx="0">
            <a:schemeClr val="accent1"/>
          </a:fillRef>
          <a:effectRef idx="0">
            <a:schemeClr val="accent1"/>
          </a:effectRef>
          <a:fontRef idx="minor">
            <a:schemeClr val="tx1"/>
          </a:fontRef>
        </p:style>
      </p:cxnSp>
      <p:sp>
        <p:nvSpPr>
          <p:cNvPr id="15" name="角丸四角形 14"/>
          <p:cNvSpPr/>
          <p:nvPr/>
        </p:nvSpPr>
        <p:spPr>
          <a:xfrm>
            <a:off x="495300" y="4381500"/>
            <a:ext cx="2171700" cy="889000"/>
          </a:xfrm>
          <a:prstGeom prst="roundRect">
            <a:avLst/>
          </a:prstGeom>
          <a:noFill/>
          <a:ln w="57150">
            <a:solidFill>
              <a:srgbClr val="FB8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698500" y="4502835"/>
            <a:ext cx="1765300" cy="646331"/>
          </a:xfrm>
          <a:prstGeom prst="rect">
            <a:avLst/>
          </a:prstGeom>
          <a:noFill/>
        </p:spPr>
        <p:txBody>
          <a:bodyPr wrap="square" rtlCol="0">
            <a:spAutoFit/>
          </a:bodyPr>
          <a:lstStyle/>
          <a:p>
            <a:pPr algn="ctr"/>
            <a:r>
              <a:rPr lang="ja-JP" altLang="en-US" sz="1800" dirty="0" smtClean="0"/>
              <a:t>調査方法・判断基準の偏り</a:t>
            </a:r>
            <a:endParaRPr kumimoji="1" lang="ja-JP" altLang="en-US" sz="1800" dirty="0"/>
          </a:p>
        </p:txBody>
      </p:sp>
      <p:sp>
        <p:nvSpPr>
          <p:cNvPr id="17" name="角丸四角形 16"/>
          <p:cNvSpPr/>
          <p:nvPr/>
        </p:nvSpPr>
        <p:spPr>
          <a:xfrm>
            <a:off x="6311900" y="4381500"/>
            <a:ext cx="2171700" cy="889000"/>
          </a:xfrm>
          <a:prstGeom prst="roundRect">
            <a:avLst/>
          </a:prstGeom>
          <a:noFill/>
          <a:ln w="57150">
            <a:solidFill>
              <a:srgbClr val="5F8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6500128" y="4655235"/>
            <a:ext cx="1765300" cy="369332"/>
          </a:xfrm>
          <a:prstGeom prst="rect">
            <a:avLst/>
          </a:prstGeom>
          <a:noFill/>
        </p:spPr>
        <p:txBody>
          <a:bodyPr wrap="square" rtlCol="0">
            <a:spAutoFit/>
          </a:bodyPr>
          <a:lstStyle/>
          <a:p>
            <a:pPr algn="ctr"/>
            <a:r>
              <a:rPr kumimoji="1" lang="ja-JP" altLang="en-US" sz="1800" dirty="0" smtClean="0"/>
              <a:t>年齢構成の偏り</a:t>
            </a:r>
            <a:endParaRPr kumimoji="1" lang="en-US" altLang="ja-JP" sz="1800" dirty="0" smtClean="0"/>
          </a:p>
        </p:txBody>
      </p:sp>
      <p:sp>
        <p:nvSpPr>
          <p:cNvPr id="19" name="角丸四角形 18"/>
          <p:cNvSpPr/>
          <p:nvPr/>
        </p:nvSpPr>
        <p:spPr>
          <a:xfrm>
            <a:off x="3327400" y="4381500"/>
            <a:ext cx="2171700" cy="889000"/>
          </a:xfrm>
          <a:prstGeom prst="roundRect">
            <a:avLst/>
          </a:prstGeom>
          <a:noFill/>
          <a:ln w="57150">
            <a:solidFill>
              <a:srgbClr val="5F8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530600" y="4641334"/>
            <a:ext cx="1765300" cy="369332"/>
          </a:xfrm>
          <a:prstGeom prst="rect">
            <a:avLst/>
          </a:prstGeom>
          <a:noFill/>
        </p:spPr>
        <p:txBody>
          <a:bodyPr wrap="square" rtlCol="0">
            <a:spAutoFit/>
          </a:bodyPr>
          <a:lstStyle/>
          <a:p>
            <a:pPr algn="ctr"/>
            <a:r>
              <a:rPr kumimoji="1" lang="ja-JP" altLang="en-US" sz="1800" dirty="0" smtClean="0"/>
              <a:t>認定率の偏り</a:t>
            </a:r>
            <a:endParaRPr kumimoji="1" lang="ja-JP" altLang="en-US" sz="1800" dirty="0"/>
          </a:p>
        </p:txBody>
      </p:sp>
      <p:cxnSp>
        <p:nvCxnSpPr>
          <p:cNvPr id="22" name="直線矢印コネクタ 21"/>
          <p:cNvCxnSpPr/>
          <p:nvPr/>
        </p:nvCxnSpPr>
        <p:spPr>
          <a:xfrm flipV="1">
            <a:off x="1619250" y="3568700"/>
            <a:ext cx="1720850" cy="793750"/>
          </a:xfrm>
          <a:prstGeom prst="straightConnector1">
            <a:avLst/>
          </a:prstGeom>
          <a:ln w="57150">
            <a:solidFill>
              <a:srgbClr val="FB8265"/>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H="1" flipV="1">
            <a:off x="5511800" y="3505200"/>
            <a:ext cx="1809750" cy="857250"/>
          </a:xfrm>
          <a:prstGeom prst="straightConnector1">
            <a:avLst/>
          </a:prstGeom>
          <a:ln w="57150">
            <a:solidFill>
              <a:srgbClr val="5F8AC3"/>
            </a:solidFill>
            <a:tailEnd type="arrow"/>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520700" y="5328335"/>
            <a:ext cx="2895600" cy="738664"/>
          </a:xfrm>
          <a:prstGeom prst="rect">
            <a:avLst/>
          </a:prstGeom>
          <a:noFill/>
        </p:spPr>
        <p:txBody>
          <a:bodyPr wrap="square" rtlCol="0">
            <a:spAutoFit/>
          </a:bodyPr>
          <a:lstStyle/>
          <a:p>
            <a:r>
              <a:rPr lang="ja-JP" altLang="en-US" sz="1400" dirty="0" smtClean="0"/>
              <a:t>▲選択基準の誤解</a:t>
            </a:r>
            <a:endParaRPr lang="en-US" altLang="ja-JP" sz="1400" dirty="0" smtClean="0"/>
          </a:p>
          <a:p>
            <a:r>
              <a:rPr kumimoji="1" lang="ja-JP" altLang="en-US" sz="1400" dirty="0" smtClean="0"/>
              <a:t>▲適切な介助の方法の判断の</a:t>
            </a:r>
            <a:r>
              <a:rPr lang="ja-JP" altLang="en-US" sz="1400" dirty="0" smtClean="0"/>
              <a:t>偏り</a:t>
            </a:r>
            <a:endParaRPr kumimoji="1" lang="en-US" altLang="ja-JP" sz="1400" dirty="0" smtClean="0"/>
          </a:p>
          <a:p>
            <a:r>
              <a:rPr lang="ja-JP" altLang="en-US" sz="1400" dirty="0" smtClean="0"/>
              <a:t>▲ローカルルール　／など</a:t>
            </a:r>
            <a:endParaRPr kumimoji="1" lang="ja-JP" altLang="en-US" sz="1400" dirty="0"/>
          </a:p>
        </p:txBody>
      </p:sp>
      <p:sp>
        <p:nvSpPr>
          <p:cNvPr id="48" name="テキスト ボックス 47"/>
          <p:cNvSpPr txBox="1"/>
          <p:nvPr/>
        </p:nvSpPr>
        <p:spPr>
          <a:xfrm>
            <a:off x="3340100" y="5328335"/>
            <a:ext cx="2895600" cy="954107"/>
          </a:xfrm>
          <a:prstGeom prst="rect">
            <a:avLst/>
          </a:prstGeom>
          <a:noFill/>
        </p:spPr>
        <p:txBody>
          <a:bodyPr wrap="square" rtlCol="0">
            <a:spAutoFit/>
          </a:bodyPr>
          <a:lstStyle/>
          <a:p>
            <a:r>
              <a:rPr lang="ja-JP" altLang="en-US" sz="1400" dirty="0" smtClean="0"/>
              <a:t>▲軽度／中重度認定率の偏り</a:t>
            </a:r>
            <a:endParaRPr lang="en-US" altLang="ja-JP" sz="1400" dirty="0" smtClean="0"/>
          </a:p>
          <a:p>
            <a:r>
              <a:rPr kumimoji="1" lang="en-US" altLang="ja-JP" sz="1400" dirty="0" smtClean="0"/>
              <a:t>※</a:t>
            </a:r>
            <a:r>
              <a:rPr kumimoji="1" lang="ja-JP" altLang="en-US" sz="1400" dirty="0" smtClean="0"/>
              <a:t>高齢者の人口構成／単身世帯率</a:t>
            </a:r>
            <a:r>
              <a:rPr kumimoji="1" lang="en-US" altLang="ja-JP" sz="1400" dirty="0" smtClean="0"/>
              <a:t/>
            </a:r>
            <a:br>
              <a:rPr kumimoji="1" lang="en-US" altLang="ja-JP" sz="1400" dirty="0" smtClean="0"/>
            </a:br>
            <a:r>
              <a:rPr kumimoji="1" lang="ja-JP" altLang="en-US" sz="1400" dirty="0" smtClean="0"/>
              <a:t>　 ／</a:t>
            </a:r>
            <a:r>
              <a:rPr kumimoji="1" lang="en-US" altLang="ja-JP" sz="1400" dirty="0" smtClean="0"/>
              <a:t>65</a:t>
            </a:r>
            <a:r>
              <a:rPr kumimoji="1" lang="ja-JP" altLang="en-US" sz="1400" dirty="0" smtClean="0"/>
              <a:t>歳以上の就業率など、</a:t>
            </a:r>
            <a:r>
              <a:rPr kumimoji="1" lang="en-US" altLang="ja-JP" sz="1400" dirty="0" smtClean="0"/>
              <a:t/>
            </a:r>
            <a:br>
              <a:rPr kumimoji="1" lang="en-US" altLang="ja-JP" sz="1400" dirty="0" smtClean="0"/>
            </a:br>
            <a:r>
              <a:rPr kumimoji="1" lang="ja-JP" altLang="en-US" sz="1400" dirty="0" smtClean="0"/>
              <a:t>　 偏る要因はさまざま</a:t>
            </a:r>
            <a:endParaRPr kumimoji="1" lang="ja-JP" altLang="en-US" sz="1400" dirty="0"/>
          </a:p>
        </p:txBody>
      </p:sp>
      <p:sp>
        <p:nvSpPr>
          <p:cNvPr id="49" name="テキスト ボックス 48"/>
          <p:cNvSpPr txBox="1"/>
          <p:nvPr/>
        </p:nvSpPr>
        <p:spPr>
          <a:xfrm>
            <a:off x="6248400" y="5328335"/>
            <a:ext cx="2895600" cy="523220"/>
          </a:xfrm>
          <a:prstGeom prst="rect">
            <a:avLst/>
          </a:prstGeom>
          <a:noFill/>
        </p:spPr>
        <p:txBody>
          <a:bodyPr wrap="square" rtlCol="0">
            <a:spAutoFit/>
          </a:bodyPr>
          <a:lstStyle/>
          <a:p>
            <a:r>
              <a:rPr lang="ja-JP" altLang="en-US" sz="1400" dirty="0" smtClean="0"/>
              <a:t>▲</a:t>
            </a:r>
            <a:r>
              <a:rPr lang="en-US" altLang="ja-JP" sz="1400" dirty="0" smtClean="0"/>
              <a:t>85</a:t>
            </a:r>
            <a:r>
              <a:rPr lang="ja-JP" altLang="en-US" sz="1400" dirty="0" smtClean="0"/>
              <a:t>歳以上高齢者の申請が多い</a:t>
            </a:r>
            <a:endParaRPr lang="en-US" altLang="ja-JP" sz="1400" dirty="0" smtClean="0"/>
          </a:p>
          <a:p>
            <a:r>
              <a:rPr lang="en-US" altLang="ja-JP" sz="1400" dirty="0" smtClean="0"/>
              <a:t>※</a:t>
            </a:r>
            <a:r>
              <a:rPr lang="ja-JP" altLang="en-US" sz="1400" dirty="0" smtClean="0"/>
              <a:t>集計期間の高齢者の年齢構成</a:t>
            </a:r>
            <a:endParaRPr kumimoji="1" lang="ja-JP" altLang="en-US" sz="1400" dirty="0"/>
          </a:p>
        </p:txBody>
      </p:sp>
      <p:sp>
        <p:nvSpPr>
          <p:cNvPr id="54" name="円/楕円 53"/>
          <p:cNvSpPr/>
          <p:nvPr/>
        </p:nvSpPr>
        <p:spPr>
          <a:xfrm>
            <a:off x="3175000" y="3149600"/>
            <a:ext cx="396000" cy="396000"/>
          </a:xfrm>
          <a:prstGeom prst="ellipse">
            <a:avLst/>
          </a:prstGeom>
          <a:solidFill>
            <a:srgbClr val="E8F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00"/>
              </a:solidFill>
            </a:endParaRPr>
          </a:p>
        </p:txBody>
      </p:sp>
      <p:sp>
        <p:nvSpPr>
          <p:cNvPr id="58" name="円/楕円 57"/>
          <p:cNvSpPr/>
          <p:nvPr/>
        </p:nvSpPr>
        <p:spPr>
          <a:xfrm>
            <a:off x="3225800" y="2552700"/>
            <a:ext cx="546100" cy="546100"/>
          </a:xfrm>
          <a:prstGeom prst="ellipse">
            <a:avLst/>
          </a:prstGeom>
          <a:solidFill>
            <a:srgbClr val="C9E7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00"/>
              </a:solidFill>
            </a:endParaRPr>
          </a:p>
        </p:txBody>
      </p:sp>
      <p:sp>
        <p:nvSpPr>
          <p:cNvPr id="59" name="テキスト ボックス 58"/>
          <p:cNvSpPr txBox="1"/>
          <p:nvPr/>
        </p:nvSpPr>
        <p:spPr>
          <a:xfrm>
            <a:off x="3251200" y="2590800"/>
            <a:ext cx="492443" cy="461665"/>
          </a:xfrm>
          <a:prstGeom prst="rect">
            <a:avLst/>
          </a:prstGeom>
          <a:noFill/>
        </p:spPr>
        <p:txBody>
          <a:bodyPr wrap="none" rtlCol="0">
            <a:spAutoFit/>
          </a:bodyPr>
          <a:lstStyle/>
          <a:p>
            <a:r>
              <a:rPr lang="ja-JP" altLang="en-US" sz="1200" dirty="0" smtClean="0">
                <a:solidFill>
                  <a:schemeClr val="tx1">
                    <a:lumMod val="75000"/>
                    <a:lumOff val="25000"/>
                  </a:schemeClr>
                </a:solidFill>
                <a:latin typeface="Meiryo UI" pitchFamily="50" charset="-128"/>
                <a:ea typeface="Meiryo UI" pitchFamily="50" charset="-128"/>
                <a:cs typeface="Meiryo UI" pitchFamily="50" charset="-128"/>
              </a:rPr>
              <a:t>下肢</a:t>
            </a:r>
            <a:r>
              <a:rPr lang="en-US" altLang="ja-JP" sz="1200" dirty="0" smtClean="0">
                <a:solidFill>
                  <a:schemeClr val="tx1">
                    <a:lumMod val="75000"/>
                    <a:lumOff val="25000"/>
                  </a:schemeClr>
                </a:solidFill>
                <a:latin typeface="Meiryo UI" pitchFamily="50" charset="-128"/>
                <a:ea typeface="Meiryo UI" pitchFamily="50" charset="-128"/>
                <a:cs typeface="Meiryo UI" pitchFamily="50" charset="-128"/>
              </a:rPr>
              <a:t/>
            </a:r>
            <a:br>
              <a:rPr lang="en-US" altLang="ja-JP" sz="1200" dirty="0" smtClean="0">
                <a:solidFill>
                  <a:schemeClr val="tx1">
                    <a:lumMod val="75000"/>
                    <a:lumOff val="25000"/>
                  </a:schemeClr>
                </a:solidFill>
                <a:latin typeface="Meiryo UI" pitchFamily="50" charset="-128"/>
                <a:ea typeface="Meiryo UI" pitchFamily="50" charset="-128"/>
                <a:cs typeface="Meiryo UI" pitchFamily="50" charset="-128"/>
              </a:rPr>
            </a:br>
            <a:r>
              <a:rPr lang="ja-JP" altLang="en-US" sz="1200" dirty="0" smtClean="0">
                <a:solidFill>
                  <a:schemeClr val="tx1">
                    <a:lumMod val="75000"/>
                    <a:lumOff val="25000"/>
                  </a:schemeClr>
                </a:solidFill>
                <a:latin typeface="Meiryo UI" pitchFamily="50" charset="-128"/>
                <a:ea typeface="Meiryo UI" pitchFamily="50" charset="-128"/>
                <a:cs typeface="Meiryo UI" pitchFamily="50" charset="-128"/>
              </a:rPr>
              <a:t>麻痺</a:t>
            </a:r>
            <a:endParaRPr kumimoji="1" lang="ja-JP" altLang="en-US" sz="1200" dirty="0">
              <a:solidFill>
                <a:schemeClr val="tx1">
                  <a:lumMod val="75000"/>
                  <a:lumOff val="25000"/>
                </a:schemeClr>
              </a:solidFill>
              <a:latin typeface="Meiryo UI" pitchFamily="50" charset="-128"/>
              <a:ea typeface="Meiryo UI" pitchFamily="50" charset="-128"/>
              <a:cs typeface="Meiryo UI" pitchFamily="50" charset="-128"/>
            </a:endParaRPr>
          </a:p>
        </p:txBody>
      </p:sp>
      <p:sp>
        <p:nvSpPr>
          <p:cNvPr id="60" name="円/楕円 59"/>
          <p:cNvSpPr/>
          <p:nvPr/>
        </p:nvSpPr>
        <p:spPr>
          <a:xfrm>
            <a:off x="5092700" y="2565400"/>
            <a:ext cx="546100" cy="546100"/>
          </a:xfrm>
          <a:prstGeom prst="ellipse">
            <a:avLst/>
          </a:prstGeom>
          <a:solidFill>
            <a:srgbClr val="C9E7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00"/>
              </a:solidFill>
            </a:endParaRPr>
          </a:p>
        </p:txBody>
      </p:sp>
      <p:sp>
        <p:nvSpPr>
          <p:cNvPr id="61" name="テキスト ボックス 60"/>
          <p:cNvSpPr txBox="1"/>
          <p:nvPr/>
        </p:nvSpPr>
        <p:spPr>
          <a:xfrm>
            <a:off x="5118100" y="2603500"/>
            <a:ext cx="492443" cy="461665"/>
          </a:xfrm>
          <a:prstGeom prst="rect">
            <a:avLst/>
          </a:prstGeom>
          <a:noFill/>
        </p:spPr>
        <p:txBody>
          <a:bodyPr wrap="none" rtlCol="0">
            <a:spAutoFit/>
          </a:bodyPr>
          <a:lstStyle/>
          <a:p>
            <a:r>
              <a:rPr lang="ja-JP" altLang="en-US" sz="1200" dirty="0" smtClean="0">
                <a:solidFill>
                  <a:schemeClr val="tx1">
                    <a:lumMod val="75000"/>
                    <a:lumOff val="25000"/>
                  </a:schemeClr>
                </a:solidFill>
                <a:latin typeface="Meiryo UI" pitchFamily="50" charset="-128"/>
                <a:ea typeface="Meiryo UI" pitchFamily="50" charset="-128"/>
                <a:cs typeface="Meiryo UI" pitchFamily="50" charset="-128"/>
              </a:rPr>
              <a:t>短期</a:t>
            </a:r>
            <a:r>
              <a:rPr lang="en-US" altLang="ja-JP" sz="1200" dirty="0" smtClean="0">
                <a:solidFill>
                  <a:schemeClr val="tx1">
                    <a:lumMod val="75000"/>
                    <a:lumOff val="25000"/>
                  </a:schemeClr>
                </a:solidFill>
                <a:latin typeface="Meiryo UI" pitchFamily="50" charset="-128"/>
                <a:ea typeface="Meiryo UI" pitchFamily="50" charset="-128"/>
                <a:cs typeface="Meiryo UI" pitchFamily="50" charset="-128"/>
              </a:rPr>
              <a:t/>
            </a:r>
            <a:br>
              <a:rPr lang="en-US" altLang="ja-JP" sz="1200" dirty="0" smtClean="0">
                <a:solidFill>
                  <a:schemeClr val="tx1">
                    <a:lumMod val="75000"/>
                    <a:lumOff val="25000"/>
                  </a:schemeClr>
                </a:solidFill>
                <a:latin typeface="Meiryo UI" pitchFamily="50" charset="-128"/>
                <a:ea typeface="Meiryo UI" pitchFamily="50" charset="-128"/>
                <a:cs typeface="Meiryo UI" pitchFamily="50" charset="-128"/>
              </a:rPr>
            </a:br>
            <a:r>
              <a:rPr lang="ja-JP" altLang="en-US" sz="1200" dirty="0" smtClean="0">
                <a:solidFill>
                  <a:schemeClr val="tx1">
                    <a:lumMod val="75000"/>
                    <a:lumOff val="25000"/>
                  </a:schemeClr>
                </a:solidFill>
                <a:latin typeface="Meiryo UI" pitchFamily="50" charset="-128"/>
                <a:ea typeface="Meiryo UI" pitchFamily="50" charset="-128"/>
                <a:cs typeface="Meiryo UI" pitchFamily="50" charset="-128"/>
              </a:rPr>
              <a:t>記憶</a:t>
            </a:r>
            <a:endParaRPr kumimoji="1" lang="ja-JP" altLang="en-US" sz="1200" dirty="0">
              <a:solidFill>
                <a:schemeClr val="tx1">
                  <a:lumMod val="75000"/>
                  <a:lumOff val="25000"/>
                </a:schemeClr>
              </a:solidFill>
              <a:latin typeface="Meiryo UI" pitchFamily="50" charset="-128"/>
              <a:ea typeface="Meiryo UI" pitchFamily="50" charset="-128"/>
              <a:cs typeface="Meiryo UI" pitchFamily="50" charset="-128"/>
            </a:endParaRPr>
          </a:p>
        </p:txBody>
      </p:sp>
      <p:sp>
        <p:nvSpPr>
          <p:cNvPr id="62" name="円/楕円 61"/>
          <p:cNvSpPr/>
          <p:nvPr/>
        </p:nvSpPr>
        <p:spPr>
          <a:xfrm>
            <a:off x="3517900" y="3454400"/>
            <a:ext cx="546100" cy="546100"/>
          </a:xfrm>
          <a:prstGeom prst="ellipse">
            <a:avLst/>
          </a:prstGeom>
          <a:solidFill>
            <a:srgbClr val="C9E7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00"/>
              </a:solidFill>
            </a:endParaRPr>
          </a:p>
        </p:txBody>
      </p:sp>
      <p:sp>
        <p:nvSpPr>
          <p:cNvPr id="63" name="テキスト ボックス 62"/>
          <p:cNvSpPr txBox="1"/>
          <p:nvPr/>
        </p:nvSpPr>
        <p:spPr>
          <a:xfrm>
            <a:off x="3543300" y="3581400"/>
            <a:ext cx="492443" cy="276999"/>
          </a:xfrm>
          <a:prstGeom prst="rect">
            <a:avLst/>
          </a:prstGeom>
          <a:noFill/>
        </p:spPr>
        <p:txBody>
          <a:bodyPr wrap="none" rtlCol="0">
            <a:spAutoFit/>
          </a:bodyPr>
          <a:lstStyle/>
          <a:p>
            <a:r>
              <a:rPr lang="ja-JP" altLang="en-US" sz="1200" dirty="0" smtClean="0">
                <a:solidFill>
                  <a:schemeClr val="tx1">
                    <a:lumMod val="75000"/>
                    <a:lumOff val="25000"/>
                  </a:schemeClr>
                </a:solidFill>
                <a:latin typeface="Meiryo UI" pitchFamily="50" charset="-128"/>
                <a:ea typeface="Meiryo UI" pitchFamily="50" charset="-128"/>
                <a:cs typeface="Meiryo UI" pitchFamily="50" charset="-128"/>
              </a:rPr>
              <a:t>移乗</a:t>
            </a:r>
            <a:endParaRPr kumimoji="1" lang="ja-JP" altLang="en-US" sz="1200" dirty="0">
              <a:solidFill>
                <a:schemeClr val="tx1">
                  <a:lumMod val="75000"/>
                  <a:lumOff val="25000"/>
                </a:schemeClr>
              </a:solidFill>
              <a:latin typeface="Meiryo UI" pitchFamily="50" charset="-128"/>
              <a:ea typeface="Meiryo UI" pitchFamily="50" charset="-128"/>
              <a:cs typeface="Meiryo UI" pitchFamily="50" charset="-128"/>
            </a:endParaRPr>
          </a:p>
        </p:txBody>
      </p:sp>
      <p:sp>
        <p:nvSpPr>
          <p:cNvPr id="68" name="テキスト ボックス 67"/>
          <p:cNvSpPr txBox="1"/>
          <p:nvPr/>
        </p:nvSpPr>
        <p:spPr>
          <a:xfrm>
            <a:off x="3581400" y="2822545"/>
            <a:ext cx="1689100" cy="830997"/>
          </a:xfrm>
          <a:prstGeom prst="rect">
            <a:avLst/>
          </a:prstGeom>
          <a:noFill/>
        </p:spPr>
        <p:txBody>
          <a:bodyPr wrap="square" rtlCol="0">
            <a:spAutoFit/>
          </a:bodyPr>
          <a:lstStyle/>
          <a:p>
            <a:pPr algn="ctr"/>
            <a:r>
              <a:rPr kumimoji="1" lang="ja-JP" altLang="en-US" sz="2400" dirty="0" smtClean="0"/>
              <a:t>選択率の偏り</a:t>
            </a:r>
            <a:endParaRPr kumimoji="1" lang="ja-JP" altLang="en-US" sz="2400" dirty="0"/>
          </a:p>
        </p:txBody>
      </p:sp>
      <p:sp>
        <p:nvSpPr>
          <p:cNvPr id="73" name="正方形/長方形 72"/>
          <p:cNvSpPr/>
          <p:nvPr/>
        </p:nvSpPr>
        <p:spPr>
          <a:xfrm>
            <a:off x="6159500" y="4082902"/>
            <a:ext cx="2781300" cy="2292498"/>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p:cNvSpPr txBox="1"/>
          <p:nvPr/>
        </p:nvSpPr>
        <p:spPr>
          <a:xfrm>
            <a:off x="5892800" y="2166035"/>
            <a:ext cx="2387600" cy="830997"/>
          </a:xfrm>
          <a:prstGeom prst="rect">
            <a:avLst/>
          </a:prstGeom>
          <a:noFill/>
        </p:spPr>
        <p:txBody>
          <a:bodyPr wrap="square" rtlCol="0">
            <a:spAutoFit/>
          </a:bodyPr>
          <a:lstStyle/>
          <a:p>
            <a:r>
              <a:rPr kumimoji="1" lang="ja-JP" altLang="en-US" sz="2400" dirty="0" smtClean="0">
                <a:solidFill>
                  <a:srgbClr val="FF0000"/>
                </a:solidFill>
                <a:latin typeface="+mn-ea"/>
                <a:ea typeface="+mn-ea"/>
                <a:cs typeface="Meiryo UI" pitchFamily="50" charset="-128"/>
              </a:rPr>
              <a:t>年齢構成の</a:t>
            </a:r>
            <a:r>
              <a:rPr kumimoji="1" lang="en-US" altLang="ja-JP" sz="2400" dirty="0" smtClean="0">
                <a:solidFill>
                  <a:srgbClr val="FF0000"/>
                </a:solidFill>
                <a:latin typeface="+mn-ea"/>
                <a:ea typeface="+mn-ea"/>
                <a:cs typeface="Meiryo UI" pitchFamily="50" charset="-128"/>
              </a:rPr>
              <a:t/>
            </a:r>
            <a:br>
              <a:rPr kumimoji="1" lang="en-US" altLang="ja-JP" sz="2400" dirty="0" smtClean="0">
                <a:solidFill>
                  <a:srgbClr val="FF0000"/>
                </a:solidFill>
                <a:latin typeface="+mn-ea"/>
                <a:ea typeface="+mn-ea"/>
                <a:cs typeface="Meiryo UI" pitchFamily="50" charset="-128"/>
              </a:rPr>
            </a:br>
            <a:r>
              <a:rPr kumimoji="1" lang="ja-JP" altLang="en-US" sz="2400" dirty="0" smtClean="0">
                <a:solidFill>
                  <a:srgbClr val="FF0000"/>
                </a:solidFill>
                <a:latin typeface="+mn-ea"/>
                <a:ea typeface="+mn-ea"/>
                <a:cs typeface="Meiryo UI" pitchFamily="50" charset="-128"/>
              </a:rPr>
              <a:t>影響を取り除く</a:t>
            </a:r>
            <a:endParaRPr kumimoji="1" lang="ja-JP" altLang="en-US" sz="2400" dirty="0">
              <a:solidFill>
                <a:srgbClr val="FF0000"/>
              </a:solidFill>
              <a:latin typeface="+mn-ea"/>
              <a:ea typeface="+mn-ea"/>
              <a:cs typeface="Meiryo UI" pitchFamily="50" charset="-128"/>
            </a:endParaRPr>
          </a:p>
        </p:txBody>
      </p:sp>
      <p:cxnSp>
        <p:nvCxnSpPr>
          <p:cNvPr id="79" name="直線矢印コネクタ 78"/>
          <p:cNvCxnSpPr/>
          <p:nvPr/>
        </p:nvCxnSpPr>
        <p:spPr>
          <a:xfrm flipH="1">
            <a:off x="6477000" y="3225800"/>
            <a:ext cx="936000" cy="0"/>
          </a:xfrm>
          <a:prstGeom prst="straightConnector1">
            <a:avLst/>
          </a:prstGeom>
          <a:ln w="57150">
            <a:solidFill>
              <a:srgbClr val="5F8AC3"/>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rot="5400000" flipH="1">
            <a:off x="6870450" y="3772150"/>
            <a:ext cx="1080000" cy="0"/>
          </a:xfrm>
          <a:prstGeom prst="straightConnector1">
            <a:avLst/>
          </a:prstGeom>
          <a:ln w="57150">
            <a:solidFill>
              <a:srgbClr val="5F8AC3"/>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6070600" y="2489200"/>
            <a:ext cx="546100" cy="1323439"/>
          </a:xfrm>
          <a:prstGeom prst="rect">
            <a:avLst/>
          </a:prstGeom>
          <a:noFill/>
        </p:spPr>
        <p:txBody>
          <a:bodyPr wrap="square" rtlCol="0">
            <a:spAutoFit/>
          </a:bodyPr>
          <a:lstStyle/>
          <a:p>
            <a:pPr algn="ctr"/>
            <a:r>
              <a:rPr kumimoji="1" lang="en-US" altLang="ja-JP" sz="8000" dirty="0" smtClean="0">
                <a:solidFill>
                  <a:srgbClr val="FF0000"/>
                </a:solidFill>
                <a:latin typeface="+mn-ea"/>
                <a:ea typeface="+mn-ea"/>
                <a:cs typeface="Meiryo UI" pitchFamily="50" charset="-128"/>
              </a:rPr>
              <a:t>×</a:t>
            </a:r>
            <a:endParaRPr kumimoji="1" lang="ja-JP" altLang="en-US" sz="8000" dirty="0">
              <a:solidFill>
                <a:srgbClr val="FF0000"/>
              </a:solidFill>
              <a:latin typeface="+mn-ea"/>
              <a:ea typeface="+mn-ea"/>
              <a:cs typeface="Meiryo UI" pitchFamily="50" charset="-128"/>
            </a:endParaRPr>
          </a:p>
        </p:txBody>
      </p:sp>
      <p:sp>
        <p:nvSpPr>
          <p:cNvPr id="85" name="円形吹き出し 84"/>
          <p:cNvSpPr/>
          <p:nvPr/>
        </p:nvSpPr>
        <p:spPr>
          <a:xfrm>
            <a:off x="7594600" y="1270000"/>
            <a:ext cx="1231900" cy="1092200"/>
          </a:xfrm>
          <a:prstGeom prst="wedgeEllipseCallout">
            <a:avLst>
              <a:gd name="adj1" fmla="val -54924"/>
              <a:gd name="adj2" fmla="val 70000"/>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7556500" y="1340535"/>
            <a:ext cx="1308100" cy="830997"/>
          </a:xfrm>
          <a:prstGeom prst="rect">
            <a:avLst/>
          </a:prstGeom>
          <a:noFill/>
        </p:spPr>
        <p:txBody>
          <a:bodyPr wrap="square" rtlCol="0">
            <a:spAutoFit/>
          </a:bodyPr>
          <a:lstStyle/>
          <a:p>
            <a:pPr algn="ctr"/>
            <a:r>
              <a:rPr kumimoji="1" lang="ja-JP" altLang="en-US" sz="2400" dirty="0" smtClean="0">
                <a:solidFill>
                  <a:schemeClr val="bg1"/>
                </a:solidFill>
                <a:latin typeface="+mn-ea"/>
                <a:ea typeface="+mn-ea"/>
                <a:cs typeface="Meiryo UI" pitchFamily="50" charset="-128"/>
              </a:rPr>
              <a:t>補正</a:t>
            </a:r>
            <a:r>
              <a:rPr kumimoji="1" lang="en-US" altLang="ja-JP" sz="2400" dirty="0" smtClean="0">
                <a:solidFill>
                  <a:schemeClr val="bg1"/>
                </a:solidFill>
                <a:latin typeface="+mn-ea"/>
                <a:ea typeface="+mn-ea"/>
                <a:cs typeface="Meiryo UI" pitchFamily="50" charset="-128"/>
              </a:rPr>
              <a:t/>
            </a:r>
            <a:br>
              <a:rPr kumimoji="1" lang="en-US" altLang="ja-JP" sz="2400" dirty="0" smtClean="0">
                <a:solidFill>
                  <a:schemeClr val="bg1"/>
                </a:solidFill>
                <a:latin typeface="+mn-ea"/>
                <a:ea typeface="+mn-ea"/>
                <a:cs typeface="Meiryo UI" pitchFamily="50" charset="-128"/>
              </a:rPr>
            </a:br>
            <a:r>
              <a:rPr kumimoji="1" lang="ja-JP" altLang="en-US" sz="2400" dirty="0" smtClean="0">
                <a:solidFill>
                  <a:schemeClr val="bg1"/>
                </a:solidFill>
                <a:latin typeface="+mn-ea"/>
                <a:ea typeface="+mn-ea"/>
                <a:cs typeface="Meiryo UI" pitchFamily="50" charset="-128"/>
              </a:rPr>
              <a:t>選択率</a:t>
            </a:r>
            <a:endParaRPr kumimoji="1" lang="ja-JP" altLang="en-US" sz="2400" dirty="0">
              <a:solidFill>
                <a:schemeClr val="bg1"/>
              </a:solidFill>
              <a:latin typeface="+mn-ea"/>
              <a:ea typeface="+mn-ea"/>
              <a:cs typeface="Meiryo UI" pitchFamily="50" charset="-128"/>
            </a:endParaRPr>
          </a:p>
        </p:txBody>
      </p:sp>
      <p:sp>
        <p:nvSpPr>
          <p:cNvPr id="86" name="円/楕円 85"/>
          <p:cNvSpPr/>
          <p:nvPr/>
        </p:nvSpPr>
        <p:spPr>
          <a:xfrm>
            <a:off x="5219700" y="3175000"/>
            <a:ext cx="396000" cy="396000"/>
          </a:xfrm>
          <a:prstGeom prst="ellipse">
            <a:avLst/>
          </a:prstGeom>
          <a:solidFill>
            <a:srgbClr val="E8F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00"/>
              </a:solidFill>
            </a:endParaRPr>
          </a:p>
        </p:txBody>
      </p:sp>
      <p:sp>
        <p:nvSpPr>
          <p:cNvPr id="89" name="円/楕円 88"/>
          <p:cNvSpPr/>
          <p:nvPr/>
        </p:nvSpPr>
        <p:spPr>
          <a:xfrm>
            <a:off x="4737100" y="3479800"/>
            <a:ext cx="546100" cy="546100"/>
          </a:xfrm>
          <a:prstGeom prst="ellipse">
            <a:avLst/>
          </a:prstGeom>
          <a:solidFill>
            <a:srgbClr val="C9E7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00"/>
              </a:solidFill>
            </a:endParaRPr>
          </a:p>
        </p:txBody>
      </p:sp>
      <p:sp>
        <p:nvSpPr>
          <p:cNvPr id="90" name="テキスト ボックス 89"/>
          <p:cNvSpPr txBox="1"/>
          <p:nvPr/>
        </p:nvSpPr>
        <p:spPr>
          <a:xfrm>
            <a:off x="4787900" y="3606800"/>
            <a:ext cx="492443" cy="276999"/>
          </a:xfrm>
          <a:prstGeom prst="rect">
            <a:avLst/>
          </a:prstGeom>
          <a:noFill/>
        </p:spPr>
        <p:txBody>
          <a:bodyPr wrap="none" rtlCol="0">
            <a:spAutoFit/>
          </a:bodyPr>
          <a:lstStyle/>
          <a:p>
            <a:r>
              <a:rPr lang="ja-JP" altLang="en-US" sz="1200" dirty="0" smtClean="0">
                <a:solidFill>
                  <a:schemeClr val="tx1">
                    <a:lumMod val="75000"/>
                    <a:lumOff val="25000"/>
                  </a:schemeClr>
                </a:solidFill>
                <a:latin typeface="Meiryo UI" pitchFamily="50" charset="-128"/>
                <a:ea typeface="Meiryo UI" pitchFamily="50" charset="-128"/>
                <a:cs typeface="Meiryo UI" pitchFamily="50" charset="-128"/>
              </a:rPr>
              <a:t>移動</a:t>
            </a:r>
            <a:endParaRPr kumimoji="1" lang="ja-JP" altLang="en-US" sz="1200" dirty="0">
              <a:solidFill>
                <a:schemeClr val="tx1">
                  <a:lumMod val="75000"/>
                  <a:lumOff val="25000"/>
                </a:schemeClr>
              </a:solidFill>
              <a:latin typeface="Meiryo UI" pitchFamily="50" charset="-128"/>
              <a:ea typeface="Meiryo UI" pitchFamily="50" charset="-128"/>
              <a:cs typeface="Meiryo UI" pitchFamily="50" charset="-128"/>
            </a:endParaRPr>
          </a:p>
        </p:txBody>
      </p:sp>
      <p:sp>
        <p:nvSpPr>
          <p:cNvPr id="93" name="円/楕円 92"/>
          <p:cNvSpPr/>
          <p:nvPr/>
        </p:nvSpPr>
        <p:spPr>
          <a:xfrm>
            <a:off x="4216400" y="3670300"/>
            <a:ext cx="396000" cy="396000"/>
          </a:xfrm>
          <a:prstGeom prst="ellipse">
            <a:avLst/>
          </a:prstGeom>
          <a:solidFill>
            <a:srgbClr val="E8F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00"/>
              </a:solidFill>
            </a:endParaRPr>
          </a:p>
        </p:txBody>
      </p:sp>
      <p:cxnSp>
        <p:nvCxnSpPr>
          <p:cNvPr id="21" name="直線矢印コネクタ 20"/>
          <p:cNvCxnSpPr/>
          <p:nvPr/>
        </p:nvCxnSpPr>
        <p:spPr>
          <a:xfrm rot="5400000" flipH="1">
            <a:off x="4165600" y="4114800"/>
            <a:ext cx="495300" cy="0"/>
          </a:xfrm>
          <a:prstGeom prst="straightConnector1">
            <a:avLst/>
          </a:prstGeom>
          <a:ln w="57150">
            <a:solidFill>
              <a:srgbClr val="5F8AC3"/>
            </a:solidFill>
            <a:tailEnd type="arrow"/>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539012" y="4120066"/>
            <a:ext cx="2438103" cy="461665"/>
          </a:xfrm>
          <a:prstGeom prst="rect">
            <a:avLst/>
          </a:prstGeom>
          <a:noFill/>
        </p:spPr>
        <p:txBody>
          <a:bodyPr wrap="square" rtlCol="0">
            <a:spAutoFit/>
          </a:bodyPr>
          <a:lstStyle/>
          <a:p>
            <a:r>
              <a:rPr lang="ja-JP" altLang="en-US" sz="1200" dirty="0" smtClean="0"/>
              <a:t>①調査方法・判断基準</a:t>
            </a:r>
          </a:p>
          <a:p>
            <a:endParaRPr kumimoji="1" lang="ja-JP" altLang="en-US" sz="1200" dirty="0"/>
          </a:p>
        </p:txBody>
      </p:sp>
      <p:sp>
        <p:nvSpPr>
          <p:cNvPr id="39" name="テキスト ボックス 38"/>
          <p:cNvSpPr txBox="1"/>
          <p:nvPr/>
        </p:nvSpPr>
        <p:spPr>
          <a:xfrm>
            <a:off x="3324744" y="4120066"/>
            <a:ext cx="1765300" cy="276999"/>
          </a:xfrm>
          <a:prstGeom prst="rect">
            <a:avLst/>
          </a:prstGeom>
          <a:noFill/>
        </p:spPr>
        <p:txBody>
          <a:bodyPr wrap="square" rtlCol="0">
            <a:spAutoFit/>
          </a:bodyPr>
          <a:lstStyle/>
          <a:p>
            <a:r>
              <a:rPr kumimoji="1" lang="ja-JP" altLang="en-US" sz="1200" dirty="0" smtClean="0"/>
              <a:t>②地域特性</a:t>
            </a:r>
            <a:endParaRPr kumimoji="1" lang="ja-JP" altLang="en-US" sz="1200" dirty="0"/>
          </a:p>
        </p:txBody>
      </p:sp>
      <p:sp>
        <p:nvSpPr>
          <p:cNvPr id="40" name="テキスト ボックス 39"/>
          <p:cNvSpPr txBox="1"/>
          <p:nvPr/>
        </p:nvSpPr>
        <p:spPr>
          <a:xfrm>
            <a:off x="6333758" y="4120066"/>
            <a:ext cx="1765300" cy="276999"/>
          </a:xfrm>
          <a:prstGeom prst="rect">
            <a:avLst/>
          </a:prstGeom>
          <a:noFill/>
        </p:spPr>
        <p:txBody>
          <a:bodyPr wrap="square" rtlCol="0">
            <a:spAutoFit/>
          </a:bodyPr>
          <a:lstStyle/>
          <a:p>
            <a:r>
              <a:rPr kumimoji="1" lang="ja-JP" altLang="en-US" sz="1200" dirty="0" smtClean="0"/>
              <a:t>②地域特性</a:t>
            </a:r>
            <a:endParaRPr kumimoji="1" lang="ja-JP" altLang="en-US" sz="1200" dirty="0"/>
          </a:p>
        </p:txBody>
      </p:sp>
    </p:spTree>
    <p:extLst>
      <p:ext uri="{BB962C8B-B14F-4D97-AF65-F5344CB8AC3E}">
        <p14:creationId xmlns:p14="http://schemas.microsoft.com/office/powerpoint/2010/main" val="108957529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「②地域特性」　年齢と認定率の関係</a:t>
            </a:r>
            <a:endParaRPr kumimoji="1" lang="ja-JP" altLang="en-US" sz="3200" dirty="0"/>
          </a:p>
        </p:txBody>
      </p:sp>
      <p:sp>
        <p:nvSpPr>
          <p:cNvPr id="4" name="コンテンツ プレースホルダー 3"/>
          <p:cNvSpPr>
            <a:spLocks noGrp="1"/>
          </p:cNvSpPr>
          <p:nvPr>
            <p:ph sz="quarter" idx="1"/>
          </p:nvPr>
        </p:nvSpPr>
        <p:spPr>
          <a:xfrm>
            <a:off x="566738" y="1196752"/>
            <a:ext cx="7799496" cy="726641"/>
          </a:xfrm>
        </p:spPr>
        <p:txBody>
          <a:bodyPr>
            <a:normAutofit fontScale="70000" lnSpcReduction="20000"/>
          </a:bodyPr>
          <a:lstStyle/>
          <a:p>
            <a:pPr>
              <a:lnSpc>
                <a:spcPct val="120000"/>
              </a:lnSpc>
            </a:pPr>
            <a:r>
              <a:rPr lang="ja-JP" altLang="en-US" sz="3400" dirty="0" smtClean="0"/>
              <a:t>年齢区分が高くなるほど、認定率は高くなる</a:t>
            </a:r>
            <a:r>
              <a:rPr lang="en-US" altLang="ja-JP" sz="2400" dirty="0" smtClean="0"/>
              <a:t/>
            </a:r>
            <a:br>
              <a:rPr lang="en-US" altLang="ja-JP" sz="2400" dirty="0" smtClean="0"/>
            </a:br>
            <a:r>
              <a:rPr lang="ja-JP" altLang="en-US" sz="2400" dirty="0" smtClean="0"/>
              <a:t>⇒</a:t>
            </a:r>
            <a:r>
              <a:rPr lang="en-US" altLang="ja-JP" sz="2400" dirty="0" smtClean="0"/>
              <a:t>75</a:t>
            </a:r>
            <a:r>
              <a:rPr lang="ja-JP" altLang="en-US" sz="2400" dirty="0" smtClean="0"/>
              <a:t>歳以上、</a:t>
            </a:r>
            <a:r>
              <a:rPr lang="en-US" altLang="ja-JP" sz="2400" dirty="0" smtClean="0"/>
              <a:t>85</a:t>
            </a:r>
            <a:r>
              <a:rPr lang="ja-JP" altLang="en-US" sz="2400" dirty="0" smtClean="0"/>
              <a:t>歳以上の高齢者が多い市区町村ほど、認定率は高くなる傾向</a:t>
            </a:r>
            <a:endParaRPr lang="en-US" altLang="ja-JP" sz="2400" dirty="0" smtClean="0"/>
          </a:p>
        </p:txBody>
      </p:sp>
      <p:pic>
        <p:nvPicPr>
          <p:cNvPr id="4098" name="Picture 2"/>
          <p:cNvPicPr>
            <a:picLocks noChangeAspect="1" noChangeArrowheads="1"/>
          </p:cNvPicPr>
          <p:nvPr/>
        </p:nvPicPr>
        <p:blipFill>
          <a:blip r:embed="rId3" cstate="print"/>
          <a:srcRect/>
          <a:stretch>
            <a:fillRect/>
          </a:stretch>
        </p:blipFill>
        <p:spPr bwMode="auto">
          <a:xfrm>
            <a:off x="920641" y="1902315"/>
            <a:ext cx="6941097" cy="4176179"/>
          </a:xfrm>
          <a:prstGeom prst="rect">
            <a:avLst/>
          </a:prstGeom>
          <a:noFill/>
          <a:ln w="9525">
            <a:noFill/>
            <a:miter lim="800000"/>
            <a:headEnd/>
            <a:tailEnd/>
          </a:ln>
          <a:effectLst/>
        </p:spPr>
      </p:pic>
      <p:sp>
        <p:nvSpPr>
          <p:cNvPr id="5" name="テキスト ボックス 4"/>
          <p:cNvSpPr txBox="1"/>
          <p:nvPr/>
        </p:nvSpPr>
        <p:spPr>
          <a:xfrm>
            <a:off x="578068" y="6032941"/>
            <a:ext cx="4265911" cy="461665"/>
          </a:xfrm>
          <a:prstGeom prst="rect">
            <a:avLst/>
          </a:prstGeom>
          <a:noFill/>
        </p:spPr>
        <p:txBody>
          <a:bodyPr wrap="none" rtlCol="0">
            <a:spAutoFit/>
          </a:bodyPr>
          <a:lstStyle/>
          <a:p>
            <a:r>
              <a:rPr kumimoji="1" lang="en-US" altLang="ja-JP" sz="1200" dirty="0" smtClean="0"/>
              <a:t>※</a:t>
            </a:r>
            <a:r>
              <a:rPr kumimoji="1" lang="ja-JP" altLang="en-US" sz="1200" dirty="0" smtClean="0"/>
              <a:t>認定者数：介護給付費実態調査（</a:t>
            </a:r>
            <a:r>
              <a:rPr kumimoji="1" lang="en-US" altLang="ja-JP" sz="1200" dirty="0" smtClean="0"/>
              <a:t>H26.12</a:t>
            </a:r>
            <a:r>
              <a:rPr kumimoji="1" lang="ja-JP" altLang="en-US" sz="1200" dirty="0" smtClean="0"/>
              <a:t>）</a:t>
            </a:r>
            <a:endParaRPr kumimoji="1" lang="en-US" altLang="ja-JP" sz="1200" dirty="0" smtClean="0"/>
          </a:p>
          <a:p>
            <a:r>
              <a:rPr lang="en-US" altLang="ja-JP" sz="1200" dirty="0" smtClean="0"/>
              <a:t>※</a:t>
            </a:r>
            <a:r>
              <a:rPr lang="ja-JP" altLang="en-US" sz="1200" dirty="0" smtClean="0"/>
              <a:t>年齢区分別人口：</a:t>
            </a:r>
            <a:r>
              <a:rPr lang="zh-TW" altLang="en-US" sz="1200" dirty="0" smtClean="0"/>
              <a:t>住民基本台帳年齢階級別人口</a:t>
            </a:r>
            <a:r>
              <a:rPr lang="ja-JP" altLang="en-US" sz="1200" dirty="0" smtClean="0"/>
              <a:t>（</a:t>
            </a:r>
            <a:r>
              <a:rPr lang="en-US" altLang="ja-JP" sz="1200" dirty="0" smtClean="0"/>
              <a:t>H</a:t>
            </a:r>
            <a:r>
              <a:rPr lang="en-US" altLang="zh-TW" sz="1200" dirty="0" smtClean="0"/>
              <a:t>27.1.1</a:t>
            </a:r>
            <a:r>
              <a:rPr lang="ja-JP" altLang="en-US" sz="1200" dirty="0" smtClean="0"/>
              <a:t>）</a:t>
            </a:r>
            <a:endParaRPr kumimoji="1" lang="ja-JP" altLang="en-US" sz="1200" dirty="0"/>
          </a:p>
        </p:txBody>
      </p:sp>
    </p:spTree>
    <p:extLst>
      <p:ext uri="{BB962C8B-B14F-4D97-AF65-F5344CB8AC3E}">
        <p14:creationId xmlns:p14="http://schemas.microsoft.com/office/powerpoint/2010/main" val="108957529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「②地域特性」　年齢と</a:t>
            </a:r>
            <a:r>
              <a:rPr lang="ja-JP" altLang="en-US" sz="3200" dirty="0" smtClean="0"/>
              <a:t>要介護度区分</a:t>
            </a:r>
            <a:r>
              <a:rPr kumimoji="1" lang="ja-JP" altLang="en-US" sz="3200" dirty="0" smtClean="0"/>
              <a:t>の関係</a:t>
            </a:r>
            <a:endParaRPr kumimoji="1" lang="ja-JP" altLang="en-US" sz="3200" dirty="0"/>
          </a:p>
        </p:txBody>
      </p:sp>
      <p:sp>
        <p:nvSpPr>
          <p:cNvPr id="4" name="コンテンツ プレースホルダー 3"/>
          <p:cNvSpPr>
            <a:spLocks noGrp="1"/>
          </p:cNvSpPr>
          <p:nvPr>
            <p:ph sz="quarter" idx="1"/>
          </p:nvPr>
        </p:nvSpPr>
        <p:spPr>
          <a:xfrm>
            <a:off x="566738" y="1196752"/>
            <a:ext cx="7799496" cy="989400"/>
          </a:xfrm>
        </p:spPr>
        <p:txBody>
          <a:bodyPr>
            <a:normAutofit fontScale="40000" lnSpcReduction="20000"/>
          </a:bodyPr>
          <a:lstStyle/>
          <a:p>
            <a:pPr>
              <a:lnSpc>
                <a:spcPct val="120000"/>
              </a:lnSpc>
            </a:pPr>
            <a:r>
              <a:rPr lang="en-US" altLang="ja-JP" sz="5000" dirty="0" smtClean="0"/>
              <a:t>90</a:t>
            </a:r>
            <a:r>
              <a:rPr lang="ja-JP" altLang="en-US" sz="5000" dirty="0" smtClean="0"/>
              <a:t>歳以上では、年齢区分が高くなるほど、要介護度の高い割合が大きくなる</a:t>
            </a:r>
            <a:r>
              <a:rPr lang="en-US" altLang="ja-JP" sz="5000" dirty="0" smtClean="0"/>
              <a:t/>
            </a:r>
            <a:br>
              <a:rPr lang="en-US" altLang="ja-JP" sz="5000" dirty="0" smtClean="0"/>
            </a:br>
            <a:r>
              <a:rPr lang="ja-JP" altLang="en-US" sz="4000" dirty="0" smtClean="0"/>
              <a:t>⇒</a:t>
            </a:r>
            <a:r>
              <a:rPr lang="en-US" altLang="ja-JP" sz="4000" dirty="0" smtClean="0"/>
              <a:t>90</a:t>
            </a:r>
            <a:r>
              <a:rPr lang="ja-JP" altLang="en-US" sz="4000" dirty="0" smtClean="0"/>
              <a:t>歳以上の高齢者が多い市区町村では、要介護度の高い認定者が多くなる傾向</a:t>
            </a:r>
            <a:endParaRPr lang="en-US" altLang="ja-JP" sz="4000" dirty="0" smtClean="0"/>
          </a:p>
        </p:txBody>
      </p:sp>
      <p:sp>
        <p:nvSpPr>
          <p:cNvPr id="5" name="テキスト ボックス 4"/>
          <p:cNvSpPr txBox="1"/>
          <p:nvPr/>
        </p:nvSpPr>
        <p:spPr>
          <a:xfrm>
            <a:off x="578068" y="6032941"/>
            <a:ext cx="4265911" cy="461665"/>
          </a:xfrm>
          <a:prstGeom prst="rect">
            <a:avLst/>
          </a:prstGeom>
          <a:noFill/>
        </p:spPr>
        <p:txBody>
          <a:bodyPr wrap="none" rtlCol="0">
            <a:spAutoFit/>
          </a:bodyPr>
          <a:lstStyle/>
          <a:p>
            <a:r>
              <a:rPr kumimoji="1" lang="en-US" altLang="ja-JP" sz="1200" dirty="0" smtClean="0"/>
              <a:t>※</a:t>
            </a:r>
            <a:r>
              <a:rPr kumimoji="1" lang="ja-JP" altLang="en-US" sz="1200" dirty="0" smtClean="0"/>
              <a:t>認定者数：介護給付費実態調査（</a:t>
            </a:r>
            <a:r>
              <a:rPr kumimoji="1" lang="en-US" altLang="ja-JP" sz="1200" dirty="0" smtClean="0"/>
              <a:t>H26.12</a:t>
            </a:r>
            <a:r>
              <a:rPr kumimoji="1" lang="ja-JP" altLang="en-US" sz="1200" dirty="0" smtClean="0"/>
              <a:t>）</a:t>
            </a:r>
            <a:endParaRPr kumimoji="1" lang="en-US" altLang="ja-JP" sz="1200" dirty="0" smtClean="0"/>
          </a:p>
          <a:p>
            <a:r>
              <a:rPr lang="en-US" altLang="ja-JP" sz="1200" dirty="0" smtClean="0"/>
              <a:t>※</a:t>
            </a:r>
            <a:r>
              <a:rPr lang="ja-JP" altLang="en-US" sz="1200" dirty="0" smtClean="0"/>
              <a:t>年齢区分別人口：</a:t>
            </a:r>
            <a:r>
              <a:rPr lang="zh-TW" altLang="en-US" sz="1200" dirty="0" smtClean="0"/>
              <a:t>住民基本台帳年齢階級別人口</a:t>
            </a:r>
            <a:r>
              <a:rPr lang="ja-JP" altLang="en-US" sz="1200" dirty="0" smtClean="0"/>
              <a:t>（</a:t>
            </a:r>
            <a:r>
              <a:rPr lang="en-US" altLang="ja-JP" sz="1200" dirty="0" smtClean="0"/>
              <a:t>H</a:t>
            </a:r>
            <a:r>
              <a:rPr lang="en-US" altLang="zh-TW" sz="1200" dirty="0" smtClean="0"/>
              <a:t>27.1.1</a:t>
            </a:r>
            <a:r>
              <a:rPr lang="ja-JP" altLang="en-US" sz="1200" dirty="0" smtClean="0"/>
              <a:t>）</a:t>
            </a:r>
            <a:endParaRPr kumimoji="1" lang="ja-JP" altLang="en-US" sz="1200" dirty="0"/>
          </a:p>
        </p:txBody>
      </p:sp>
      <p:pic>
        <p:nvPicPr>
          <p:cNvPr id="1026" name="Picture 2"/>
          <p:cNvPicPr>
            <a:picLocks noChangeAspect="1" noChangeArrowheads="1"/>
          </p:cNvPicPr>
          <p:nvPr/>
        </p:nvPicPr>
        <p:blipFill>
          <a:blip r:embed="rId3" cstate="print"/>
          <a:srcRect/>
          <a:stretch>
            <a:fillRect/>
          </a:stretch>
        </p:blipFill>
        <p:spPr bwMode="auto">
          <a:xfrm>
            <a:off x="866774" y="2117724"/>
            <a:ext cx="7645505" cy="3940175"/>
          </a:xfrm>
          <a:prstGeom prst="rect">
            <a:avLst/>
          </a:prstGeom>
          <a:noFill/>
          <a:ln w="9525">
            <a:noFill/>
            <a:miter lim="800000"/>
            <a:headEnd/>
            <a:tailEnd/>
          </a:ln>
          <a:effectLst/>
        </p:spPr>
      </p:pic>
      <p:cxnSp>
        <p:nvCxnSpPr>
          <p:cNvPr id="8" name="直線コネクタ 7"/>
          <p:cNvCxnSpPr/>
          <p:nvPr/>
        </p:nvCxnSpPr>
        <p:spPr>
          <a:xfrm>
            <a:off x="556986" y="4686300"/>
            <a:ext cx="8305800"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H="1">
            <a:off x="5135526" y="4438502"/>
            <a:ext cx="896974" cy="867145"/>
          </a:xfrm>
          <a:prstGeom prst="straightConnector1">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6108700" y="4305300"/>
            <a:ext cx="2019300" cy="368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5082363" y="5130800"/>
            <a:ext cx="3045637" cy="368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794744" y="4723525"/>
            <a:ext cx="2326161" cy="368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8957529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smtClean="0"/>
              <a:t>「②地域特性」　認定率と各指標</a:t>
            </a:r>
            <a:r>
              <a:rPr kumimoji="1" lang="ja-JP" altLang="en-US" sz="3200" dirty="0" smtClean="0"/>
              <a:t>の関係</a:t>
            </a:r>
            <a:endParaRPr kumimoji="1" lang="ja-JP" altLang="en-US" sz="3200" dirty="0"/>
          </a:p>
        </p:txBody>
      </p:sp>
      <p:sp>
        <p:nvSpPr>
          <p:cNvPr id="4" name="コンテンツ プレースホルダー 3"/>
          <p:cNvSpPr>
            <a:spLocks noGrp="1"/>
          </p:cNvSpPr>
          <p:nvPr>
            <p:ph sz="quarter" idx="1"/>
          </p:nvPr>
        </p:nvSpPr>
        <p:spPr>
          <a:xfrm>
            <a:off x="566738" y="1196752"/>
            <a:ext cx="7799496" cy="525722"/>
          </a:xfrm>
        </p:spPr>
        <p:txBody>
          <a:bodyPr>
            <a:noAutofit/>
          </a:bodyPr>
          <a:lstStyle/>
          <a:p>
            <a:pPr>
              <a:lnSpc>
                <a:spcPct val="120000"/>
              </a:lnSpc>
            </a:pPr>
            <a:r>
              <a:rPr lang="ja-JP" altLang="en-US" sz="2800" dirty="0" smtClean="0"/>
              <a:t>認定率は、様々な要因が影響を与えている</a:t>
            </a:r>
            <a:endParaRPr lang="en-US" altLang="ja-JP" sz="2800" dirty="0" smtClean="0"/>
          </a:p>
        </p:txBody>
      </p:sp>
      <p:sp>
        <p:nvSpPr>
          <p:cNvPr id="5" name="テキスト ボックス 4"/>
          <p:cNvSpPr txBox="1"/>
          <p:nvPr/>
        </p:nvSpPr>
        <p:spPr>
          <a:xfrm>
            <a:off x="705217" y="5828262"/>
            <a:ext cx="5912196" cy="461665"/>
          </a:xfrm>
          <a:prstGeom prst="rect">
            <a:avLst/>
          </a:prstGeom>
          <a:noFill/>
        </p:spPr>
        <p:txBody>
          <a:bodyPr wrap="none" rtlCol="0">
            <a:spAutoFit/>
          </a:bodyPr>
          <a:lstStyle/>
          <a:p>
            <a:r>
              <a:rPr lang="en-US" altLang="ja-JP" sz="1200" dirty="0" smtClean="0"/>
              <a:t>※ **. </a:t>
            </a:r>
            <a:r>
              <a:rPr lang="ja-JP" altLang="ja-JP" sz="1200" dirty="0" smtClean="0"/>
              <a:t>相関係数は</a:t>
            </a:r>
            <a:r>
              <a:rPr lang="en-US" altLang="ja-JP" sz="1200" dirty="0" smtClean="0"/>
              <a:t> 1% </a:t>
            </a:r>
            <a:r>
              <a:rPr lang="ja-JP" altLang="ja-JP" sz="1200" dirty="0" smtClean="0"/>
              <a:t>水準で有意</a:t>
            </a:r>
            <a:r>
              <a:rPr lang="en-US" altLang="ja-JP" sz="1200" dirty="0" smtClean="0"/>
              <a:t> (</a:t>
            </a:r>
            <a:r>
              <a:rPr lang="ja-JP" altLang="ja-JP" sz="1200" dirty="0" smtClean="0"/>
              <a:t>両側</a:t>
            </a:r>
            <a:r>
              <a:rPr lang="en-US" altLang="ja-JP" sz="1200" dirty="0" smtClean="0"/>
              <a:t>)</a:t>
            </a:r>
            <a:r>
              <a:rPr lang="ja-JP" altLang="en-US" sz="1200" dirty="0" smtClean="0"/>
              <a:t>　　</a:t>
            </a:r>
            <a:r>
              <a:rPr lang="en-US" altLang="ja-JP" sz="1200" dirty="0" smtClean="0"/>
              <a:t>*. </a:t>
            </a:r>
            <a:r>
              <a:rPr lang="ja-JP" altLang="ja-JP" sz="1200" dirty="0" smtClean="0"/>
              <a:t>相関係数は</a:t>
            </a:r>
            <a:r>
              <a:rPr lang="en-US" altLang="ja-JP" sz="1200" dirty="0" smtClean="0"/>
              <a:t> 5% </a:t>
            </a:r>
            <a:r>
              <a:rPr lang="ja-JP" altLang="ja-JP" sz="1200" dirty="0" smtClean="0"/>
              <a:t>水準で有意</a:t>
            </a:r>
            <a:r>
              <a:rPr lang="en-US" altLang="ja-JP" sz="1200" dirty="0" smtClean="0"/>
              <a:t> (</a:t>
            </a:r>
            <a:r>
              <a:rPr lang="ja-JP" altLang="ja-JP" sz="1200" dirty="0" smtClean="0"/>
              <a:t>両側</a:t>
            </a:r>
            <a:r>
              <a:rPr lang="en-US" altLang="ja-JP" sz="1200" dirty="0" smtClean="0"/>
              <a:t>)</a:t>
            </a:r>
          </a:p>
          <a:p>
            <a:r>
              <a:rPr lang="ja-JP" altLang="en-US" sz="1200" dirty="0" smtClean="0"/>
              <a:t>出典）</a:t>
            </a:r>
            <a:r>
              <a:rPr kumimoji="1" lang="ja-JP" altLang="en-US" sz="1200" dirty="0" smtClean="0"/>
              <a:t>平成</a:t>
            </a:r>
            <a:r>
              <a:rPr kumimoji="1" lang="en-US" altLang="ja-JP" sz="1200" dirty="0" smtClean="0"/>
              <a:t>25</a:t>
            </a:r>
            <a:r>
              <a:rPr kumimoji="1" lang="ja-JP" altLang="en-US" sz="1200" dirty="0" smtClean="0"/>
              <a:t>年度要介護認定適正化事業報告書</a:t>
            </a:r>
            <a:endParaRPr kumimoji="1" lang="ja-JP" altLang="en-US" sz="1200" dirty="0"/>
          </a:p>
        </p:txBody>
      </p:sp>
      <p:graphicFrame>
        <p:nvGraphicFramePr>
          <p:cNvPr id="7" name="表 6"/>
          <p:cNvGraphicFramePr>
            <a:graphicFrameLocks noGrp="1"/>
          </p:cNvGraphicFramePr>
          <p:nvPr/>
        </p:nvGraphicFramePr>
        <p:xfrm>
          <a:off x="742950" y="1852472"/>
          <a:ext cx="7696200" cy="3931641"/>
        </p:xfrm>
        <a:graphic>
          <a:graphicData uri="http://schemas.openxmlformats.org/drawingml/2006/table">
            <a:tbl>
              <a:tblPr/>
              <a:tblGrid>
                <a:gridCol w="3858474"/>
                <a:gridCol w="1278958"/>
                <a:gridCol w="1278958"/>
                <a:gridCol w="1279810"/>
              </a:tblGrid>
              <a:tr h="446488">
                <a:tc>
                  <a:txBody>
                    <a:bodyPr/>
                    <a:lstStyle/>
                    <a:p>
                      <a:pPr marL="95250" indent="63500" algn="just">
                        <a:lnSpc>
                          <a:spcPts val="1200"/>
                        </a:lnSpc>
                        <a:spcAft>
                          <a:spcPts val="0"/>
                        </a:spcAft>
                      </a:pPr>
                      <a:endParaRPr lang="en-US" sz="1050" kern="100" dirty="0">
                        <a:latin typeface="ＭＳ Ｐゴシック"/>
                        <a:ea typeface="ＭＳ Ｐ明朝"/>
                        <a:cs typeface="Times New Roman"/>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tc>
                  <a:txBody>
                    <a:bodyPr/>
                    <a:lstStyle/>
                    <a:p>
                      <a:pPr marL="95250" indent="63500" algn="ctr">
                        <a:lnSpc>
                          <a:spcPts val="1200"/>
                        </a:lnSpc>
                        <a:spcAft>
                          <a:spcPts val="0"/>
                        </a:spcAft>
                      </a:pPr>
                      <a:r>
                        <a:rPr lang="ja-JP" sz="1200" kern="100" dirty="0">
                          <a:latin typeface="ＭＳ Ｐゴシック" pitchFamily="50" charset="-128"/>
                          <a:ea typeface="ＭＳ Ｐゴシック" pitchFamily="50" charset="-128"/>
                          <a:cs typeface="Times New Roman"/>
                        </a:rPr>
                        <a:t>認定率</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tc>
                  <a:txBody>
                    <a:bodyPr/>
                    <a:lstStyle/>
                    <a:p>
                      <a:pPr marL="95250" indent="63500" algn="ctr">
                        <a:lnSpc>
                          <a:spcPts val="1200"/>
                        </a:lnSpc>
                        <a:spcAft>
                          <a:spcPts val="0"/>
                        </a:spcAft>
                      </a:pPr>
                      <a:r>
                        <a:rPr lang="ja-JP" sz="1200" kern="100" dirty="0">
                          <a:latin typeface="ＭＳ Ｐゴシック" pitchFamily="50" charset="-128"/>
                          <a:ea typeface="ＭＳ Ｐゴシック" pitchFamily="50" charset="-128"/>
                          <a:cs typeface="Times New Roman"/>
                        </a:rPr>
                        <a:t>認定率</a:t>
                      </a:r>
                      <a:r>
                        <a:rPr lang="en-US" sz="1200" kern="100" dirty="0">
                          <a:latin typeface="ＭＳ Ｐゴシック" pitchFamily="50" charset="-128"/>
                          <a:ea typeface="ＭＳ Ｐゴシック" pitchFamily="50" charset="-128"/>
                          <a:cs typeface="Times New Roman"/>
                        </a:rPr>
                        <a:t/>
                      </a:r>
                      <a:br>
                        <a:rPr lang="en-US" sz="1200" kern="100" dirty="0">
                          <a:latin typeface="ＭＳ Ｐゴシック" pitchFamily="50" charset="-128"/>
                          <a:ea typeface="ＭＳ Ｐゴシック" pitchFamily="50" charset="-128"/>
                          <a:cs typeface="Times New Roman"/>
                        </a:rPr>
                      </a:br>
                      <a:r>
                        <a:rPr lang="ja-JP" sz="1200" kern="100" dirty="0">
                          <a:latin typeface="ＭＳ Ｐゴシック" pitchFamily="50" charset="-128"/>
                          <a:ea typeface="ＭＳ Ｐゴシック" pitchFamily="50" charset="-128"/>
                          <a:cs typeface="Times New Roman"/>
                        </a:rPr>
                        <a:t>（要支援１・２）</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tc>
                  <a:txBody>
                    <a:bodyPr/>
                    <a:lstStyle/>
                    <a:p>
                      <a:pPr marL="95250" indent="63500" algn="ctr">
                        <a:lnSpc>
                          <a:spcPts val="1200"/>
                        </a:lnSpc>
                        <a:spcAft>
                          <a:spcPts val="0"/>
                        </a:spcAft>
                      </a:pPr>
                      <a:r>
                        <a:rPr lang="ja-JP" sz="1200" kern="100" dirty="0">
                          <a:latin typeface="ＭＳ Ｐゴシック" pitchFamily="50" charset="-128"/>
                          <a:ea typeface="ＭＳ Ｐゴシック" pitchFamily="50" charset="-128"/>
                          <a:cs typeface="Times New Roman"/>
                        </a:rPr>
                        <a:t>認定率</a:t>
                      </a:r>
                      <a:r>
                        <a:rPr lang="en-US" sz="1200" kern="100" dirty="0">
                          <a:latin typeface="ＭＳ Ｐゴシック" pitchFamily="50" charset="-128"/>
                          <a:ea typeface="ＭＳ Ｐゴシック" pitchFamily="50" charset="-128"/>
                          <a:cs typeface="Times New Roman"/>
                        </a:rPr>
                        <a:t/>
                      </a:r>
                      <a:br>
                        <a:rPr lang="en-US" sz="1200" kern="100" dirty="0">
                          <a:latin typeface="ＭＳ Ｐゴシック" pitchFamily="50" charset="-128"/>
                          <a:ea typeface="ＭＳ Ｐゴシック" pitchFamily="50" charset="-128"/>
                          <a:cs typeface="Times New Roman"/>
                        </a:rPr>
                      </a:br>
                      <a:r>
                        <a:rPr lang="ja-JP" sz="1200" kern="100" dirty="0">
                          <a:latin typeface="ＭＳ Ｐゴシック" pitchFamily="50" charset="-128"/>
                          <a:ea typeface="ＭＳ Ｐゴシック" pitchFamily="50" charset="-128"/>
                          <a:cs typeface="Times New Roman"/>
                        </a:rPr>
                        <a:t>（要介護１～５）</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tr>
              <a:tr h="234406">
                <a:tc>
                  <a:txBody>
                    <a:bodyPr/>
                    <a:lstStyle/>
                    <a:p>
                      <a:pPr indent="63500" algn="just">
                        <a:spcAft>
                          <a:spcPts val="0"/>
                        </a:spcAft>
                      </a:pPr>
                      <a:r>
                        <a:rPr lang="ja-JP" sz="1200" kern="100" dirty="0">
                          <a:latin typeface="ＭＳ Ｐゴシック" pitchFamily="50" charset="-128"/>
                          <a:ea typeface="ＭＳ Ｐゴシック" pitchFamily="50" charset="-128"/>
                          <a:cs typeface="Times New Roman"/>
                        </a:rPr>
                        <a:t>後期高齢化率</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spcAft>
                          <a:spcPts val="0"/>
                        </a:spcAft>
                      </a:pPr>
                      <a:r>
                        <a:rPr lang="en-US" sz="1200" kern="100" dirty="0">
                          <a:latin typeface="Century"/>
                          <a:ea typeface="ＭＳ 明朝"/>
                          <a:cs typeface="Times New Roman"/>
                        </a:rPr>
                        <a:t>0.653**</a:t>
                      </a:r>
                      <a:endParaRPr lang="ja-JP" sz="1200" kern="100" dirty="0">
                        <a:latin typeface="Century"/>
                        <a:ea typeface="ＭＳ 明朝"/>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tc>
                  <a:txBody>
                    <a:bodyPr/>
                    <a:lstStyle/>
                    <a:p>
                      <a:pPr algn="r">
                        <a:spcAft>
                          <a:spcPts val="0"/>
                        </a:spcAft>
                        <a:tabLst>
                          <a:tab pos="407670" algn="ctr"/>
                          <a:tab pos="815340" algn="r"/>
                        </a:tabLst>
                      </a:pPr>
                      <a:r>
                        <a:rPr lang="en-US" sz="1200" kern="100">
                          <a:latin typeface="Century"/>
                          <a:ea typeface="ＭＳ 明朝"/>
                          <a:cs typeface="Times New Roman"/>
                        </a:rPr>
                        <a:t>		0.270</a:t>
                      </a:r>
                      <a:endParaRPr lang="ja-JP" sz="1200" kern="100">
                        <a:latin typeface="Century"/>
                        <a:ea typeface="ＭＳ 明朝"/>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spcAft>
                          <a:spcPts val="0"/>
                        </a:spcAft>
                      </a:pPr>
                      <a:r>
                        <a:rPr lang="en-US" sz="1200" kern="100">
                          <a:latin typeface="Century"/>
                          <a:ea typeface="ＭＳ 明朝"/>
                          <a:cs typeface="Times New Roman"/>
                        </a:rPr>
                        <a:t>0.800**</a:t>
                      </a:r>
                      <a:endParaRPr lang="ja-JP" sz="1200" kern="100">
                        <a:latin typeface="Century"/>
                        <a:ea typeface="ＭＳ 明朝"/>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tr>
              <a:tr h="234406">
                <a:tc>
                  <a:txBody>
                    <a:bodyPr/>
                    <a:lstStyle/>
                    <a:p>
                      <a:pPr indent="63500" algn="just">
                        <a:spcAft>
                          <a:spcPts val="0"/>
                        </a:spcAft>
                      </a:pPr>
                      <a:r>
                        <a:rPr lang="en-US" sz="1200" kern="100" dirty="0">
                          <a:latin typeface="ＭＳ Ｐゴシック" pitchFamily="50" charset="-128"/>
                          <a:ea typeface="ＭＳ Ｐゴシック" pitchFamily="50" charset="-128"/>
                          <a:cs typeface="Times New Roman"/>
                        </a:rPr>
                        <a:t>65</a:t>
                      </a:r>
                      <a:r>
                        <a:rPr lang="ja-JP" sz="1200" kern="100" dirty="0">
                          <a:latin typeface="ＭＳ Ｐゴシック" pitchFamily="50" charset="-128"/>
                          <a:ea typeface="ＭＳ Ｐゴシック" pitchFamily="50" charset="-128"/>
                          <a:cs typeface="Times New Roman"/>
                        </a:rPr>
                        <a:t>歳以上単身世帯率</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spcAft>
                          <a:spcPts val="0"/>
                        </a:spcAft>
                      </a:pPr>
                      <a:r>
                        <a:rPr lang="en-US" sz="1200" kern="100" dirty="0">
                          <a:latin typeface="Century"/>
                          <a:ea typeface="ＭＳ 明朝"/>
                          <a:cs typeface="Times New Roman"/>
                        </a:rPr>
                        <a:t>0.402**</a:t>
                      </a:r>
                      <a:endParaRPr lang="ja-JP" sz="1200" kern="100" dirty="0">
                        <a:latin typeface="Century"/>
                        <a:ea typeface="ＭＳ 明朝"/>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tc>
                  <a:txBody>
                    <a:bodyPr/>
                    <a:lstStyle/>
                    <a:p>
                      <a:pPr algn="r">
                        <a:spcAft>
                          <a:spcPts val="0"/>
                        </a:spcAft>
                      </a:pPr>
                      <a:r>
                        <a:rPr lang="en-US" sz="1200" kern="100">
                          <a:latin typeface="Century"/>
                          <a:ea typeface="ＭＳ 明朝"/>
                          <a:cs typeface="Times New Roman"/>
                        </a:rPr>
                        <a:t>0.604**</a:t>
                      </a:r>
                      <a:endParaRPr lang="ja-JP" sz="1200" kern="100">
                        <a:latin typeface="Century"/>
                        <a:ea typeface="ＭＳ 明朝"/>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tc>
                  <a:txBody>
                    <a:bodyPr/>
                    <a:lstStyle/>
                    <a:p>
                      <a:pPr algn="r">
                        <a:spcAft>
                          <a:spcPts val="0"/>
                        </a:spcAft>
                      </a:pPr>
                      <a:r>
                        <a:rPr lang="en-US" sz="1200" kern="100">
                          <a:latin typeface="Century"/>
                          <a:ea typeface="ＭＳ 明朝"/>
                          <a:cs typeface="Times New Roman"/>
                        </a:rPr>
                        <a:t>0.112</a:t>
                      </a:r>
                      <a:endParaRPr lang="ja-JP" sz="1200" kern="100">
                        <a:latin typeface="Century"/>
                        <a:ea typeface="ＭＳ 明朝"/>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234406">
                <a:tc>
                  <a:txBody>
                    <a:bodyPr/>
                    <a:lstStyle/>
                    <a:p>
                      <a:pPr indent="63500" algn="just">
                        <a:spcAft>
                          <a:spcPts val="0"/>
                        </a:spcAft>
                      </a:pPr>
                      <a:r>
                        <a:rPr lang="en-US" sz="1200" kern="100" dirty="0">
                          <a:latin typeface="ＭＳ Ｐゴシック" pitchFamily="50" charset="-128"/>
                          <a:ea typeface="ＭＳ Ｐゴシック" pitchFamily="50" charset="-128"/>
                          <a:cs typeface="Times New Roman"/>
                        </a:rPr>
                        <a:t>65</a:t>
                      </a:r>
                      <a:r>
                        <a:rPr lang="ja-JP" sz="1200" kern="100" dirty="0">
                          <a:latin typeface="ＭＳ Ｐゴシック" pitchFamily="50" charset="-128"/>
                          <a:ea typeface="ＭＳ Ｐゴシック" pitchFamily="50" charset="-128"/>
                          <a:cs typeface="Times New Roman"/>
                        </a:rPr>
                        <a:t>歳以上就業率</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spcAft>
                          <a:spcPts val="0"/>
                        </a:spcAft>
                      </a:pPr>
                      <a:r>
                        <a:rPr lang="en-US" sz="1200" kern="100" dirty="0">
                          <a:latin typeface="Century"/>
                          <a:ea typeface="ＭＳ 明朝"/>
                          <a:cs typeface="Times New Roman"/>
                        </a:rPr>
                        <a:t>-0.341*</a:t>
                      </a:r>
                      <a:endParaRPr lang="ja-JP" sz="1200" kern="100" dirty="0">
                        <a:latin typeface="Century"/>
                        <a:ea typeface="ＭＳ 明朝"/>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spcAft>
                          <a:spcPts val="0"/>
                        </a:spcAft>
                      </a:pPr>
                      <a:r>
                        <a:rPr lang="en-US" sz="1200" kern="100">
                          <a:latin typeface="Century"/>
                          <a:ea typeface="ＭＳ 明朝"/>
                          <a:cs typeface="Times New Roman"/>
                        </a:rPr>
                        <a:t>-0.483**</a:t>
                      </a:r>
                      <a:endParaRPr lang="ja-JP" sz="1200" kern="100">
                        <a:latin typeface="Century"/>
                        <a:ea typeface="ＭＳ 明朝"/>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tc>
                  <a:txBody>
                    <a:bodyPr/>
                    <a:lstStyle/>
                    <a:p>
                      <a:pPr algn="r">
                        <a:spcAft>
                          <a:spcPts val="0"/>
                        </a:spcAft>
                      </a:pPr>
                      <a:r>
                        <a:rPr lang="en-US" sz="1200" kern="100">
                          <a:latin typeface="Century"/>
                          <a:ea typeface="ＭＳ 明朝"/>
                          <a:cs typeface="Times New Roman"/>
                        </a:rPr>
                        <a:t>-0.121</a:t>
                      </a:r>
                      <a:endParaRPr lang="ja-JP" sz="1200" kern="100">
                        <a:latin typeface="Century"/>
                        <a:ea typeface="ＭＳ 明朝"/>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234406">
                <a:tc>
                  <a:txBody>
                    <a:bodyPr/>
                    <a:lstStyle/>
                    <a:p>
                      <a:pPr indent="63500" algn="just">
                        <a:spcAft>
                          <a:spcPts val="0"/>
                        </a:spcAft>
                      </a:pPr>
                      <a:r>
                        <a:rPr lang="ja-JP" sz="1200" kern="100" dirty="0">
                          <a:latin typeface="ＭＳ Ｐゴシック" pitchFamily="50" charset="-128"/>
                          <a:ea typeface="ＭＳ Ｐゴシック" pitchFamily="50" charset="-128"/>
                          <a:cs typeface="Times New Roman"/>
                        </a:rPr>
                        <a:t>シルバー人材センター会員率</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spcAft>
                          <a:spcPts val="0"/>
                        </a:spcAft>
                      </a:pPr>
                      <a:r>
                        <a:rPr lang="en-US" sz="1200" kern="100" dirty="0">
                          <a:latin typeface="Century"/>
                          <a:ea typeface="ＭＳ 明朝"/>
                          <a:cs typeface="Times New Roman"/>
                        </a:rPr>
                        <a:t>-0.239</a:t>
                      </a:r>
                      <a:endParaRPr lang="ja-JP" sz="1200" kern="100" dirty="0">
                        <a:latin typeface="Century"/>
                        <a:ea typeface="ＭＳ 明朝"/>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spcAft>
                          <a:spcPts val="0"/>
                        </a:spcAft>
                      </a:pPr>
                      <a:r>
                        <a:rPr lang="en-US" sz="1200" kern="100">
                          <a:latin typeface="Century"/>
                          <a:ea typeface="ＭＳ 明朝"/>
                          <a:cs typeface="Times New Roman"/>
                        </a:rPr>
                        <a:t>-0.336*</a:t>
                      </a:r>
                      <a:endParaRPr lang="ja-JP" sz="1200" kern="100">
                        <a:latin typeface="Century"/>
                        <a:ea typeface="ＭＳ 明朝"/>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spcAft>
                          <a:spcPts val="0"/>
                        </a:spcAft>
                      </a:pPr>
                      <a:r>
                        <a:rPr lang="en-US" sz="1200" kern="100">
                          <a:latin typeface="Century"/>
                          <a:ea typeface="ＭＳ 明朝"/>
                          <a:cs typeface="Times New Roman"/>
                        </a:rPr>
                        <a:t>-0.087</a:t>
                      </a:r>
                      <a:endParaRPr lang="ja-JP" sz="1200" kern="100">
                        <a:latin typeface="Century"/>
                        <a:ea typeface="ＭＳ 明朝"/>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459833">
                <a:tc>
                  <a:txBody>
                    <a:bodyPr/>
                    <a:lstStyle/>
                    <a:p>
                      <a:pPr indent="63500" algn="just">
                        <a:lnSpc>
                          <a:spcPts val="1400"/>
                        </a:lnSpc>
                        <a:spcAft>
                          <a:spcPts val="0"/>
                        </a:spcAft>
                      </a:pPr>
                      <a:r>
                        <a:rPr lang="ja-JP" sz="1200" kern="100" dirty="0">
                          <a:latin typeface="ＭＳ Ｐゴシック" pitchFamily="50" charset="-128"/>
                          <a:ea typeface="ＭＳ Ｐゴシック" pitchFamily="50" charset="-128"/>
                          <a:cs typeface="Times New Roman"/>
                        </a:rPr>
                        <a:t>ボランティア行動率</a:t>
                      </a:r>
                      <a:r>
                        <a:rPr lang="en-US" sz="1200" kern="100" dirty="0">
                          <a:latin typeface="ＭＳ Ｐゴシック" pitchFamily="50" charset="-128"/>
                          <a:ea typeface="ＭＳ Ｐゴシック" pitchFamily="50" charset="-128"/>
                          <a:cs typeface="Times New Roman"/>
                        </a:rPr>
                        <a:t>(65</a:t>
                      </a:r>
                      <a:r>
                        <a:rPr lang="ja-JP" sz="1200" kern="100" dirty="0">
                          <a:latin typeface="ＭＳ Ｐゴシック" pitchFamily="50" charset="-128"/>
                          <a:ea typeface="ＭＳ Ｐゴシック" pitchFamily="50" charset="-128"/>
                          <a:cs typeface="Times New Roman"/>
                        </a:rPr>
                        <a:t>歳以上</a:t>
                      </a:r>
                      <a:r>
                        <a:rPr lang="en-US" sz="1200" kern="100" dirty="0" smtClean="0">
                          <a:latin typeface="ＭＳ Ｐゴシック" pitchFamily="50" charset="-128"/>
                          <a:ea typeface="ＭＳ Ｐゴシック" pitchFamily="50" charset="-128"/>
                          <a:cs typeface="Times New Roman"/>
                        </a:rPr>
                        <a:t>)</a:t>
                      </a:r>
                    </a:p>
                    <a:p>
                      <a:pPr indent="63500" algn="just">
                        <a:lnSpc>
                          <a:spcPts val="1400"/>
                        </a:lnSpc>
                        <a:spcAft>
                          <a:spcPts val="0"/>
                        </a:spcAft>
                      </a:pPr>
                      <a:r>
                        <a:rPr lang="ja-JP" sz="1200" kern="100" dirty="0" smtClean="0">
                          <a:latin typeface="ＭＳ Ｐゴシック" pitchFamily="50" charset="-128"/>
                          <a:ea typeface="ＭＳ Ｐゴシック" pitchFamily="50" charset="-128"/>
                          <a:cs typeface="Times New Roman"/>
                        </a:rPr>
                        <a:t>健康</a:t>
                      </a:r>
                      <a:r>
                        <a:rPr lang="ja-JP" sz="1200" kern="100" dirty="0">
                          <a:latin typeface="ＭＳ Ｐゴシック" pitchFamily="50" charset="-128"/>
                          <a:ea typeface="ＭＳ Ｐゴシック" pitchFamily="50" charset="-128"/>
                          <a:cs typeface="Times New Roman"/>
                        </a:rPr>
                        <a:t>や医療サービスに関係した活動</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spcAft>
                          <a:spcPts val="0"/>
                        </a:spcAft>
                      </a:pPr>
                      <a:r>
                        <a:rPr lang="en-US" sz="1200" kern="100" dirty="0">
                          <a:latin typeface="Century"/>
                          <a:ea typeface="ＭＳ 明朝"/>
                          <a:cs typeface="Times New Roman"/>
                        </a:rPr>
                        <a:t>-0.261</a:t>
                      </a:r>
                      <a:endParaRPr lang="ja-JP" sz="1200" kern="100" dirty="0">
                        <a:latin typeface="Century"/>
                        <a:ea typeface="ＭＳ 明朝"/>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spcAft>
                          <a:spcPts val="0"/>
                        </a:spcAft>
                      </a:pPr>
                      <a:r>
                        <a:rPr lang="en-US" sz="1200" kern="100" dirty="0">
                          <a:latin typeface="Century"/>
                          <a:ea typeface="ＭＳ 明朝"/>
                          <a:cs typeface="Times New Roman"/>
                        </a:rPr>
                        <a:t>-0.158</a:t>
                      </a:r>
                      <a:endParaRPr lang="ja-JP" sz="1200" kern="100" dirty="0">
                        <a:latin typeface="Century"/>
                        <a:ea typeface="ＭＳ 明朝"/>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spcAft>
                          <a:spcPts val="0"/>
                        </a:spcAft>
                      </a:pPr>
                      <a:r>
                        <a:rPr lang="en-US" sz="1200" kern="100">
                          <a:latin typeface="Century"/>
                          <a:ea typeface="ＭＳ 明朝"/>
                          <a:cs typeface="Times New Roman"/>
                        </a:rPr>
                        <a:t>-0.277</a:t>
                      </a:r>
                      <a:endParaRPr lang="ja-JP" sz="1200" kern="100">
                        <a:latin typeface="Century"/>
                        <a:ea typeface="ＭＳ 明朝"/>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446854">
                <a:tc>
                  <a:txBody>
                    <a:bodyPr/>
                    <a:lstStyle/>
                    <a:p>
                      <a:pPr indent="63500" algn="just">
                        <a:lnSpc>
                          <a:spcPts val="1400"/>
                        </a:lnSpc>
                        <a:spcAft>
                          <a:spcPts val="0"/>
                        </a:spcAft>
                      </a:pPr>
                      <a:r>
                        <a:rPr lang="ja-JP" sz="1200" kern="100" dirty="0">
                          <a:latin typeface="ＭＳ Ｐゴシック" pitchFamily="50" charset="-128"/>
                          <a:ea typeface="ＭＳ Ｐゴシック" pitchFamily="50" charset="-128"/>
                          <a:cs typeface="Times New Roman"/>
                        </a:rPr>
                        <a:t>ボランティア行動率</a:t>
                      </a:r>
                      <a:r>
                        <a:rPr lang="en-US" sz="1200" kern="100" dirty="0">
                          <a:latin typeface="ＭＳ Ｐゴシック" pitchFamily="50" charset="-128"/>
                          <a:ea typeface="ＭＳ Ｐゴシック" pitchFamily="50" charset="-128"/>
                          <a:cs typeface="Times New Roman"/>
                        </a:rPr>
                        <a:t>(65</a:t>
                      </a:r>
                      <a:r>
                        <a:rPr lang="ja-JP" sz="1200" kern="100" dirty="0">
                          <a:latin typeface="ＭＳ Ｐゴシック" pitchFamily="50" charset="-128"/>
                          <a:ea typeface="ＭＳ Ｐゴシック" pitchFamily="50" charset="-128"/>
                          <a:cs typeface="Times New Roman"/>
                        </a:rPr>
                        <a:t>歳以上</a:t>
                      </a:r>
                      <a:r>
                        <a:rPr lang="en-US" sz="1200" kern="100" dirty="0">
                          <a:latin typeface="ＭＳ Ｐゴシック" pitchFamily="50" charset="-128"/>
                          <a:ea typeface="ＭＳ Ｐゴシック" pitchFamily="50" charset="-128"/>
                          <a:cs typeface="Times New Roman"/>
                        </a:rPr>
                        <a:t>)</a:t>
                      </a:r>
                      <a:endParaRPr lang="ja-JP" sz="1200" kern="100" dirty="0">
                        <a:latin typeface="ＭＳ Ｐゴシック" pitchFamily="50" charset="-128"/>
                        <a:ea typeface="ＭＳ Ｐゴシック" pitchFamily="50" charset="-128"/>
                        <a:cs typeface="Times New Roman"/>
                      </a:endParaRPr>
                    </a:p>
                    <a:p>
                      <a:pPr indent="63500" algn="just">
                        <a:lnSpc>
                          <a:spcPts val="1400"/>
                        </a:lnSpc>
                        <a:spcAft>
                          <a:spcPts val="0"/>
                        </a:spcAft>
                      </a:pPr>
                      <a:r>
                        <a:rPr lang="ja-JP" sz="1200" kern="100" dirty="0">
                          <a:latin typeface="ＭＳ Ｐゴシック" pitchFamily="50" charset="-128"/>
                          <a:ea typeface="ＭＳ Ｐゴシック" pitchFamily="50" charset="-128"/>
                          <a:cs typeface="Times New Roman"/>
                        </a:rPr>
                        <a:t>高齢者を対象とした活動</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spcAft>
                          <a:spcPts val="0"/>
                        </a:spcAft>
                      </a:pPr>
                      <a:r>
                        <a:rPr lang="en-US" sz="1200" kern="100">
                          <a:latin typeface="Century"/>
                          <a:ea typeface="ＭＳ 明朝"/>
                          <a:cs typeface="Times New Roman"/>
                        </a:rPr>
                        <a:t>-0.055</a:t>
                      </a:r>
                      <a:endParaRPr lang="ja-JP" sz="1200" kern="100">
                        <a:latin typeface="Century"/>
                        <a:ea typeface="ＭＳ 明朝"/>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spcAft>
                          <a:spcPts val="0"/>
                        </a:spcAft>
                      </a:pPr>
                      <a:r>
                        <a:rPr lang="en-US" sz="1200" kern="100" dirty="0">
                          <a:latin typeface="Century"/>
                          <a:ea typeface="ＭＳ 明朝"/>
                          <a:cs typeface="Times New Roman"/>
                        </a:rPr>
                        <a:t>-0.082</a:t>
                      </a:r>
                      <a:endParaRPr lang="ja-JP" sz="1200" kern="100" dirty="0">
                        <a:latin typeface="Century"/>
                        <a:ea typeface="ＭＳ 明朝"/>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spcAft>
                          <a:spcPts val="0"/>
                        </a:spcAft>
                      </a:pPr>
                      <a:r>
                        <a:rPr lang="en-US" sz="1200" kern="100">
                          <a:latin typeface="Century"/>
                          <a:ea typeface="ＭＳ 明朝"/>
                          <a:cs typeface="Times New Roman"/>
                        </a:rPr>
                        <a:t>-0.016</a:t>
                      </a:r>
                      <a:endParaRPr lang="ja-JP" sz="1200" kern="100">
                        <a:latin typeface="Century"/>
                        <a:ea typeface="ＭＳ 明朝"/>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234406">
                <a:tc>
                  <a:txBody>
                    <a:bodyPr/>
                    <a:lstStyle/>
                    <a:p>
                      <a:pPr indent="63500" algn="just">
                        <a:spcAft>
                          <a:spcPts val="0"/>
                        </a:spcAft>
                      </a:pPr>
                      <a:r>
                        <a:rPr lang="ja-JP" sz="1200" kern="100" dirty="0">
                          <a:latin typeface="ＭＳ Ｐゴシック" pitchFamily="50" charset="-128"/>
                          <a:ea typeface="ＭＳ Ｐゴシック" pitchFamily="50" charset="-128"/>
                          <a:cs typeface="Times New Roman"/>
                        </a:rPr>
                        <a:t>生活保護被保護高齢者率</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spcAft>
                          <a:spcPts val="0"/>
                        </a:spcAft>
                      </a:pPr>
                      <a:r>
                        <a:rPr lang="en-US" sz="1200" kern="100">
                          <a:latin typeface="Century"/>
                          <a:ea typeface="ＭＳ 明朝"/>
                          <a:cs typeface="Times New Roman"/>
                        </a:rPr>
                        <a:t>0.322*</a:t>
                      </a:r>
                      <a:endParaRPr lang="ja-JP" sz="1200" kern="100">
                        <a:latin typeface="Century"/>
                        <a:ea typeface="ＭＳ 明朝"/>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spcAft>
                          <a:spcPts val="0"/>
                        </a:spcAft>
                        <a:tabLst>
                          <a:tab pos="407670" algn="ctr"/>
                          <a:tab pos="815340" algn="r"/>
                        </a:tabLst>
                      </a:pPr>
                      <a:r>
                        <a:rPr lang="en-US" sz="1200" kern="100" dirty="0">
                          <a:latin typeface="Century"/>
                          <a:ea typeface="ＭＳ 明朝"/>
                          <a:cs typeface="Times New Roman"/>
                        </a:rPr>
                        <a:t>		0.487**</a:t>
                      </a:r>
                      <a:endParaRPr lang="ja-JP" sz="1200" kern="100" dirty="0">
                        <a:latin typeface="Century"/>
                        <a:ea typeface="ＭＳ 明朝"/>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tc>
                  <a:txBody>
                    <a:bodyPr/>
                    <a:lstStyle/>
                    <a:p>
                      <a:pPr algn="r">
                        <a:spcAft>
                          <a:spcPts val="0"/>
                        </a:spcAft>
                      </a:pPr>
                      <a:r>
                        <a:rPr lang="en-US" sz="1200" kern="100">
                          <a:latin typeface="Century"/>
                          <a:ea typeface="ＭＳ 明朝"/>
                          <a:cs typeface="Times New Roman"/>
                        </a:rPr>
                        <a:t>0.088</a:t>
                      </a:r>
                      <a:endParaRPr lang="ja-JP" sz="1200" kern="100">
                        <a:latin typeface="Century"/>
                        <a:ea typeface="ＭＳ 明朝"/>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234406">
                <a:tc>
                  <a:txBody>
                    <a:bodyPr/>
                    <a:lstStyle/>
                    <a:p>
                      <a:pPr indent="63500" algn="just">
                        <a:spcAft>
                          <a:spcPts val="0"/>
                        </a:spcAft>
                        <a:tabLst>
                          <a:tab pos="775970" algn="l"/>
                        </a:tabLst>
                      </a:pPr>
                      <a:r>
                        <a:rPr lang="ja-JP" sz="1200" kern="100" dirty="0">
                          <a:latin typeface="ＭＳ Ｐゴシック" pitchFamily="50" charset="-128"/>
                          <a:ea typeface="ＭＳ Ｐゴシック" pitchFamily="50" charset="-128"/>
                          <a:cs typeface="Times New Roman"/>
                        </a:rPr>
                        <a:t>訪問介護事業所数（高齢者１万人当たり）</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spcAft>
                          <a:spcPts val="0"/>
                        </a:spcAft>
                      </a:pPr>
                      <a:r>
                        <a:rPr lang="en-US" sz="1200" kern="100">
                          <a:latin typeface="Century"/>
                          <a:ea typeface="ＭＳ 明朝"/>
                          <a:cs typeface="Times New Roman"/>
                        </a:rPr>
                        <a:t>0.537**</a:t>
                      </a:r>
                      <a:endParaRPr lang="ja-JP" sz="1200" kern="100">
                        <a:latin typeface="Century"/>
                        <a:ea typeface="ＭＳ 明朝"/>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tc>
                  <a:txBody>
                    <a:bodyPr/>
                    <a:lstStyle/>
                    <a:p>
                      <a:pPr algn="r">
                        <a:spcAft>
                          <a:spcPts val="0"/>
                        </a:spcAft>
                      </a:pPr>
                      <a:r>
                        <a:rPr lang="en-US" sz="1200" kern="100" dirty="0">
                          <a:latin typeface="Century"/>
                          <a:ea typeface="ＭＳ 明朝"/>
                          <a:cs typeface="Times New Roman"/>
                        </a:rPr>
                        <a:t>0.669**</a:t>
                      </a:r>
                      <a:endParaRPr lang="ja-JP" sz="1200" kern="100" dirty="0">
                        <a:latin typeface="Century"/>
                        <a:ea typeface="ＭＳ 明朝"/>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tc>
                  <a:txBody>
                    <a:bodyPr/>
                    <a:lstStyle/>
                    <a:p>
                      <a:pPr algn="r">
                        <a:spcAft>
                          <a:spcPts val="0"/>
                        </a:spcAft>
                      </a:pPr>
                      <a:r>
                        <a:rPr lang="en-US" sz="1200" kern="100">
                          <a:latin typeface="Century"/>
                          <a:ea typeface="ＭＳ 明朝"/>
                          <a:cs typeface="Times New Roman"/>
                        </a:rPr>
                        <a:t>0.270</a:t>
                      </a:r>
                      <a:endParaRPr lang="ja-JP" sz="1200" kern="100">
                        <a:latin typeface="Century"/>
                        <a:ea typeface="ＭＳ 明朝"/>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234406">
                <a:tc>
                  <a:txBody>
                    <a:bodyPr/>
                    <a:lstStyle/>
                    <a:p>
                      <a:pPr indent="63500" algn="just">
                        <a:spcAft>
                          <a:spcPts val="0"/>
                        </a:spcAft>
                        <a:tabLst>
                          <a:tab pos="775970" algn="l"/>
                        </a:tabLst>
                      </a:pPr>
                      <a:r>
                        <a:rPr lang="ja-JP" sz="1200" kern="100" dirty="0">
                          <a:latin typeface="ＭＳ Ｐゴシック" pitchFamily="50" charset="-128"/>
                          <a:ea typeface="ＭＳ Ｐゴシック" pitchFamily="50" charset="-128"/>
                          <a:cs typeface="Times New Roman"/>
                        </a:rPr>
                        <a:t>訪問看護事業所数（高齢者１万人当たり）</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spcAft>
                          <a:spcPts val="0"/>
                        </a:spcAft>
                      </a:pPr>
                      <a:r>
                        <a:rPr lang="en-US" sz="1200" kern="100">
                          <a:latin typeface="Century"/>
                          <a:ea typeface="ＭＳ 明朝"/>
                          <a:cs typeface="Times New Roman"/>
                        </a:rPr>
                        <a:t>0.442**</a:t>
                      </a:r>
                      <a:endParaRPr lang="ja-JP" sz="1200" kern="100">
                        <a:latin typeface="Century"/>
                        <a:ea typeface="ＭＳ 明朝"/>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tc>
                  <a:txBody>
                    <a:bodyPr/>
                    <a:lstStyle/>
                    <a:p>
                      <a:pPr algn="r">
                        <a:spcAft>
                          <a:spcPts val="0"/>
                        </a:spcAft>
                        <a:tabLst>
                          <a:tab pos="407670" algn="ctr"/>
                          <a:tab pos="815340" algn="r"/>
                        </a:tabLst>
                      </a:pPr>
                      <a:r>
                        <a:rPr lang="en-US" sz="1200" kern="100" dirty="0">
                          <a:latin typeface="Century"/>
                          <a:ea typeface="ＭＳ 明朝"/>
                          <a:cs typeface="Times New Roman"/>
                        </a:rPr>
                        <a:t>		0.436**</a:t>
                      </a:r>
                      <a:endParaRPr lang="ja-JP" sz="1200" kern="100" dirty="0">
                        <a:latin typeface="Century"/>
                        <a:ea typeface="ＭＳ 明朝"/>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tc>
                  <a:txBody>
                    <a:bodyPr/>
                    <a:lstStyle/>
                    <a:p>
                      <a:pPr algn="r">
                        <a:spcAft>
                          <a:spcPts val="0"/>
                        </a:spcAft>
                      </a:pPr>
                      <a:r>
                        <a:rPr lang="en-US" sz="1200" kern="100">
                          <a:latin typeface="Century"/>
                          <a:ea typeface="ＭＳ 明朝"/>
                          <a:cs typeface="Times New Roman"/>
                        </a:rPr>
                        <a:t>0.323*</a:t>
                      </a:r>
                      <a:endParaRPr lang="ja-JP" sz="1200" kern="100">
                        <a:latin typeface="Century"/>
                        <a:ea typeface="ＭＳ 明朝"/>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234406">
                <a:tc>
                  <a:txBody>
                    <a:bodyPr/>
                    <a:lstStyle/>
                    <a:p>
                      <a:pPr indent="63500" algn="just">
                        <a:spcAft>
                          <a:spcPts val="0"/>
                        </a:spcAft>
                        <a:tabLst>
                          <a:tab pos="775970" algn="l"/>
                        </a:tabLst>
                      </a:pPr>
                      <a:r>
                        <a:rPr lang="ja-JP" sz="1200" kern="100" dirty="0">
                          <a:latin typeface="ＭＳ Ｐゴシック" pitchFamily="50" charset="-128"/>
                          <a:ea typeface="ＭＳ Ｐゴシック" pitchFamily="50" charset="-128"/>
                          <a:cs typeface="Times New Roman"/>
                        </a:rPr>
                        <a:t>通所介護事業所数（高齢者１万人当たり）</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spcAft>
                          <a:spcPts val="0"/>
                        </a:spcAft>
                      </a:pPr>
                      <a:r>
                        <a:rPr lang="en-US" sz="1200" kern="100">
                          <a:latin typeface="Century"/>
                          <a:ea typeface="ＭＳ 明朝"/>
                          <a:cs typeface="Times New Roman"/>
                        </a:rPr>
                        <a:t>0.344*</a:t>
                      </a:r>
                      <a:endParaRPr lang="ja-JP" sz="1200" kern="100">
                        <a:latin typeface="Century"/>
                        <a:ea typeface="ＭＳ 明朝"/>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spcAft>
                          <a:spcPts val="0"/>
                        </a:spcAft>
                      </a:pPr>
                      <a:r>
                        <a:rPr lang="en-US" sz="1200" kern="100" dirty="0">
                          <a:latin typeface="Century"/>
                          <a:ea typeface="ＭＳ 明朝"/>
                          <a:cs typeface="Times New Roman"/>
                        </a:rPr>
                        <a:t>0.165</a:t>
                      </a:r>
                      <a:endParaRPr lang="ja-JP" sz="1200" kern="100" dirty="0">
                        <a:latin typeface="Century"/>
                        <a:ea typeface="ＭＳ 明朝"/>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spcAft>
                          <a:spcPts val="0"/>
                        </a:spcAft>
                      </a:pPr>
                      <a:r>
                        <a:rPr lang="en-US" sz="1200" kern="100">
                          <a:latin typeface="Century"/>
                          <a:ea typeface="ＭＳ 明朝"/>
                          <a:cs typeface="Times New Roman"/>
                        </a:rPr>
                        <a:t>0.402**</a:t>
                      </a:r>
                      <a:endParaRPr lang="ja-JP" sz="1200" kern="100">
                        <a:latin typeface="Century"/>
                        <a:ea typeface="ＭＳ 明朝"/>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tr>
              <a:tr h="234406">
                <a:tc>
                  <a:txBody>
                    <a:bodyPr/>
                    <a:lstStyle/>
                    <a:p>
                      <a:pPr indent="63500" algn="just">
                        <a:spcAft>
                          <a:spcPts val="0"/>
                        </a:spcAft>
                        <a:tabLst>
                          <a:tab pos="775970" algn="l"/>
                        </a:tabLst>
                      </a:pPr>
                      <a:r>
                        <a:rPr lang="ja-JP" sz="1200" kern="100" dirty="0">
                          <a:latin typeface="ＭＳ Ｐゴシック" pitchFamily="50" charset="-128"/>
                          <a:ea typeface="ＭＳ Ｐゴシック" pitchFamily="50" charset="-128"/>
                          <a:cs typeface="Times New Roman"/>
                        </a:rPr>
                        <a:t>通所リハ事業所数（高齢者１万人当たり）</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spcAft>
                          <a:spcPts val="0"/>
                        </a:spcAft>
                      </a:pPr>
                      <a:r>
                        <a:rPr lang="en-US" sz="1200" kern="100">
                          <a:latin typeface="Century"/>
                          <a:ea typeface="ＭＳ 明朝"/>
                          <a:cs typeface="Times New Roman"/>
                        </a:rPr>
                        <a:t>0.592**</a:t>
                      </a:r>
                      <a:endParaRPr lang="ja-JP" sz="1200" kern="100">
                        <a:latin typeface="Century"/>
                        <a:ea typeface="ＭＳ 明朝"/>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tc>
                  <a:txBody>
                    <a:bodyPr/>
                    <a:lstStyle/>
                    <a:p>
                      <a:pPr algn="r">
                        <a:spcAft>
                          <a:spcPts val="0"/>
                        </a:spcAft>
                      </a:pPr>
                      <a:r>
                        <a:rPr lang="en-US" sz="1200" kern="100" dirty="0">
                          <a:latin typeface="Century"/>
                          <a:ea typeface="ＭＳ 明朝"/>
                          <a:cs typeface="Times New Roman"/>
                        </a:rPr>
                        <a:t>0.479**</a:t>
                      </a:r>
                      <a:endParaRPr lang="ja-JP" sz="1200" kern="100" dirty="0">
                        <a:latin typeface="Century"/>
                        <a:ea typeface="ＭＳ 明朝"/>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tc>
                  <a:txBody>
                    <a:bodyPr/>
                    <a:lstStyle/>
                    <a:p>
                      <a:pPr algn="r">
                        <a:spcAft>
                          <a:spcPts val="0"/>
                        </a:spcAft>
                      </a:pPr>
                      <a:r>
                        <a:rPr lang="en-US" sz="1200" kern="100">
                          <a:latin typeface="Century"/>
                          <a:ea typeface="ＭＳ 明朝"/>
                          <a:cs typeface="Times New Roman"/>
                        </a:rPr>
                        <a:t>0.523**</a:t>
                      </a:r>
                      <a:endParaRPr lang="ja-JP" sz="1200" kern="100">
                        <a:latin typeface="Century"/>
                        <a:ea typeface="ＭＳ 明朝"/>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tr>
              <a:tr h="234406">
                <a:tc>
                  <a:txBody>
                    <a:bodyPr/>
                    <a:lstStyle/>
                    <a:p>
                      <a:pPr indent="63500" algn="just">
                        <a:spcAft>
                          <a:spcPts val="0"/>
                        </a:spcAft>
                        <a:tabLst>
                          <a:tab pos="775970" algn="l"/>
                        </a:tabLst>
                      </a:pPr>
                      <a:r>
                        <a:rPr lang="ja-JP" sz="1200" kern="100" dirty="0">
                          <a:latin typeface="ＭＳ Ｐゴシック" pitchFamily="50" charset="-128"/>
                          <a:ea typeface="ＭＳ Ｐゴシック" pitchFamily="50" charset="-128"/>
                          <a:cs typeface="Times New Roman"/>
                        </a:rPr>
                        <a:t>軽度変更率</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spcAft>
                          <a:spcPts val="0"/>
                        </a:spcAft>
                      </a:pPr>
                      <a:r>
                        <a:rPr lang="en-US" sz="1200" kern="100">
                          <a:latin typeface="Century"/>
                          <a:ea typeface="ＭＳ 明朝"/>
                          <a:cs typeface="Times New Roman"/>
                        </a:rPr>
                        <a:t>0.173</a:t>
                      </a:r>
                      <a:endParaRPr lang="ja-JP" sz="1200" kern="100">
                        <a:latin typeface="Century"/>
                        <a:ea typeface="ＭＳ 明朝"/>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spcAft>
                          <a:spcPts val="0"/>
                        </a:spcAft>
                      </a:pPr>
                      <a:r>
                        <a:rPr lang="en-US" sz="1200" kern="100">
                          <a:latin typeface="Century"/>
                          <a:ea typeface="ＭＳ 明朝"/>
                          <a:cs typeface="Times New Roman"/>
                        </a:rPr>
                        <a:t>0.332*</a:t>
                      </a:r>
                      <a:endParaRPr lang="ja-JP" sz="1200" kern="100">
                        <a:latin typeface="Century"/>
                        <a:ea typeface="ＭＳ 明朝"/>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spcAft>
                          <a:spcPts val="0"/>
                        </a:spcAft>
                      </a:pPr>
                      <a:r>
                        <a:rPr lang="en-US" sz="1200" kern="100" dirty="0">
                          <a:latin typeface="Century"/>
                          <a:ea typeface="ＭＳ 明朝"/>
                          <a:cs typeface="Times New Roman"/>
                        </a:rPr>
                        <a:t>-0.014</a:t>
                      </a:r>
                      <a:endParaRPr lang="ja-JP" sz="1200" kern="100" dirty="0">
                        <a:latin typeface="Century"/>
                        <a:ea typeface="ＭＳ 明朝"/>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234406">
                <a:tc>
                  <a:txBody>
                    <a:bodyPr/>
                    <a:lstStyle/>
                    <a:p>
                      <a:pPr indent="63500" algn="just">
                        <a:spcAft>
                          <a:spcPts val="0"/>
                        </a:spcAft>
                        <a:tabLst>
                          <a:tab pos="775970" algn="l"/>
                        </a:tabLst>
                      </a:pPr>
                      <a:r>
                        <a:rPr lang="ja-JP" sz="1200" kern="100" dirty="0">
                          <a:latin typeface="ＭＳ Ｐゴシック" pitchFamily="50" charset="-128"/>
                          <a:ea typeface="ＭＳ Ｐゴシック" pitchFamily="50" charset="-128"/>
                          <a:cs typeface="Times New Roman"/>
                        </a:rPr>
                        <a:t>重度変更率</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spcAft>
                          <a:spcPts val="0"/>
                        </a:spcAft>
                      </a:pPr>
                      <a:r>
                        <a:rPr lang="en-US" sz="1200" kern="100" dirty="0">
                          <a:latin typeface="Century"/>
                          <a:ea typeface="ＭＳ 明朝"/>
                          <a:cs typeface="Times New Roman"/>
                        </a:rPr>
                        <a:t>-0.062</a:t>
                      </a:r>
                      <a:endParaRPr lang="ja-JP" sz="1200" kern="100" dirty="0">
                        <a:latin typeface="Century"/>
                        <a:ea typeface="ＭＳ 明朝"/>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spcAft>
                          <a:spcPts val="0"/>
                        </a:spcAft>
                      </a:pPr>
                      <a:r>
                        <a:rPr lang="en-US" sz="1200" kern="100">
                          <a:latin typeface="Century"/>
                          <a:ea typeface="ＭＳ 明朝"/>
                          <a:cs typeface="Times New Roman"/>
                        </a:rPr>
                        <a:t>0.060</a:t>
                      </a:r>
                      <a:endParaRPr lang="ja-JP" sz="1200" kern="100">
                        <a:latin typeface="Century"/>
                        <a:ea typeface="ＭＳ 明朝"/>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spcAft>
                          <a:spcPts val="0"/>
                        </a:spcAft>
                      </a:pPr>
                      <a:r>
                        <a:rPr lang="en-US" sz="1200" kern="100" dirty="0">
                          <a:latin typeface="Century"/>
                          <a:ea typeface="ＭＳ 明朝"/>
                          <a:cs typeface="Times New Roman"/>
                        </a:rPr>
                        <a:t>-0.151</a:t>
                      </a:r>
                      <a:endParaRPr lang="ja-JP" sz="1200" kern="100" dirty="0">
                        <a:latin typeface="Century"/>
                        <a:ea typeface="ＭＳ 明朝"/>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p:sp>
        <p:nvSpPr>
          <p:cNvPr id="6" name="正方形/長方形 5"/>
          <p:cNvSpPr/>
          <p:nvPr/>
        </p:nvSpPr>
        <p:spPr>
          <a:xfrm>
            <a:off x="685800" y="2286000"/>
            <a:ext cx="2044700" cy="774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698500" y="4114800"/>
            <a:ext cx="3200400" cy="1244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8957529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直線コネクタ 56"/>
          <p:cNvCxnSpPr/>
          <p:nvPr/>
        </p:nvCxnSpPr>
        <p:spPr>
          <a:xfrm>
            <a:off x="508000" y="4724400"/>
            <a:ext cx="468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3" name="正方形/長方形 72"/>
          <p:cNvSpPr/>
          <p:nvPr/>
        </p:nvSpPr>
        <p:spPr>
          <a:xfrm>
            <a:off x="5524948" y="5029200"/>
            <a:ext cx="2780852" cy="1079500"/>
          </a:xfrm>
          <a:prstGeom prst="rect">
            <a:avLst/>
          </a:prstGeom>
          <a:noFill/>
          <a:ln w="38100">
            <a:solidFill>
              <a:srgbClr val="66852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en-US" altLang="ja-JP" sz="3200" dirty="0" smtClean="0"/>
              <a:t>【</a:t>
            </a:r>
            <a:r>
              <a:rPr kumimoji="1" lang="ja-JP" altLang="en-US" sz="3200" dirty="0" smtClean="0"/>
              <a:t>参考</a:t>
            </a:r>
            <a:r>
              <a:rPr kumimoji="1" lang="en-US" altLang="ja-JP" sz="3200" dirty="0" smtClean="0"/>
              <a:t>】</a:t>
            </a:r>
            <a:r>
              <a:rPr kumimoji="1" lang="ja-JP" altLang="en-US" sz="3200" dirty="0" smtClean="0"/>
              <a:t>年齢構成の影響を取り除いた補正値</a:t>
            </a:r>
            <a:endParaRPr kumimoji="1" lang="ja-JP" altLang="en-US" sz="2400" dirty="0">
              <a:solidFill>
                <a:srgbClr val="FF0000"/>
              </a:solidFill>
            </a:endParaRPr>
          </a:p>
        </p:txBody>
      </p:sp>
      <p:sp>
        <p:nvSpPr>
          <p:cNvPr id="4" name="コンテンツ プレースホルダー 3"/>
          <p:cNvSpPr>
            <a:spLocks noGrp="1"/>
          </p:cNvSpPr>
          <p:nvPr>
            <p:ph sz="quarter" idx="1"/>
          </p:nvPr>
        </p:nvSpPr>
        <p:spPr>
          <a:xfrm>
            <a:off x="566738" y="1196752"/>
            <a:ext cx="8253734" cy="3083148"/>
          </a:xfrm>
        </p:spPr>
        <p:txBody>
          <a:bodyPr>
            <a:normAutofit/>
          </a:bodyPr>
          <a:lstStyle/>
          <a:p>
            <a:pPr>
              <a:lnSpc>
                <a:spcPct val="120000"/>
              </a:lnSpc>
            </a:pPr>
            <a:r>
              <a:rPr lang="ja-JP" altLang="en-US" sz="1800" dirty="0" smtClean="0"/>
              <a:t>「②地域特性」のうち、市区町村の年齢構成による影響を取り除いた</a:t>
            </a:r>
            <a:r>
              <a:rPr lang="en-US" altLang="ja-JP" sz="1800" dirty="0" smtClean="0"/>
              <a:t/>
            </a:r>
            <a:br>
              <a:rPr lang="en-US" altLang="ja-JP" sz="1800" dirty="0" smtClean="0"/>
            </a:br>
            <a:r>
              <a:rPr lang="ja-JP" altLang="en-US" sz="1800" dirty="0" smtClean="0"/>
              <a:t>補正値を参考情報として提示</a:t>
            </a:r>
            <a:endParaRPr lang="en-US" altLang="ja-JP" sz="1800" dirty="0" smtClean="0"/>
          </a:p>
          <a:p>
            <a:pPr>
              <a:lnSpc>
                <a:spcPct val="120000"/>
              </a:lnSpc>
            </a:pPr>
            <a:r>
              <a:rPr lang="ja-JP" altLang="en-US" sz="1800" dirty="0" smtClean="0"/>
              <a:t>補正値の算出方法（</a:t>
            </a:r>
            <a:r>
              <a:rPr lang="en-US" altLang="ja-JP" sz="1800" dirty="0" smtClean="0"/>
              <a:t>※</a:t>
            </a:r>
            <a:r>
              <a:rPr lang="ja-JP" altLang="en-US" sz="1800" dirty="0" smtClean="0"/>
              <a:t>選択率の場合）</a:t>
            </a:r>
            <a:endParaRPr lang="en-US" altLang="ja-JP" sz="1800" dirty="0" smtClean="0"/>
          </a:p>
          <a:p>
            <a:pPr lvl="1">
              <a:lnSpc>
                <a:spcPct val="120000"/>
              </a:lnSpc>
              <a:buFont typeface="Arial" pitchFamily="34" charset="0"/>
              <a:buChar char="•"/>
            </a:pPr>
            <a:r>
              <a:rPr kumimoji="1" lang="ja-JP" altLang="en-US" sz="1400" dirty="0" smtClean="0"/>
              <a:t>「</a:t>
            </a:r>
            <a:r>
              <a:rPr kumimoji="1" lang="en-US" altLang="ja-JP" sz="1400" dirty="0" smtClean="0"/>
              <a:t>A</a:t>
            </a:r>
            <a:r>
              <a:rPr kumimoji="1" lang="ja-JP" altLang="en-US" sz="1400" dirty="0" smtClean="0"/>
              <a:t>市」の年齢階級別（５歳刻み）の選択率を算出（</a:t>
            </a:r>
            <a:r>
              <a:rPr kumimoji="1" lang="en-US" altLang="ja-JP" sz="1400" dirty="0" smtClean="0"/>
              <a:t>65</a:t>
            </a:r>
            <a:r>
              <a:rPr kumimoji="1" lang="ja-JP" altLang="en-US" sz="1400" dirty="0" smtClean="0"/>
              <a:t>歳～</a:t>
            </a:r>
            <a:r>
              <a:rPr kumimoji="1" lang="en-US" altLang="ja-JP" sz="1400" dirty="0" smtClean="0"/>
              <a:t>95</a:t>
            </a:r>
            <a:r>
              <a:rPr kumimoji="1" lang="ja-JP" altLang="en-US" sz="1400" dirty="0" smtClean="0"/>
              <a:t>歳以上）</a:t>
            </a:r>
            <a:endParaRPr kumimoji="1" lang="en-US" altLang="ja-JP" sz="1400" dirty="0" smtClean="0"/>
          </a:p>
          <a:p>
            <a:pPr lvl="1">
              <a:lnSpc>
                <a:spcPct val="120000"/>
              </a:lnSpc>
              <a:buFont typeface="Arial" pitchFamily="34" charset="0"/>
              <a:buChar char="•"/>
            </a:pPr>
            <a:r>
              <a:rPr lang="ja-JP" altLang="en-US" sz="1400" dirty="0" smtClean="0"/>
              <a:t>「全国」の年齢階級別の「人数」に、 「</a:t>
            </a:r>
            <a:r>
              <a:rPr lang="en-US" altLang="ja-JP" sz="1400" dirty="0" smtClean="0"/>
              <a:t> A</a:t>
            </a:r>
            <a:r>
              <a:rPr lang="ja-JP" altLang="en-US" sz="1400" dirty="0" smtClean="0"/>
              <a:t>市」の年齢階級別の「選択率」を乗じる</a:t>
            </a:r>
            <a:endParaRPr lang="en-US" altLang="ja-JP" sz="1400" dirty="0" smtClean="0"/>
          </a:p>
          <a:p>
            <a:pPr lvl="1">
              <a:lnSpc>
                <a:spcPct val="120000"/>
              </a:lnSpc>
              <a:buNone/>
            </a:pPr>
            <a:r>
              <a:rPr lang="ja-JP" altLang="en-US" sz="1400" dirty="0" smtClean="0"/>
              <a:t>　⇒</a:t>
            </a:r>
            <a:r>
              <a:rPr lang="ja-JP" altLang="en-US" sz="1400" b="1" u="sng" dirty="0" smtClean="0"/>
              <a:t>「</a:t>
            </a:r>
            <a:r>
              <a:rPr lang="en-US" altLang="ja-JP" sz="1400" b="1" u="sng" dirty="0" smtClean="0"/>
              <a:t>A</a:t>
            </a:r>
            <a:r>
              <a:rPr lang="ja-JP" altLang="en-US" sz="1400" b="1" u="sng" dirty="0" smtClean="0"/>
              <a:t>市」の選択率</a:t>
            </a:r>
            <a:r>
              <a:rPr lang="ja-JP" altLang="en-US" sz="1400" dirty="0" smtClean="0"/>
              <a:t>を用いた</a:t>
            </a:r>
            <a:r>
              <a:rPr lang="ja-JP" altLang="en-US" sz="1400" b="1" u="sng" dirty="0" smtClean="0"/>
              <a:t>「全国」の年齢階級別の選択人数</a:t>
            </a:r>
            <a:r>
              <a:rPr lang="ja-JP" altLang="en-US" sz="1400" dirty="0" smtClean="0"/>
              <a:t>が算出される</a:t>
            </a:r>
            <a:endParaRPr lang="en-US" altLang="ja-JP" sz="1400" dirty="0" smtClean="0"/>
          </a:p>
          <a:p>
            <a:pPr lvl="1">
              <a:lnSpc>
                <a:spcPct val="120000"/>
              </a:lnSpc>
              <a:buFont typeface="Arial" pitchFamily="34" charset="0"/>
              <a:buChar char="•"/>
            </a:pPr>
            <a:r>
              <a:rPr lang="ja-JP" altLang="en-US" sz="1400" dirty="0" smtClean="0"/>
              <a:t>上記年齢階級別の選択人数を足し上げ、選択人数の総数を算出し、調査対象期間中の「全国」のケース数にて除する</a:t>
            </a:r>
            <a:endParaRPr lang="en-US" altLang="ja-JP" sz="1400" dirty="0" smtClean="0"/>
          </a:p>
          <a:p>
            <a:pPr lvl="1">
              <a:lnSpc>
                <a:spcPct val="120000"/>
              </a:lnSpc>
              <a:buNone/>
            </a:pPr>
            <a:r>
              <a:rPr lang="ja-JP" altLang="en-US" sz="1400" dirty="0" smtClean="0"/>
              <a:t>　⇒</a:t>
            </a:r>
            <a:r>
              <a:rPr lang="ja-JP" altLang="en-US" sz="1400" b="1" u="sng" dirty="0" smtClean="0"/>
              <a:t>「全国」の年齢構成で補正された「市区町村」の補正選択率</a:t>
            </a:r>
            <a:r>
              <a:rPr lang="ja-JP" altLang="en-US" sz="1400" dirty="0" smtClean="0"/>
              <a:t>が算出される</a:t>
            </a:r>
            <a:endParaRPr lang="en-US" altLang="ja-JP" sz="1400" dirty="0" smtClean="0"/>
          </a:p>
        </p:txBody>
      </p:sp>
      <p:sp>
        <p:nvSpPr>
          <p:cNvPr id="5" name="テキスト ボックス 4"/>
          <p:cNvSpPr txBox="1"/>
          <p:nvPr/>
        </p:nvSpPr>
        <p:spPr>
          <a:xfrm>
            <a:off x="533373" y="4714611"/>
            <a:ext cx="1043876" cy="1600438"/>
          </a:xfrm>
          <a:prstGeom prst="rect">
            <a:avLst/>
          </a:prstGeom>
          <a:noFill/>
        </p:spPr>
        <p:txBody>
          <a:bodyPr wrap="none" rtlCol="0">
            <a:spAutoFit/>
          </a:bodyPr>
          <a:lstStyle/>
          <a:p>
            <a:r>
              <a:rPr kumimoji="1" lang="en-US" altLang="ja-JP" sz="1400" spc="-150" dirty="0" smtClean="0"/>
              <a:t>65</a:t>
            </a:r>
            <a:r>
              <a:rPr kumimoji="1" lang="ja-JP" altLang="en-US" sz="1400" spc="-150" dirty="0" smtClean="0"/>
              <a:t>歳～</a:t>
            </a:r>
            <a:r>
              <a:rPr kumimoji="1" lang="en-US" altLang="ja-JP" sz="1400" spc="-150" dirty="0" smtClean="0"/>
              <a:t>69</a:t>
            </a:r>
            <a:r>
              <a:rPr kumimoji="1" lang="ja-JP" altLang="en-US" sz="1400" spc="-150" dirty="0" smtClean="0"/>
              <a:t>歳</a:t>
            </a:r>
            <a:endParaRPr kumimoji="1" lang="en-US" altLang="ja-JP" sz="1400" spc="-150" dirty="0" smtClean="0"/>
          </a:p>
          <a:p>
            <a:r>
              <a:rPr lang="en-US" altLang="ja-JP" sz="1400" spc="-150" dirty="0" smtClean="0"/>
              <a:t>70</a:t>
            </a:r>
            <a:r>
              <a:rPr lang="ja-JP" altLang="en-US" sz="1400" spc="-150" dirty="0" smtClean="0"/>
              <a:t>歳～</a:t>
            </a:r>
            <a:r>
              <a:rPr lang="en-US" altLang="ja-JP" sz="1400" spc="-150" dirty="0" smtClean="0"/>
              <a:t>74</a:t>
            </a:r>
            <a:r>
              <a:rPr lang="ja-JP" altLang="en-US" sz="1400" spc="-150" dirty="0" smtClean="0"/>
              <a:t>歳</a:t>
            </a:r>
            <a:endParaRPr lang="en-US" altLang="ja-JP" sz="1400" spc="-150" dirty="0" smtClean="0"/>
          </a:p>
          <a:p>
            <a:r>
              <a:rPr kumimoji="1" lang="en-US" altLang="ja-JP" sz="1400" spc="-150" dirty="0" smtClean="0"/>
              <a:t>75</a:t>
            </a:r>
            <a:r>
              <a:rPr kumimoji="1" lang="ja-JP" altLang="en-US" sz="1400" spc="-150" dirty="0" smtClean="0"/>
              <a:t>歳～</a:t>
            </a:r>
            <a:r>
              <a:rPr kumimoji="1" lang="en-US" altLang="ja-JP" sz="1400" spc="-150" dirty="0" smtClean="0"/>
              <a:t>79</a:t>
            </a:r>
            <a:r>
              <a:rPr kumimoji="1" lang="ja-JP" altLang="en-US" sz="1400" spc="-150" dirty="0" smtClean="0"/>
              <a:t>歳</a:t>
            </a:r>
            <a:endParaRPr kumimoji="1" lang="en-US" altLang="ja-JP" sz="1400" spc="-150" dirty="0" smtClean="0"/>
          </a:p>
          <a:p>
            <a:r>
              <a:rPr lang="en-US" altLang="ja-JP" sz="1400" spc="-150" dirty="0" smtClean="0"/>
              <a:t>80</a:t>
            </a:r>
            <a:r>
              <a:rPr lang="ja-JP" altLang="en-US" sz="1400" spc="-150" dirty="0" smtClean="0"/>
              <a:t>歳～</a:t>
            </a:r>
            <a:r>
              <a:rPr lang="en-US" altLang="ja-JP" sz="1400" spc="-150" dirty="0" smtClean="0"/>
              <a:t>84</a:t>
            </a:r>
            <a:r>
              <a:rPr lang="ja-JP" altLang="en-US" sz="1400" spc="-150" dirty="0" smtClean="0"/>
              <a:t>歳</a:t>
            </a:r>
            <a:endParaRPr lang="en-US" altLang="ja-JP" sz="1400" spc="-150" dirty="0" smtClean="0"/>
          </a:p>
          <a:p>
            <a:r>
              <a:rPr kumimoji="1" lang="en-US" altLang="ja-JP" sz="1400" spc="-150" dirty="0" smtClean="0"/>
              <a:t>85</a:t>
            </a:r>
            <a:r>
              <a:rPr kumimoji="1" lang="ja-JP" altLang="en-US" sz="1400" spc="-150" dirty="0" smtClean="0"/>
              <a:t>歳～</a:t>
            </a:r>
            <a:r>
              <a:rPr kumimoji="1" lang="en-US" altLang="ja-JP" sz="1400" spc="-150" dirty="0" smtClean="0"/>
              <a:t>89</a:t>
            </a:r>
            <a:r>
              <a:rPr kumimoji="1" lang="ja-JP" altLang="en-US" sz="1400" spc="-150" dirty="0" smtClean="0"/>
              <a:t>歳</a:t>
            </a:r>
            <a:endParaRPr kumimoji="1" lang="en-US" altLang="ja-JP" sz="1400" spc="-150" dirty="0" smtClean="0"/>
          </a:p>
          <a:p>
            <a:r>
              <a:rPr lang="en-US" altLang="ja-JP" sz="1400" spc="-150" dirty="0" smtClean="0"/>
              <a:t>90</a:t>
            </a:r>
            <a:r>
              <a:rPr lang="ja-JP" altLang="en-US" sz="1400" spc="-150" dirty="0" smtClean="0"/>
              <a:t>歳～</a:t>
            </a:r>
            <a:r>
              <a:rPr lang="en-US" altLang="ja-JP" sz="1400" spc="-150" dirty="0" smtClean="0"/>
              <a:t>94</a:t>
            </a:r>
            <a:r>
              <a:rPr lang="ja-JP" altLang="en-US" sz="1400" spc="-150" dirty="0" smtClean="0"/>
              <a:t>歳</a:t>
            </a:r>
            <a:endParaRPr lang="en-US" altLang="ja-JP" sz="1400" spc="-150" dirty="0" smtClean="0"/>
          </a:p>
          <a:p>
            <a:r>
              <a:rPr kumimoji="1" lang="en-US" altLang="ja-JP" sz="1400" spc="-150" dirty="0" smtClean="0"/>
              <a:t>95</a:t>
            </a:r>
            <a:r>
              <a:rPr kumimoji="1" lang="ja-JP" altLang="en-US" sz="1400" spc="-150" dirty="0" smtClean="0"/>
              <a:t>歳以上</a:t>
            </a:r>
            <a:endParaRPr kumimoji="1" lang="ja-JP" altLang="en-US" sz="1400" spc="-150" dirty="0"/>
          </a:p>
        </p:txBody>
      </p:sp>
      <p:sp>
        <p:nvSpPr>
          <p:cNvPr id="16" name="正方形/長方形 15"/>
          <p:cNvSpPr/>
          <p:nvPr/>
        </p:nvSpPr>
        <p:spPr>
          <a:xfrm>
            <a:off x="3251690" y="4788184"/>
            <a:ext cx="756000" cy="168165"/>
          </a:xfrm>
          <a:prstGeom prst="rect">
            <a:avLst/>
          </a:prstGeom>
          <a:solidFill>
            <a:srgbClr val="99CCFF"/>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3251690" y="4998391"/>
            <a:ext cx="1116000" cy="168165"/>
          </a:xfrm>
          <a:prstGeom prst="rect">
            <a:avLst/>
          </a:prstGeom>
          <a:solidFill>
            <a:srgbClr val="99CCFF"/>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3251690" y="5208598"/>
            <a:ext cx="1404000" cy="168165"/>
          </a:xfrm>
          <a:prstGeom prst="rect">
            <a:avLst/>
          </a:prstGeom>
          <a:solidFill>
            <a:srgbClr val="99CCFF"/>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3251690" y="5418805"/>
            <a:ext cx="1008000" cy="168165"/>
          </a:xfrm>
          <a:prstGeom prst="rect">
            <a:avLst/>
          </a:prstGeom>
          <a:solidFill>
            <a:srgbClr val="99CCFF"/>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3251690" y="5629012"/>
            <a:ext cx="792000" cy="168165"/>
          </a:xfrm>
          <a:prstGeom prst="rect">
            <a:avLst/>
          </a:prstGeom>
          <a:solidFill>
            <a:srgbClr val="99CCFF"/>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3251690" y="5839219"/>
            <a:ext cx="576000" cy="168165"/>
          </a:xfrm>
          <a:prstGeom prst="rect">
            <a:avLst/>
          </a:prstGeom>
          <a:solidFill>
            <a:srgbClr val="99CCFF"/>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3251690" y="6049426"/>
            <a:ext cx="216000" cy="168165"/>
          </a:xfrm>
          <a:prstGeom prst="rect">
            <a:avLst/>
          </a:prstGeom>
          <a:solidFill>
            <a:srgbClr val="99CCFF"/>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1711762" y="4736129"/>
            <a:ext cx="785793" cy="1600438"/>
          </a:xfrm>
          <a:prstGeom prst="rect">
            <a:avLst/>
          </a:prstGeom>
          <a:noFill/>
        </p:spPr>
        <p:txBody>
          <a:bodyPr wrap="none" rtlCol="0">
            <a:spAutoFit/>
          </a:bodyPr>
          <a:lstStyle/>
          <a:p>
            <a:r>
              <a:rPr kumimoji="1" lang="en-US" altLang="ja-JP" sz="1400" dirty="0" smtClean="0"/>
              <a:t>20.0</a:t>
            </a:r>
            <a:r>
              <a:rPr kumimoji="1" lang="ja-JP" altLang="en-US" sz="1400" dirty="0" smtClean="0"/>
              <a:t>％</a:t>
            </a:r>
            <a:endParaRPr kumimoji="1" lang="en-US" altLang="ja-JP" sz="1400" dirty="0" smtClean="0"/>
          </a:p>
          <a:p>
            <a:r>
              <a:rPr lang="en-US" altLang="ja-JP" sz="1400" dirty="0" smtClean="0"/>
              <a:t>30.0</a:t>
            </a:r>
            <a:r>
              <a:rPr lang="ja-JP" altLang="en-US" sz="1400" dirty="0" smtClean="0"/>
              <a:t>％</a:t>
            </a:r>
            <a:endParaRPr lang="en-US" altLang="ja-JP" sz="1400" dirty="0" smtClean="0"/>
          </a:p>
          <a:p>
            <a:r>
              <a:rPr lang="en-US" altLang="ja-JP" sz="1400" dirty="0" smtClean="0"/>
              <a:t>40.0</a:t>
            </a:r>
            <a:r>
              <a:rPr lang="ja-JP" altLang="en-US" sz="1400" dirty="0" smtClean="0"/>
              <a:t>％</a:t>
            </a:r>
            <a:endParaRPr lang="en-US" altLang="ja-JP" sz="1400" dirty="0" smtClean="0"/>
          </a:p>
          <a:p>
            <a:r>
              <a:rPr lang="en-US" altLang="ja-JP" sz="1400" dirty="0" smtClean="0"/>
              <a:t>50.0</a:t>
            </a:r>
            <a:r>
              <a:rPr lang="ja-JP" altLang="en-US" sz="1400" dirty="0" smtClean="0"/>
              <a:t>％</a:t>
            </a:r>
            <a:endParaRPr lang="en-US" altLang="ja-JP" sz="1400" dirty="0" smtClean="0"/>
          </a:p>
          <a:p>
            <a:r>
              <a:rPr lang="en-US" altLang="ja-JP" sz="1400" dirty="0" smtClean="0"/>
              <a:t>60.0</a:t>
            </a:r>
            <a:r>
              <a:rPr lang="ja-JP" altLang="en-US" sz="1400" dirty="0" smtClean="0"/>
              <a:t>％</a:t>
            </a:r>
            <a:endParaRPr lang="en-US" altLang="ja-JP" sz="1400" dirty="0" smtClean="0"/>
          </a:p>
          <a:p>
            <a:r>
              <a:rPr lang="en-US" altLang="ja-JP" sz="1400" dirty="0" smtClean="0"/>
              <a:t>70.0</a:t>
            </a:r>
            <a:r>
              <a:rPr lang="ja-JP" altLang="en-US" sz="1400" dirty="0" smtClean="0"/>
              <a:t>％</a:t>
            </a:r>
            <a:endParaRPr lang="en-US" altLang="ja-JP" sz="1400" dirty="0" smtClean="0"/>
          </a:p>
          <a:p>
            <a:r>
              <a:rPr lang="en-US" altLang="ja-JP" sz="1400" dirty="0" smtClean="0"/>
              <a:t>80.0</a:t>
            </a:r>
            <a:r>
              <a:rPr lang="ja-JP" altLang="en-US" sz="1400" dirty="0" smtClean="0"/>
              <a:t>％</a:t>
            </a:r>
            <a:endParaRPr lang="en-US" altLang="ja-JP" sz="1400" dirty="0" smtClean="0"/>
          </a:p>
        </p:txBody>
      </p:sp>
      <p:sp>
        <p:nvSpPr>
          <p:cNvPr id="29" name="テキスト ボックス 28"/>
          <p:cNvSpPr txBox="1"/>
          <p:nvPr/>
        </p:nvSpPr>
        <p:spPr>
          <a:xfrm>
            <a:off x="655765" y="4453085"/>
            <a:ext cx="800219" cy="276999"/>
          </a:xfrm>
          <a:prstGeom prst="rect">
            <a:avLst/>
          </a:prstGeom>
          <a:noFill/>
        </p:spPr>
        <p:txBody>
          <a:bodyPr wrap="none" rtlCol="0">
            <a:spAutoFit/>
          </a:bodyPr>
          <a:lstStyle/>
          <a:p>
            <a:r>
              <a:rPr kumimoji="1" lang="ja-JP" altLang="en-US" sz="1200" b="1" dirty="0" smtClean="0"/>
              <a:t>年齢</a:t>
            </a:r>
            <a:r>
              <a:rPr lang="ja-JP" altLang="en-US" sz="1200" b="1" dirty="0" smtClean="0"/>
              <a:t>階級</a:t>
            </a:r>
            <a:endParaRPr kumimoji="1" lang="ja-JP" altLang="en-US" sz="1200" b="1" dirty="0"/>
          </a:p>
        </p:txBody>
      </p:sp>
      <p:sp>
        <p:nvSpPr>
          <p:cNvPr id="46" name="正方形/長方形 45"/>
          <p:cNvSpPr/>
          <p:nvPr/>
        </p:nvSpPr>
        <p:spPr>
          <a:xfrm>
            <a:off x="1572260" y="4191000"/>
            <a:ext cx="980440" cy="2197100"/>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p:cNvSpPr txBox="1"/>
          <p:nvPr/>
        </p:nvSpPr>
        <p:spPr>
          <a:xfrm>
            <a:off x="2551209" y="5176985"/>
            <a:ext cx="596638" cy="584775"/>
          </a:xfrm>
          <a:prstGeom prst="rect">
            <a:avLst/>
          </a:prstGeom>
          <a:noFill/>
        </p:spPr>
        <p:txBody>
          <a:bodyPr wrap="none" rtlCol="0">
            <a:spAutoFit/>
          </a:bodyPr>
          <a:lstStyle/>
          <a:p>
            <a:r>
              <a:rPr kumimoji="1" lang="en-US" altLang="ja-JP" sz="3200" b="1" dirty="0" smtClean="0"/>
              <a:t>×</a:t>
            </a:r>
            <a:endParaRPr kumimoji="1" lang="ja-JP" altLang="en-US" sz="3200" b="1" dirty="0"/>
          </a:p>
        </p:txBody>
      </p:sp>
      <p:sp>
        <p:nvSpPr>
          <p:cNvPr id="30" name="テキスト ボックス 29"/>
          <p:cNvSpPr txBox="1"/>
          <p:nvPr/>
        </p:nvSpPr>
        <p:spPr>
          <a:xfrm>
            <a:off x="1606478" y="4275285"/>
            <a:ext cx="958922" cy="461665"/>
          </a:xfrm>
          <a:prstGeom prst="rect">
            <a:avLst/>
          </a:prstGeom>
          <a:noFill/>
        </p:spPr>
        <p:txBody>
          <a:bodyPr wrap="square" rtlCol="0">
            <a:spAutoFit/>
          </a:bodyPr>
          <a:lstStyle/>
          <a:p>
            <a:pPr algn="ctr"/>
            <a:r>
              <a:rPr lang="ja-JP" altLang="en-US" sz="1200" b="1" dirty="0" smtClean="0"/>
              <a:t>「</a:t>
            </a:r>
            <a:r>
              <a:rPr lang="en-US" altLang="ja-JP" sz="1200" b="1" dirty="0" smtClean="0"/>
              <a:t>A</a:t>
            </a:r>
            <a:r>
              <a:rPr lang="ja-JP" altLang="en-US" sz="1200" b="1" dirty="0" smtClean="0"/>
              <a:t>市」の</a:t>
            </a:r>
            <a:r>
              <a:rPr lang="en-US" altLang="ja-JP" sz="1200" b="1" dirty="0" smtClean="0"/>
              <a:t/>
            </a:r>
            <a:br>
              <a:rPr lang="en-US" altLang="ja-JP" sz="1200" b="1" dirty="0" smtClean="0"/>
            </a:br>
            <a:r>
              <a:rPr lang="ja-JP" altLang="en-US" sz="1200" b="1" dirty="0" smtClean="0"/>
              <a:t>選択率</a:t>
            </a:r>
            <a:endParaRPr kumimoji="1" lang="ja-JP" altLang="en-US" sz="1200" b="1" dirty="0"/>
          </a:p>
        </p:txBody>
      </p:sp>
      <p:sp>
        <p:nvSpPr>
          <p:cNvPr id="48" name="正方形/長方形 47"/>
          <p:cNvSpPr/>
          <p:nvPr/>
        </p:nvSpPr>
        <p:spPr>
          <a:xfrm>
            <a:off x="3137348" y="4191000"/>
            <a:ext cx="1739452" cy="2223400"/>
          </a:xfrm>
          <a:prstGeom prst="rect">
            <a:avLst/>
          </a:prstGeom>
          <a:noFill/>
          <a:ln w="38100">
            <a:solidFill>
              <a:srgbClr val="83A4D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a:off x="3203687" y="4262585"/>
            <a:ext cx="1415773" cy="461665"/>
          </a:xfrm>
          <a:prstGeom prst="rect">
            <a:avLst/>
          </a:prstGeom>
          <a:noFill/>
        </p:spPr>
        <p:txBody>
          <a:bodyPr wrap="none" rtlCol="0">
            <a:spAutoFit/>
          </a:bodyPr>
          <a:lstStyle/>
          <a:p>
            <a:pPr algn="ctr"/>
            <a:r>
              <a:rPr kumimoji="1" lang="ja-JP" altLang="en-US" sz="1200" b="1" dirty="0" smtClean="0"/>
              <a:t>「全国」の</a:t>
            </a:r>
            <a:r>
              <a:rPr kumimoji="1" lang="en-US" altLang="ja-JP" sz="1200" b="1" dirty="0" smtClean="0"/>
              <a:t/>
            </a:r>
            <a:br>
              <a:rPr kumimoji="1" lang="en-US" altLang="ja-JP" sz="1200" b="1" dirty="0" smtClean="0"/>
            </a:br>
            <a:r>
              <a:rPr kumimoji="1" lang="ja-JP" altLang="en-US" sz="1200" b="1" dirty="0" smtClean="0"/>
              <a:t>年齢階級別の人数</a:t>
            </a:r>
            <a:endParaRPr kumimoji="1" lang="ja-JP" altLang="en-US" sz="1200" b="1" dirty="0"/>
          </a:p>
        </p:txBody>
      </p:sp>
      <p:sp>
        <p:nvSpPr>
          <p:cNvPr id="66" name="右中かっこ 65"/>
          <p:cNvSpPr/>
          <p:nvPr/>
        </p:nvSpPr>
        <p:spPr>
          <a:xfrm>
            <a:off x="5003800" y="4800600"/>
            <a:ext cx="431800" cy="15240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7" name="テキスト ボックス 66"/>
          <p:cNvSpPr txBox="1"/>
          <p:nvPr/>
        </p:nvSpPr>
        <p:spPr>
          <a:xfrm>
            <a:off x="5505378" y="5126185"/>
            <a:ext cx="1835222" cy="830997"/>
          </a:xfrm>
          <a:prstGeom prst="rect">
            <a:avLst/>
          </a:prstGeom>
          <a:noFill/>
        </p:spPr>
        <p:txBody>
          <a:bodyPr wrap="square" rtlCol="0">
            <a:spAutoFit/>
          </a:bodyPr>
          <a:lstStyle/>
          <a:p>
            <a:r>
              <a:rPr lang="ja-JP" altLang="en-US" sz="1200" b="1" dirty="0" smtClean="0"/>
              <a:t>「</a:t>
            </a:r>
            <a:r>
              <a:rPr lang="en-US" altLang="ja-JP" sz="1200" b="1" dirty="0" smtClean="0"/>
              <a:t>A</a:t>
            </a:r>
            <a:r>
              <a:rPr lang="ja-JP" altLang="en-US" sz="1200" b="1" dirty="0" smtClean="0"/>
              <a:t>市」の選択率を用いた「全国」の年齢階級別の選択人数 </a:t>
            </a:r>
            <a:endParaRPr lang="en-US" altLang="ja-JP" sz="1200" b="1" dirty="0" smtClean="0"/>
          </a:p>
          <a:p>
            <a:r>
              <a:rPr lang="en-US" altLang="ja-JP" sz="1200" b="1" dirty="0" smtClean="0"/>
              <a:t>  </a:t>
            </a:r>
            <a:r>
              <a:rPr lang="ja-JP" altLang="en-US" sz="1200" b="1" dirty="0" smtClean="0"/>
              <a:t>⇒ 足し上げ</a:t>
            </a:r>
            <a:endParaRPr lang="en-US" altLang="ja-JP" sz="1200" b="1" dirty="0" smtClean="0"/>
          </a:p>
        </p:txBody>
      </p:sp>
      <p:cxnSp>
        <p:nvCxnSpPr>
          <p:cNvPr id="69" name="直線コネクタ 68"/>
          <p:cNvCxnSpPr/>
          <p:nvPr/>
        </p:nvCxnSpPr>
        <p:spPr>
          <a:xfrm flipH="1">
            <a:off x="7048500" y="5207000"/>
            <a:ext cx="533400" cy="787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7397678" y="5570685"/>
            <a:ext cx="908122" cy="461665"/>
          </a:xfrm>
          <a:prstGeom prst="rect">
            <a:avLst/>
          </a:prstGeom>
          <a:noFill/>
        </p:spPr>
        <p:txBody>
          <a:bodyPr wrap="square" rtlCol="0">
            <a:spAutoFit/>
          </a:bodyPr>
          <a:lstStyle/>
          <a:p>
            <a:r>
              <a:rPr lang="ja-JP" altLang="en-US" sz="1200" b="1" dirty="0" smtClean="0"/>
              <a:t>「全国」の</a:t>
            </a:r>
            <a:r>
              <a:rPr lang="en-US" altLang="ja-JP" sz="1200" b="1" dirty="0" smtClean="0"/>
              <a:t/>
            </a:r>
            <a:br>
              <a:rPr lang="en-US" altLang="ja-JP" sz="1200" b="1" dirty="0" smtClean="0"/>
            </a:br>
            <a:r>
              <a:rPr lang="ja-JP" altLang="en-US" sz="1200" b="1" dirty="0" smtClean="0"/>
              <a:t>ケース数</a:t>
            </a:r>
            <a:endParaRPr kumimoji="1" lang="ja-JP" altLang="en-US" sz="1200" b="1" dirty="0"/>
          </a:p>
        </p:txBody>
      </p:sp>
      <p:sp>
        <p:nvSpPr>
          <p:cNvPr id="71" name="円形吹き出し 70"/>
          <p:cNvSpPr/>
          <p:nvPr/>
        </p:nvSpPr>
        <p:spPr>
          <a:xfrm>
            <a:off x="6019799" y="3949001"/>
            <a:ext cx="2872992" cy="967991"/>
          </a:xfrm>
          <a:prstGeom prst="wedgeEllipseCallout">
            <a:avLst>
              <a:gd name="adj1" fmla="val -24131"/>
              <a:gd name="adj2" fmla="val 71509"/>
            </a:avLst>
          </a:prstGeom>
          <a:solidFill>
            <a:srgbClr val="66852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rgbClr val="FFFFFF"/>
              </a:solidFill>
            </a:endParaRPr>
          </a:p>
        </p:txBody>
      </p:sp>
      <p:sp>
        <p:nvSpPr>
          <p:cNvPr id="72" name="テキスト ボックス 71"/>
          <p:cNvSpPr txBox="1"/>
          <p:nvPr/>
        </p:nvSpPr>
        <p:spPr>
          <a:xfrm>
            <a:off x="6057899" y="4187129"/>
            <a:ext cx="2724360" cy="738664"/>
          </a:xfrm>
          <a:prstGeom prst="rect">
            <a:avLst/>
          </a:prstGeom>
          <a:noFill/>
        </p:spPr>
        <p:txBody>
          <a:bodyPr wrap="square" rtlCol="0">
            <a:spAutoFit/>
          </a:bodyPr>
          <a:lstStyle/>
          <a:p>
            <a:pPr algn="ctr"/>
            <a:r>
              <a:rPr kumimoji="1" lang="ja-JP" altLang="en-US" sz="1400" dirty="0" smtClean="0">
                <a:solidFill>
                  <a:schemeClr val="bg1"/>
                </a:solidFill>
                <a:latin typeface="+mn-ea"/>
                <a:ea typeface="+mn-ea"/>
                <a:cs typeface="Meiryo UI" pitchFamily="50" charset="-128"/>
              </a:rPr>
              <a:t>「</a:t>
            </a:r>
            <a:r>
              <a:rPr kumimoji="1" lang="en-US" altLang="ja-JP" sz="1400" dirty="0" smtClean="0">
                <a:solidFill>
                  <a:schemeClr val="bg1"/>
                </a:solidFill>
                <a:latin typeface="+mn-ea"/>
                <a:ea typeface="+mn-ea"/>
                <a:cs typeface="Meiryo UI" pitchFamily="50" charset="-128"/>
              </a:rPr>
              <a:t>A</a:t>
            </a:r>
            <a:r>
              <a:rPr kumimoji="1" lang="ja-JP" altLang="en-US" sz="1400" dirty="0" smtClean="0">
                <a:solidFill>
                  <a:schemeClr val="bg1"/>
                </a:solidFill>
                <a:latin typeface="+mn-ea"/>
                <a:ea typeface="+mn-ea"/>
                <a:cs typeface="Meiryo UI" pitchFamily="50" charset="-128"/>
              </a:rPr>
              <a:t>市」の年齢構成が「全国」と同じと仮定した場合の選択率</a:t>
            </a:r>
            <a:r>
              <a:rPr kumimoji="1" lang="en-US" altLang="ja-JP" sz="1400" dirty="0" smtClean="0">
                <a:solidFill>
                  <a:schemeClr val="bg1"/>
                </a:solidFill>
                <a:latin typeface="+mn-ea"/>
                <a:ea typeface="+mn-ea"/>
                <a:cs typeface="Meiryo UI" pitchFamily="50" charset="-128"/>
              </a:rPr>
              <a:t/>
            </a:r>
            <a:br>
              <a:rPr kumimoji="1" lang="en-US" altLang="ja-JP" sz="1400" dirty="0" smtClean="0">
                <a:solidFill>
                  <a:schemeClr val="bg1"/>
                </a:solidFill>
                <a:latin typeface="+mn-ea"/>
                <a:ea typeface="+mn-ea"/>
                <a:cs typeface="Meiryo UI" pitchFamily="50" charset="-128"/>
              </a:rPr>
            </a:br>
            <a:r>
              <a:rPr kumimoji="1" lang="ja-JP" altLang="en-US" sz="1400" dirty="0" smtClean="0">
                <a:solidFill>
                  <a:schemeClr val="bg1"/>
                </a:solidFill>
                <a:latin typeface="+mn-ea"/>
                <a:ea typeface="+mn-ea"/>
                <a:cs typeface="Meiryo UI" pitchFamily="50" charset="-128"/>
              </a:rPr>
              <a:t>＝</a:t>
            </a:r>
            <a:r>
              <a:rPr kumimoji="1" lang="ja-JP" altLang="en-US" sz="1400" b="1" dirty="0" smtClean="0">
                <a:solidFill>
                  <a:schemeClr val="bg1"/>
                </a:solidFill>
                <a:latin typeface="+mn-ea"/>
                <a:ea typeface="+mn-ea"/>
                <a:cs typeface="Meiryo UI" pitchFamily="50" charset="-128"/>
              </a:rPr>
              <a:t>補正選択</a:t>
            </a:r>
            <a:r>
              <a:rPr lang="ja-JP" altLang="en-US" sz="1400" b="1" dirty="0" smtClean="0">
                <a:solidFill>
                  <a:schemeClr val="bg1"/>
                </a:solidFill>
                <a:latin typeface="+mn-ea"/>
                <a:ea typeface="+mn-ea"/>
                <a:cs typeface="Meiryo UI" pitchFamily="50" charset="-128"/>
              </a:rPr>
              <a:t>率</a:t>
            </a:r>
            <a:endParaRPr kumimoji="1" lang="ja-JP" altLang="en-US" sz="1400" b="1" dirty="0">
              <a:solidFill>
                <a:schemeClr val="bg1"/>
              </a:solidFill>
              <a:latin typeface="+mn-ea"/>
              <a:ea typeface="+mn-ea"/>
              <a:cs typeface="Meiryo UI" pitchFamily="50" charset="-128"/>
            </a:endParaRPr>
          </a:p>
        </p:txBody>
      </p:sp>
    </p:spTree>
    <p:extLst>
      <p:ext uri="{BB962C8B-B14F-4D97-AF65-F5344CB8AC3E}">
        <p14:creationId xmlns:p14="http://schemas.microsoft.com/office/powerpoint/2010/main" val="108957529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ja-JP" sz="2400" dirty="0" smtClean="0"/>
              <a:t>【</a:t>
            </a:r>
            <a:r>
              <a:rPr lang="ja-JP" altLang="en-US" sz="2400" dirty="0" smtClean="0"/>
              <a:t>参考</a:t>
            </a:r>
            <a:r>
              <a:rPr lang="en-US" altLang="ja-JP" sz="2400" dirty="0" smtClean="0"/>
              <a:t>】</a:t>
            </a:r>
            <a:r>
              <a:rPr lang="ja-JP" altLang="en-US" sz="2400" dirty="0" smtClean="0"/>
              <a:t>自立度に基づく中間評価項目得点の補正評価</a:t>
            </a:r>
            <a:endParaRPr lang="ja-JP" altLang="en-US" sz="2400" dirty="0"/>
          </a:p>
        </p:txBody>
      </p:sp>
      <p:pic>
        <p:nvPicPr>
          <p:cNvPr id="1028" name="Picture 4"/>
          <p:cNvPicPr>
            <a:picLocks noChangeAspect="1" noChangeArrowheads="1"/>
          </p:cNvPicPr>
          <p:nvPr/>
        </p:nvPicPr>
        <p:blipFill>
          <a:blip r:embed="rId3" cstate="print"/>
          <a:srcRect l="2718" r="3516"/>
          <a:stretch>
            <a:fillRect/>
          </a:stretch>
        </p:blipFill>
        <p:spPr bwMode="auto">
          <a:xfrm>
            <a:off x="3409949" y="1341438"/>
            <a:ext cx="5681602" cy="5176267"/>
          </a:xfrm>
          <a:prstGeom prst="rect">
            <a:avLst/>
          </a:prstGeom>
          <a:noFill/>
          <a:ln w="9525">
            <a:noFill/>
            <a:miter lim="800000"/>
            <a:headEnd/>
            <a:tailEnd/>
          </a:ln>
          <a:effectLst/>
        </p:spPr>
      </p:pic>
      <p:sp>
        <p:nvSpPr>
          <p:cNvPr id="26" name="コンテンツ プレースホルダ 25"/>
          <p:cNvSpPr>
            <a:spLocks noGrp="1"/>
          </p:cNvSpPr>
          <p:nvPr>
            <p:ph idx="1"/>
          </p:nvPr>
        </p:nvSpPr>
        <p:spPr>
          <a:xfrm>
            <a:off x="334536" y="1341438"/>
            <a:ext cx="3075413" cy="5040312"/>
          </a:xfrm>
        </p:spPr>
        <p:txBody>
          <a:bodyPr/>
          <a:lstStyle/>
          <a:p>
            <a:pPr>
              <a:buNone/>
            </a:pPr>
            <a:r>
              <a:rPr lang="en-US" altLang="ja-JP" sz="1600" dirty="0" smtClean="0"/>
              <a:t>【</a:t>
            </a:r>
            <a:r>
              <a:rPr kumimoji="1" lang="ja-JP" altLang="en-US" sz="1600" dirty="0" smtClean="0"/>
              <a:t>自立度に基づく補正</a:t>
            </a:r>
            <a:r>
              <a:rPr kumimoji="1" lang="en-US" altLang="ja-JP" sz="1600" dirty="0" smtClean="0"/>
              <a:t>】</a:t>
            </a:r>
          </a:p>
          <a:p>
            <a:pPr>
              <a:lnSpc>
                <a:spcPts val="2000"/>
              </a:lnSpc>
            </a:pPr>
            <a:r>
              <a:rPr lang="ja-JP" altLang="en-US" sz="1400" dirty="0" smtClean="0"/>
              <a:t>第</a:t>
            </a:r>
            <a:r>
              <a:rPr lang="en-US" altLang="ja-JP" sz="1400" dirty="0" smtClean="0"/>
              <a:t>4</a:t>
            </a:r>
            <a:r>
              <a:rPr lang="ja-JP" altLang="en-US" sz="1400" dirty="0" smtClean="0"/>
              <a:t>群以外の各群においては、障害高齢者または認知症高齢者の「日常生活自立度」と「中間評価項目得点」の間に一定の関係性が認められることから、参考値として表示。</a:t>
            </a:r>
            <a:endParaRPr lang="en-US" altLang="ja-JP" sz="1400" dirty="0" smtClean="0"/>
          </a:p>
          <a:p>
            <a:pPr>
              <a:lnSpc>
                <a:spcPts val="2000"/>
              </a:lnSpc>
            </a:pPr>
            <a:r>
              <a:rPr lang="ja-JP" altLang="en-US" sz="1400" dirty="0" smtClean="0"/>
              <a:t>右図は、全自治体の中でみると第</a:t>
            </a:r>
            <a:r>
              <a:rPr lang="en-US" altLang="ja-JP" sz="1400" dirty="0" smtClean="0"/>
              <a:t>3</a:t>
            </a:r>
            <a:r>
              <a:rPr lang="ja-JP" altLang="en-US" sz="1400" dirty="0" smtClean="0"/>
              <a:t>群の中間評価項目得点は標準的であるが、「認知症自立度の</a:t>
            </a:r>
            <a:r>
              <a:rPr lang="en-US" altLang="ja-JP" sz="1400" dirty="0" smtClean="0"/>
              <a:t>Ⅲ</a:t>
            </a:r>
            <a:r>
              <a:rPr lang="ja-JP" altLang="en-US" sz="1400" dirty="0" smtClean="0"/>
              <a:t>以上の割合が低い自治体」のみの中で見ると、当該自治体の中間評価</a:t>
            </a:r>
            <a:r>
              <a:rPr lang="ja-JP" altLang="en-US" sz="1400" dirty="0"/>
              <a:t>項目得点は</a:t>
            </a:r>
            <a:r>
              <a:rPr lang="ja-JP" altLang="en-US" sz="1400" dirty="0" smtClean="0"/>
              <a:t>相対的に「低い」ことを示している。</a:t>
            </a:r>
            <a:endParaRPr lang="en-US" altLang="ja-JP" sz="1400" dirty="0" smtClean="0"/>
          </a:p>
          <a:p>
            <a:pPr marL="450850" indent="-277813">
              <a:lnSpc>
                <a:spcPts val="2000"/>
              </a:lnSpc>
              <a:buNone/>
            </a:pPr>
            <a:r>
              <a:rPr lang="ja-JP" altLang="en-US" sz="1400" dirty="0" smtClean="0"/>
              <a:t>　→</a:t>
            </a:r>
            <a:r>
              <a:rPr kumimoji="1" lang="ja-JP" altLang="en-US" sz="1400" dirty="0" smtClean="0"/>
              <a:t>全体として「箱」の中に「●」があ　　っても、自立度の補正値による表示上は「箱の外」となる場合もある（右図）。</a:t>
            </a:r>
            <a:endParaRPr kumimoji="1" lang="en-US" altLang="ja-JP" sz="1400" dirty="0" smtClean="0"/>
          </a:p>
        </p:txBody>
      </p:sp>
      <p:cxnSp>
        <p:nvCxnSpPr>
          <p:cNvPr id="28" name="直線コネクタ 27"/>
          <p:cNvCxnSpPr/>
          <p:nvPr/>
        </p:nvCxnSpPr>
        <p:spPr>
          <a:xfrm>
            <a:off x="3419872" y="1412776"/>
            <a:ext cx="0" cy="4824536"/>
          </a:xfrm>
          <a:prstGeom prst="line">
            <a:avLst/>
          </a:prstGeom>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5537762" y="2827535"/>
            <a:ext cx="576064" cy="1440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rPr>
              <a:t>○○市</a:t>
            </a:r>
            <a:endParaRPr kumimoji="1" lang="ja-JP" altLang="en-US" sz="800" dirty="0">
              <a:solidFill>
                <a:schemeClr val="tx1"/>
              </a:solidFill>
            </a:endParaRPr>
          </a:p>
        </p:txBody>
      </p:sp>
      <p:sp>
        <p:nvSpPr>
          <p:cNvPr id="2" name="角丸四角形 1"/>
          <p:cNvSpPr/>
          <p:nvPr/>
        </p:nvSpPr>
        <p:spPr>
          <a:xfrm>
            <a:off x="6539696" y="5173883"/>
            <a:ext cx="1458410" cy="3703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円/楕円 2"/>
          <p:cNvSpPr/>
          <p:nvPr/>
        </p:nvSpPr>
        <p:spPr>
          <a:xfrm>
            <a:off x="6495286" y="5173883"/>
            <a:ext cx="1678330" cy="370390"/>
          </a:xfrm>
          <a:prstGeom prst="ellipse">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5914663" y="3537502"/>
            <a:ext cx="2014417" cy="370390"/>
          </a:xfrm>
          <a:prstGeom prst="ellipse">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6427319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600" dirty="0" smtClean="0"/>
              <a:t>認定有効期間の影響の可能性</a:t>
            </a:r>
            <a:endParaRPr kumimoji="1" lang="ja-JP" altLang="en-US" sz="3600" dirty="0"/>
          </a:p>
        </p:txBody>
      </p:sp>
      <p:sp>
        <p:nvSpPr>
          <p:cNvPr id="6" name="コンテンツ プレースホルダー 3"/>
          <p:cNvSpPr>
            <a:spLocks noGrp="1"/>
          </p:cNvSpPr>
          <p:nvPr>
            <p:ph sz="quarter" idx="1"/>
          </p:nvPr>
        </p:nvSpPr>
        <p:spPr>
          <a:xfrm>
            <a:off x="566738" y="1229678"/>
            <a:ext cx="8001000" cy="903791"/>
          </a:xfrm>
        </p:spPr>
        <p:txBody>
          <a:bodyPr>
            <a:normAutofit/>
          </a:bodyPr>
          <a:lstStyle/>
          <a:p>
            <a:pPr>
              <a:lnSpc>
                <a:spcPct val="110000"/>
              </a:lnSpc>
            </a:pPr>
            <a:r>
              <a:rPr lang="ja-JP" altLang="en-US" sz="2000" dirty="0" smtClean="0"/>
              <a:t>認定有効期間の設定が一次判定結果の出現率に影響を与えている可能性にも留意</a:t>
            </a:r>
            <a:endParaRPr lang="en-US" altLang="ja-JP" sz="2000" dirty="0" smtClean="0"/>
          </a:p>
        </p:txBody>
      </p:sp>
      <p:sp>
        <p:nvSpPr>
          <p:cNvPr id="9" name="テキスト ボックス 8"/>
          <p:cNvSpPr txBox="1"/>
          <p:nvPr/>
        </p:nvSpPr>
        <p:spPr>
          <a:xfrm>
            <a:off x="3727676" y="3726154"/>
            <a:ext cx="5250155" cy="954107"/>
          </a:xfrm>
          <a:prstGeom prst="rect">
            <a:avLst/>
          </a:prstGeom>
          <a:noFill/>
        </p:spPr>
        <p:txBody>
          <a:bodyPr wrap="none" rtlCol="0">
            <a:spAutoFit/>
          </a:bodyPr>
          <a:lstStyle/>
          <a:p>
            <a:r>
              <a:rPr lang="ja-JP" altLang="en-US" sz="1400" b="1" dirty="0" smtClean="0"/>
              <a:t>②認定</a:t>
            </a:r>
            <a:r>
              <a:rPr lang="ja-JP" altLang="en-US" sz="1400" b="1" smtClean="0"/>
              <a:t>有効期間（要介護２）の</a:t>
            </a:r>
            <a:r>
              <a:rPr lang="ja-JP" altLang="en-US" sz="1400" b="1" dirty="0" smtClean="0"/>
              <a:t>設定状況を確認</a:t>
            </a:r>
            <a:endParaRPr lang="en-US" altLang="ja-JP" sz="1400" b="1" dirty="0"/>
          </a:p>
          <a:p>
            <a:r>
              <a:rPr lang="ja-JP" altLang="en-US" sz="1400" b="1" dirty="0" smtClean="0"/>
              <a:t>　 →「</a:t>
            </a:r>
            <a:r>
              <a:rPr lang="en-US" altLang="ja-JP" sz="1400" b="1" dirty="0" smtClean="0">
                <a:latin typeface="+mn-ea"/>
                <a:ea typeface="+mn-ea"/>
              </a:rPr>
              <a:t>12</a:t>
            </a:r>
            <a:r>
              <a:rPr lang="ja-JP" altLang="en-US" sz="1400" b="1" dirty="0" smtClean="0">
                <a:latin typeface="+mn-ea"/>
                <a:ea typeface="+mn-ea"/>
              </a:rPr>
              <a:t>か月」を設定している割合が高い</a:t>
            </a:r>
            <a:endParaRPr lang="en-US" altLang="ja-JP" sz="1400" b="1" dirty="0" smtClean="0">
              <a:latin typeface="+mn-ea"/>
              <a:ea typeface="+mn-ea"/>
            </a:endParaRPr>
          </a:p>
          <a:p>
            <a:r>
              <a:rPr lang="ja-JP" altLang="en-US" sz="1400" b="1" dirty="0">
                <a:latin typeface="+mn-ea"/>
                <a:ea typeface="+mn-ea"/>
              </a:rPr>
              <a:t>　 </a:t>
            </a:r>
            <a:r>
              <a:rPr lang="ja-JP" altLang="en-US" sz="1400" b="1" dirty="0" smtClean="0">
                <a:latin typeface="+mn-ea"/>
                <a:ea typeface="+mn-ea"/>
              </a:rPr>
              <a:t>→一定期間の申請者に対し、特定の要介護度区分の占める割合</a:t>
            </a:r>
            <a:r>
              <a:rPr lang="en-US" altLang="ja-JP" sz="1400" b="1" dirty="0" smtClean="0">
                <a:latin typeface="+mn-ea"/>
                <a:ea typeface="+mn-ea"/>
              </a:rPr>
              <a:t/>
            </a:r>
            <a:br>
              <a:rPr lang="en-US" altLang="ja-JP" sz="1400" b="1" dirty="0" smtClean="0">
                <a:latin typeface="+mn-ea"/>
                <a:ea typeface="+mn-ea"/>
              </a:rPr>
            </a:br>
            <a:r>
              <a:rPr lang="ja-JP" altLang="en-US" sz="1400" b="1" dirty="0" smtClean="0">
                <a:latin typeface="+mn-ea"/>
                <a:ea typeface="+mn-ea"/>
              </a:rPr>
              <a:t>　　　が高くなる</a:t>
            </a:r>
            <a:endParaRPr lang="en-US" altLang="ja-JP" sz="1400" b="1" dirty="0" smtClean="0">
              <a:latin typeface="+mn-ea"/>
              <a:ea typeface="+mn-ea"/>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99302" y="2912444"/>
            <a:ext cx="4027834" cy="2918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下矢印 11"/>
          <p:cNvSpPr/>
          <p:nvPr/>
        </p:nvSpPr>
        <p:spPr>
          <a:xfrm>
            <a:off x="3763683" y="3490840"/>
            <a:ext cx="274917" cy="296545"/>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344929" y="4262642"/>
            <a:ext cx="894080" cy="484308"/>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20418" y="2065466"/>
            <a:ext cx="2584362" cy="307777"/>
          </a:xfrm>
          <a:prstGeom prst="rect">
            <a:avLst/>
          </a:prstGeom>
          <a:noFill/>
        </p:spPr>
        <p:txBody>
          <a:bodyPr wrap="none" rtlCol="0">
            <a:spAutoFit/>
          </a:bodyPr>
          <a:lstStyle/>
          <a:p>
            <a:r>
              <a:rPr lang="en-US" altLang="ja-JP" sz="1400" b="1" dirty="0" smtClean="0"/>
              <a:t>【</a:t>
            </a:r>
            <a:r>
              <a:rPr lang="ja-JP" altLang="en-US" sz="1400" b="1" dirty="0" smtClean="0"/>
              <a:t>一次</a:t>
            </a:r>
            <a:r>
              <a:rPr lang="ja-JP" altLang="en-US" sz="1400" b="1" dirty="0"/>
              <a:t>判定</a:t>
            </a:r>
            <a:r>
              <a:rPr lang="ja-JP" altLang="en-US" sz="1400" b="1" dirty="0" smtClean="0"/>
              <a:t>結果</a:t>
            </a:r>
            <a:r>
              <a:rPr lang="en-US" altLang="ja-JP" sz="1400" b="1" dirty="0" smtClean="0"/>
              <a:t>】</a:t>
            </a:r>
            <a:r>
              <a:rPr lang="ja-JP" altLang="en-US" sz="1400" b="1" dirty="0" smtClean="0"/>
              <a:t>（期間データ）　</a:t>
            </a:r>
            <a:endParaRPr lang="en-US" altLang="ja-JP" sz="1400" b="1" dirty="0" smtClean="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1308" y="2258248"/>
            <a:ext cx="4871484" cy="1209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3727676" y="1730633"/>
            <a:ext cx="5498621" cy="523220"/>
          </a:xfrm>
          <a:prstGeom prst="rect">
            <a:avLst/>
          </a:prstGeom>
          <a:noFill/>
        </p:spPr>
        <p:txBody>
          <a:bodyPr wrap="none" rtlCol="0">
            <a:spAutoFit/>
          </a:bodyPr>
          <a:lstStyle/>
          <a:p>
            <a:r>
              <a:rPr lang="ja-JP" altLang="en-US" sz="1400" b="1" dirty="0" smtClean="0"/>
              <a:t>①認定者に占める割合を確認（時点データ）</a:t>
            </a:r>
            <a:endParaRPr lang="en-US" altLang="ja-JP" sz="1400" b="1" dirty="0" smtClean="0"/>
          </a:p>
          <a:p>
            <a:r>
              <a:rPr lang="ja-JP" altLang="en-US" sz="1400" b="1" dirty="0" smtClean="0"/>
              <a:t>　 →</a:t>
            </a:r>
            <a:r>
              <a:rPr lang="ja-JP" altLang="en-US" sz="1400" b="1" dirty="0"/>
              <a:t>調査の影響であれば</a:t>
            </a:r>
            <a:r>
              <a:rPr lang="ja-JP" altLang="en-US" sz="1400" b="1" dirty="0" smtClean="0"/>
              <a:t>、地域</a:t>
            </a:r>
            <a:r>
              <a:rPr lang="ja-JP" altLang="en-US" sz="1400" b="1" dirty="0"/>
              <a:t>の</a:t>
            </a:r>
            <a:r>
              <a:rPr lang="ja-JP" altLang="en-US" sz="1400" b="1" dirty="0" smtClean="0"/>
              <a:t>「</a:t>
            </a:r>
            <a:r>
              <a:rPr lang="ja-JP" altLang="en-US" sz="1400" b="1" dirty="0"/>
              <a:t>要介護２</a:t>
            </a:r>
            <a:r>
              <a:rPr lang="ja-JP" altLang="en-US" sz="1400" b="1" dirty="0" smtClean="0"/>
              <a:t>」認定者</a:t>
            </a:r>
            <a:r>
              <a:rPr lang="ja-JP" altLang="en-US" sz="1400" b="1" dirty="0"/>
              <a:t>が多くなる</a:t>
            </a:r>
            <a:r>
              <a:rPr lang="ja-JP" altLang="en-US" sz="1400" b="1" dirty="0" smtClean="0"/>
              <a:t>傾向</a:t>
            </a:r>
            <a:endParaRPr lang="en-US" altLang="ja-JP" sz="1400" b="1" dirty="0"/>
          </a:p>
        </p:txBody>
      </p:sp>
      <p:sp>
        <p:nvSpPr>
          <p:cNvPr id="15" name="角丸四角形 14"/>
          <p:cNvSpPr/>
          <p:nvPr/>
        </p:nvSpPr>
        <p:spPr>
          <a:xfrm>
            <a:off x="6168159" y="2312805"/>
            <a:ext cx="894080" cy="823026"/>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円形吹き出し 3"/>
          <p:cNvSpPr/>
          <p:nvPr/>
        </p:nvSpPr>
        <p:spPr>
          <a:xfrm>
            <a:off x="2272820" y="3561163"/>
            <a:ext cx="1080000" cy="720000"/>
          </a:xfrm>
          <a:prstGeom prst="wedgeEllipseCallout">
            <a:avLst>
              <a:gd name="adj1" fmla="val -66095"/>
              <a:gd name="adj2" fmla="val 65416"/>
            </a:avLst>
          </a:prstGeom>
          <a:solidFill>
            <a:schemeClr val="accent2">
              <a:lumMod val="20000"/>
              <a:lumOff val="80000"/>
            </a:schemeClr>
          </a:solidFill>
          <a:ln w="12700">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255915" y="3767527"/>
            <a:ext cx="1146646" cy="276999"/>
          </a:xfrm>
          <a:prstGeom prst="rect">
            <a:avLst/>
          </a:prstGeom>
          <a:noFill/>
        </p:spPr>
        <p:txBody>
          <a:bodyPr wrap="square" rtlCol="0">
            <a:spAutoFit/>
          </a:bodyPr>
          <a:lstStyle/>
          <a:p>
            <a:r>
              <a:rPr kumimoji="1" lang="ja-JP" altLang="en-US" sz="1200" b="1" dirty="0" smtClean="0">
                <a:latin typeface="ＭＳ Ｐゴシック" panose="020B0600070205080204" pitchFamily="50" charset="-128"/>
              </a:rPr>
              <a:t>調査の影響？</a:t>
            </a:r>
            <a:endParaRPr kumimoji="1" lang="ja-JP" altLang="en-US" sz="1200" b="1" dirty="0">
              <a:latin typeface="ＭＳ Ｐゴシック" panose="020B0600070205080204" pitchFamily="50" charset="-128"/>
            </a:endParaRPr>
          </a:p>
        </p:txBody>
      </p:sp>
      <p:pic>
        <p:nvPicPr>
          <p:cNvPr id="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1308" y="4657196"/>
            <a:ext cx="413385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カギ線コネクタ 10"/>
          <p:cNvCxnSpPr>
            <a:stCxn id="4" idx="6"/>
            <a:endCxn id="13" idx="1"/>
          </p:cNvCxnSpPr>
          <p:nvPr/>
        </p:nvCxnSpPr>
        <p:spPr>
          <a:xfrm flipV="1">
            <a:off x="3352820" y="1992243"/>
            <a:ext cx="374856" cy="1928920"/>
          </a:xfrm>
          <a:prstGeom prst="bentConnector3">
            <a:avLst>
              <a:gd name="adj1" fmla="val 37295"/>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24" name="円形吹き出し 23"/>
          <p:cNvSpPr/>
          <p:nvPr/>
        </p:nvSpPr>
        <p:spPr>
          <a:xfrm>
            <a:off x="7602791" y="3187372"/>
            <a:ext cx="1150683" cy="720000"/>
          </a:xfrm>
          <a:prstGeom prst="wedgeEllipseCallout">
            <a:avLst>
              <a:gd name="adj1" fmla="val -105334"/>
              <a:gd name="adj2" fmla="val -80105"/>
            </a:avLst>
          </a:prstGeom>
          <a:solidFill>
            <a:schemeClr val="accent2">
              <a:lumMod val="20000"/>
              <a:lumOff val="80000"/>
            </a:schemeClr>
          </a:solidFill>
          <a:ln w="12700">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7576361" y="3317536"/>
            <a:ext cx="1253313" cy="461665"/>
          </a:xfrm>
          <a:prstGeom prst="rect">
            <a:avLst/>
          </a:prstGeom>
          <a:noFill/>
        </p:spPr>
        <p:txBody>
          <a:bodyPr wrap="square" rtlCol="0">
            <a:spAutoFit/>
          </a:bodyPr>
          <a:lstStyle/>
          <a:p>
            <a:r>
              <a:rPr kumimoji="1" lang="ja-JP" altLang="en-US" sz="1200" b="1" dirty="0" smtClean="0">
                <a:latin typeface="ＭＳ Ｐゴシック" panose="020B0600070205080204" pitchFamily="50" charset="-128"/>
              </a:rPr>
              <a:t>全国と同じ傾向であれば・・</a:t>
            </a:r>
            <a:endParaRPr kumimoji="1" lang="ja-JP" altLang="en-US" sz="1200" b="1" dirty="0">
              <a:latin typeface="ＭＳ Ｐゴシック" panose="020B0600070205080204" pitchFamily="50" charset="-128"/>
            </a:endParaRPr>
          </a:p>
        </p:txBody>
      </p:sp>
    </p:spTree>
    <p:extLst>
      <p:ext uri="{BB962C8B-B14F-4D97-AF65-F5344CB8AC3E}">
        <p14:creationId xmlns:p14="http://schemas.microsoft.com/office/powerpoint/2010/main" val="2867298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業務分析データの</a:t>
            </a:r>
            <a:r>
              <a:rPr lang="ja-JP" altLang="en-US" dirty="0" smtClean="0"/>
              <a:t>目的</a:t>
            </a:r>
            <a:r>
              <a:rPr kumimoji="1" lang="ja-JP" altLang="en-US" dirty="0" smtClean="0"/>
              <a:t>と留意点</a:t>
            </a:r>
            <a:endParaRPr kumimoji="1" lang="ja-JP" altLang="en-US" dirty="0"/>
          </a:p>
        </p:txBody>
      </p:sp>
      <p:sp>
        <p:nvSpPr>
          <p:cNvPr id="4" name="コンテンツ プレースホルダー 3"/>
          <p:cNvSpPr>
            <a:spLocks noGrp="1"/>
          </p:cNvSpPr>
          <p:nvPr>
            <p:ph sz="quarter" idx="1"/>
          </p:nvPr>
        </p:nvSpPr>
        <p:spPr>
          <a:xfrm>
            <a:off x="566738" y="1341437"/>
            <a:ext cx="8001000" cy="4912217"/>
          </a:xfrm>
        </p:spPr>
        <p:txBody>
          <a:bodyPr>
            <a:normAutofit fontScale="85000" lnSpcReduction="20000"/>
          </a:bodyPr>
          <a:lstStyle/>
          <a:p>
            <a:pPr>
              <a:lnSpc>
                <a:spcPct val="110000"/>
              </a:lnSpc>
            </a:pPr>
            <a:r>
              <a:rPr lang="ja-JP" altLang="en-US" dirty="0" smtClean="0"/>
              <a:t>目的</a:t>
            </a:r>
            <a:endParaRPr lang="en-US" altLang="ja-JP" dirty="0" smtClean="0"/>
          </a:p>
          <a:p>
            <a:pPr lvl="1">
              <a:lnSpc>
                <a:spcPct val="110000"/>
              </a:lnSpc>
            </a:pPr>
            <a:r>
              <a:rPr lang="ja-JP" altLang="en-US" dirty="0" smtClean="0"/>
              <a:t>「業務分析データ」は、</a:t>
            </a:r>
            <a:r>
              <a:rPr kumimoji="1" lang="ja-JP" altLang="en-US" dirty="0" smtClean="0"/>
              <a:t>客観的なデータ（認定支援ネットワークデータ）から各自治体単位の認定調査（基本調査）や介護認定審査会の相対的な位置を明らかに</a:t>
            </a:r>
            <a:r>
              <a:rPr lang="ja-JP" altLang="en-US" dirty="0" smtClean="0"/>
              <a:t>し、各自治体の特徴を把握することを目的としている</a:t>
            </a:r>
            <a:r>
              <a:rPr kumimoji="1" lang="ja-JP" altLang="en-US" dirty="0" smtClean="0"/>
              <a:t>。</a:t>
            </a:r>
            <a:endParaRPr kumimoji="1" lang="en-US" altLang="ja-JP" dirty="0" smtClean="0"/>
          </a:p>
          <a:p>
            <a:pPr>
              <a:lnSpc>
                <a:spcPct val="110000"/>
              </a:lnSpc>
            </a:pPr>
            <a:endParaRPr kumimoji="1" lang="en-US" altLang="ja-JP" dirty="0" smtClean="0"/>
          </a:p>
          <a:p>
            <a:pPr lvl="0">
              <a:lnSpc>
                <a:spcPct val="110000"/>
              </a:lnSpc>
            </a:pPr>
            <a:r>
              <a:rPr kumimoji="1" lang="ja-JP" altLang="en-US" dirty="0" smtClean="0"/>
              <a:t>留意点</a:t>
            </a:r>
            <a:endParaRPr kumimoji="1" lang="en-US" altLang="ja-JP" dirty="0" smtClean="0"/>
          </a:p>
          <a:p>
            <a:pPr lvl="1">
              <a:lnSpc>
                <a:spcPct val="110000"/>
              </a:lnSpc>
            </a:pPr>
            <a:r>
              <a:rPr lang="ja-JP" altLang="en-US" dirty="0"/>
              <a:t>データの偏りは、その自治体の</a:t>
            </a:r>
            <a:r>
              <a:rPr lang="ja-JP" altLang="en-US" u="sng" dirty="0">
                <a:latin typeface="HGP創英角ｺﾞｼｯｸUB" pitchFamily="50" charset="-128"/>
                <a:ea typeface="HGP創英角ｺﾞｼｯｸUB" pitchFamily="50" charset="-128"/>
              </a:rPr>
              <a:t>特徴</a:t>
            </a:r>
            <a:r>
              <a:rPr lang="ja-JP" altLang="en-US" dirty="0" smtClean="0"/>
              <a:t>を客観的に表すが、</a:t>
            </a:r>
            <a:r>
              <a:rPr kumimoji="1" lang="ja-JP" altLang="en-US" dirty="0" smtClean="0"/>
              <a:t>直接的に各自治体の</a:t>
            </a:r>
            <a:r>
              <a:rPr kumimoji="1" lang="ja-JP" altLang="en-US" u="sng" dirty="0" smtClean="0">
                <a:latin typeface="HGP創英角ｺﾞｼｯｸUB" pitchFamily="50" charset="-128"/>
                <a:ea typeface="HGP創英角ｺﾞｼｯｸUB" pitchFamily="50" charset="-128"/>
              </a:rPr>
              <a:t>課題</a:t>
            </a:r>
            <a:r>
              <a:rPr kumimoji="1" lang="ja-JP" altLang="en-US" dirty="0" smtClean="0"/>
              <a:t>を示すわけではない。</a:t>
            </a:r>
            <a:r>
              <a:rPr lang="ja-JP" altLang="en-US" dirty="0" smtClean="0"/>
              <a:t>データは、課題分析のための「きっかけ」であり、材料の一つであることに留意。</a:t>
            </a:r>
            <a:endParaRPr lang="en-US" altLang="ja-JP" dirty="0" smtClean="0"/>
          </a:p>
          <a:p>
            <a:pPr lvl="1">
              <a:lnSpc>
                <a:spcPct val="110000"/>
              </a:lnSpc>
            </a:pPr>
            <a:r>
              <a:rPr lang="ja-JP" altLang="en-US" dirty="0" smtClean="0"/>
              <a:t>ただし、データの示す特徴から、課題発見のためのヒントを得ることは可能。　</a:t>
            </a:r>
            <a:endParaRPr lang="en-US" altLang="ja-JP" dirty="0" smtClean="0"/>
          </a:p>
        </p:txBody>
      </p:sp>
    </p:spTree>
    <p:extLst>
      <p:ext uri="{BB962C8B-B14F-4D97-AF65-F5344CB8AC3E}">
        <p14:creationId xmlns:p14="http://schemas.microsoft.com/office/powerpoint/2010/main" val="29699989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認定調査項目における分析の留意点</a:t>
            </a:r>
            <a:endParaRPr kumimoji="1" lang="ja-JP" altLang="en-US" dirty="0"/>
          </a:p>
        </p:txBody>
      </p:sp>
      <p:sp>
        <p:nvSpPr>
          <p:cNvPr id="4" name="コンテンツ プレースホルダー 3"/>
          <p:cNvSpPr>
            <a:spLocks noGrp="1"/>
          </p:cNvSpPr>
          <p:nvPr>
            <p:ph sz="quarter" idx="1"/>
          </p:nvPr>
        </p:nvSpPr>
        <p:spPr>
          <a:xfrm>
            <a:off x="566738" y="1341438"/>
            <a:ext cx="8001000" cy="4391818"/>
          </a:xfrm>
        </p:spPr>
        <p:txBody>
          <a:bodyPr>
            <a:normAutofit fontScale="92500" lnSpcReduction="20000"/>
          </a:bodyPr>
          <a:lstStyle/>
          <a:p>
            <a:pPr>
              <a:lnSpc>
                <a:spcPct val="110000"/>
              </a:lnSpc>
            </a:pPr>
            <a:r>
              <a:rPr kumimoji="1" lang="ja-JP" altLang="en-US" dirty="0" smtClean="0"/>
              <a:t>樹形モデルのどこに影響が生じるかについても検討の上、修正すべき調査項目の優先順位を検討する</a:t>
            </a:r>
            <a:endParaRPr kumimoji="1" lang="en-US" altLang="ja-JP" dirty="0" smtClean="0"/>
          </a:p>
          <a:p>
            <a:pPr lvl="1">
              <a:lnSpc>
                <a:spcPct val="110000"/>
              </a:lnSpc>
            </a:pPr>
            <a:r>
              <a:rPr kumimoji="1" lang="ja-JP" altLang="en-US" dirty="0" smtClean="0"/>
              <a:t>偏りが認められる調査項目が多い場合は、すべての調査項目の偏りの改善を目指さず、樹形モデルに影響を与えやすい項目から</a:t>
            </a:r>
            <a:r>
              <a:rPr lang="ja-JP" altLang="en-US" dirty="0" smtClean="0"/>
              <a:t>優先的に改善に取り込むのがポイント（調査員は一度にすべての調査項目の改善を進めるのは難しい）</a:t>
            </a:r>
            <a:r>
              <a:rPr kumimoji="1" lang="ja-JP" altLang="en-US" dirty="0" smtClean="0"/>
              <a:t>。</a:t>
            </a:r>
            <a:endParaRPr kumimoji="1" lang="en-US" altLang="ja-JP" dirty="0" smtClean="0"/>
          </a:p>
          <a:p>
            <a:pPr lvl="1">
              <a:lnSpc>
                <a:spcPct val="110000"/>
              </a:lnSpc>
            </a:pPr>
            <a:r>
              <a:rPr lang="ja-JP" altLang="en-US" dirty="0"/>
              <a:t>また</a:t>
            </a:r>
            <a:r>
              <a:rPr lang="ja-JP" altLang="en-US" dirty="0" smtClean="0"/>
              <a:t>、偏りが発生している選択肢（調査項目ではなく）を明確にし、どの要介護度区分において影響が出やすいのかについて樹形図を用いて、おおよその範囲を想定しておく。</a:t>
            </a:r>
            <a:endParaRPr lang="en-US" altLang="ja-JP" dirty="0" smtClean="0"/>
          </a:p>
        </p:txBody>
      </p:sp>
    </p:spTree>
    <p:extLst>
      <p:ext uri="{BB962C8B-B14F-4D97-AF65-F5344CB8AC3E}">
        <p14:creationId xmlns:p14="http://schemas.microsoft.com/office/powerpoint/2010/main" val="101125216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393700" y="1333500"/>
            <a:ext cx="8382000" cy="3238500"/>
          </a:xfrm>
          <a:prstGeom prst="rect">
            <a:avLst/>
          </a:prstGeom>
          <a:solidFill>
            <a:srgbClr val="E7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22" name="Rectangle 2"/>
          <p:cNvSpPr>
            <a:spLocks noGrp="1" noChangeArrowheads="1"/>
          </p:cNvSpPr>
          <p:nvPr>
            <p:ph type="title"/>
          </p:nvPr>
        </p:nvSpPr>
        <p:spPr/>
        <p:txBody>
          <a:bodyPr/>
          <a:lstStyle/>
          <a:p>
            <a:pPr eaLnBrk="1" hangingPunct="1"/>
            <a:r>
              <a:rPr lang="ja-JP" altLang="en-US" sz="2800" dirty="0" smtClean="0"/>
              <a:t>認定調査の見直し事例（自治体Ａ）</a:t>
            </a:r>
            <a:endParaRPr lang="ja-JP" altLang="en-US" sz="3200" dirty="0" smtClean="0"/>
          </a:p>
        </p:txBody>
      </p:sp>
      <p:sp>
        <p:nvSpPr>
          <p:cNvPr id="4" name="テキスト ボックス 3"/>
          <p:cNvSpPr txBox="1"/>
          <p:nvPr/>
        </p:nvSpPr>
        <p:spPr>
          <a:xfrm>
            <a:off x="5206999" y="1973624"/>
            <a:ext cx="3355975" cy="2045926"/>
          </a:xfrm>
          <a:prstGeom prst="foldedCorner">
            <a:avLst/>
          </a:prstGeom>
          <a:solidFill>
            <a:schemeClr val="bg1"/>
          </a:solidFill>
          <a:ln w="12700">
            <a:solidFill>
              <a:schemeClr val="bg1">
                <a:lumMod val="50000"/>
              </a:schemeClr>
            </a:solidFill>
          </a:ln>
        </p:spPr>
        <p:txBody>
          <a:bodyPr wrap="square" rtlCol="0">
            <a:noAutofit/>
          </a:bodyPr>
          <a:lstStyle/>
          <a:p>
            <a:pPr marL="180000" indent="-180000" algn="ctr">
              <a:lnSpc>
                <a:spcPct val="110000"/>
              </a:lnSpc>
              <a:spcAft>
                <a:spcPts val="1200"/>
              </a:spcAft>
            </a:pPr>
            <a:endParaRPr lang="en-US" altLang="ja-JP" sz="1400" dirty="0" smtClean="0"/>
          </a:p>
          <a:p>
            <a:pPr marL="180000" indent="-180000" algn="ctr">
              <a:lnSpc>
                <a:spcPct val="110000"/>
              </a:lnSpc>
              <a:spcAft>
                <a:spcPts val="0"/>
              </a:spcAft>
            </a:pPr>
            <a:r>
              <a:rPr lang="ja-JP" altLang="en-US" sz="1400" dirty="0" smtClean="0"/>
              <a:t> 「</a:t>
            </a:r>
            <a:r>
              <a:rPr lang="en-US" altLang="ja-JP" sz="1400" dirty="0" smtClean="0"/>
              <a:t>1-1</a:t>
            </a:r>
            <a:r>
              <a:rPr lang="ja-JP" altLang="en-US" sz="1400" dirty="0" smtClean="0"/>
              <a:t>麻痺等の有無（下肢）」（左）の「あり」</a:t>
            </a:r>
            <a:endParaRPr lang="en-US" altLang="ja-JP" sz="1400" dirty="0" smtClean="0"/>
          </a:p>
          <a:p>
            <a:pPr marL="180000" indent="-180000" algn="ctr">
              <a:lnSpc>
                <a:spcPct val="110000"/>
              </a:lnSpc>
              <a:spcAft>
                <a:spcPts val="300"/>
              </a:spcAft>
            </a:pPr>
            <a:r>
              <a:rPr lang="ja-JP" altLang="en-US" sz="1400" dirty="0" smtClean="0">
                <a:solidFill>
                  <a:srgbClr val="C00000"/>
                </a:solidFill>
                <a:latin typeface="HGPｺﾞｼｯｸE" pitchFamily="50" charset="-128"/>
                <a:ea typeface="HGPｺﾞｼｯｸE" pitchFamily="50" charset="-128"/>
              </a:rPr>
              <a:t>平均値</a:t>
            </a:r>
            <a:r>
              <a:rPr lang="en-US" altLang="ja-JP" sz="1400" dirty="0" smtClean="0">
                <a:solidFill>
                  <a:srgbClr val="C00000"/>
                </a:solidFill>
                <a:latin typeface="HGPｺﾞｼｯｸE" pitchFamily="50" charset="-128"/>
                <a:ea typeface="HGPｺﾞｼｯｸE" pitchFamily="50" charset="-128"/>
              </a:rPr>
              <a:t>+2σ</a:t>
            </a:r>
            <a:r>
              <a:rPr lang="ja-JP" altLang="en-US" sz="1400" dirty="0" smtClean="0">
                <a:solidFill>
                  <a:srgbClr val="C00000"/>
                </a:solidFill>
                <a:latin typeface="HGPｺﾞｼｯｸE" pitchFamily="50" charset="-128"/>
                <a:ea typeface="HGPｺﾞｼｯｸE" pitchFamily="50" charset="-128"/>
              </a:rPr>
              <a:t>以上　</a:t>
            </a:r>
            <a:r>
              <a:rPr lang="en-US" altLang="ja-JP" sz="1400" dirty="0" smtClean="0">
                <a:solidFill>
                  <a:srgbClr val="C00000"/>
                </a:solidFill>
                <a:latin typeface="HGPｺﾞｼｯｸE" pitchFamily="50" charset="-128"/>
                <a:ea typeface="HGPｺﾞｼｯｸE" pitchFamily="50" charset="-128"/>
              </a:rPr>
              <a:t>(85.8%)</a:t>
            </a:r>
          </a:p>
          <a:p>
            <a:pPr marL="180000" indent="-180000" algn="ctr">
              <a:lnSpc>
                <a:spcPct val="110000"/>
              </a:lnSpc>
              <a:spcAft>
                <a:spcPts val="0"/>
              </a:spcAft>
            </a:pPr>
            <a:r>
              <a:rPr lang="ja-JP" altLang="en-US" sz="1400" dirty="0" smtClean="0"/>
              <a:t> 「</a:t>
            </a:r>
            <a:r>
              <a:rPr lang="en-US" altLang="ja-JP" sz="1400" dirty="0" smtClean="0"/>
              <a:t>1-1</a:t>
            </a:r>
            <a:r>
              <a:rPr lang="ja-JP" altLang="en-US" sz="1400" dirty="0" smtClean="0"/>
              <a:t>麻痺等の有無（下肢）」（右）の「あり」</a:t>
            </a:r>
            <a:endParaRPr lang="en-US" altLang="ja-JP" sz="1400" dirty="0" smtClean="0"/>
          </a:p>
          <a:p>
            <a:pPr marL="180000" indent="-180000" algn="ctr">
              <a:lnSpc>
                <a:spcPct val="110000"/>
              </a:lnSpc>
              <a:spcAft>
                <a:spcPts val="300"/>
              </a:spcAft>
            </a:pPr>
            <a:r>
              <a:rPr lang="ja-JP" altLang="en-US" sz="1400" dirty="0" smtClean="0">
                <a:solidFill>
                  <a:srgbClr val="C00000"/>
                </a:solidFill>
                <a:latin typeface="HGPｺﾞｼｯｸE" pitchFamily="50" charset="-128"/>
                <a:ea typeface="HGPｺﾞｼｯｸE" pitchFamily="50" charset="-128"/>
              </a:rPr>
              <a:t>平均値</a:t>
            </a:r>
            <a:r>
              <a:rPr lang="en-US" altLang="ja-JP" sz="1400" dirty="0" smtClean="0">
                <a:solidFill>
                  <a:srgbClr val="C00000"/>
                </a:solidFill>
                <a:latin typeface="HGPｺﾞｼｯｸE" pitchFamily="50" charset="-128"/>
                <a:ea typeface="HGPｺﾞｼｯｸE" pitchFamily="50" charset="-128"/>
              </a:rPr>
              <a:t>+2σ</a:t>
            </a:r>
            <a:r>
              <a:rPr lang="ja-JP" altLang="en-US" sz="1400" dirty="0" smtClean="0">
                <a:solidFill>
                  <a:srgbClr val="C00000"/>
                </a:solidFill>
                <a:latin typeface="HGPｺﾞｼｯｸE" pitchFamily="50" charset="-128"/>
                <a:ea typeface="HGPｺﾞｼｯｸE" pitchFamily="50" charset="-128"/>
              </a:rPr>
              <a:t>以上　</a:t>
            </a:r>
            <a:r>
              <a:rPr lang="en-US" altLang="ja-JP" sz="1400" dirty="0" smtClean="0">
                <a:solidFill>
                  <a:srgbClr val="C00000"/>
                </a:solidFill>
                <a:latin typeface="HGPｺﾞｼｯｸE" pitchFamily="50" charset="-128"/>
                <a:ea typeface="HGPｺﾞｼｯｸE" pitchFamily="50" charset="-128"/>
              </a:rPr>
              <a:t>(87.3</a:t>
            </a:r>
            <a:r>
              <a:rPr lang="ja-JP" altLang="en-US" sz="1400" dirty="0" smtClean="0">
                <a:solidFill>
                  <a:srgbClr val="C00000"/>
                </a:solidFill>
                <a:latin typeface="HGPｺﾞｼｯｸE" pitchFamily="50" charset="-128"/>
                <a:ea typeface="HGPｺﾞｼｯｸE" pitchFamily="50" charset="-128"/>
              </a:rPr>
              <a:t>％</a:t>
            </a:r>
            <a:r>
              <a:rPr lang="en-US" altLang="ja-JP" sz="1400" dirty="0" smtClean="0">
                <a:solidFill>
                  <a:srgbClr val="C00000"/>
                </a:solidFill>
                <a:latin typeface="HGPｺﾞｼｯｸE" pitchFamily="50" charset="-128"/>
                <a:ea typeface="HGPｺﾞｼｯｸE" pitchFamily="50" charset="-128"/>
              </a:rPr>
              <a:t>)</a:t>
            </a:r>
          </a:p>
          <a:p>
            <a:pPr marL="180000" indent="-180000" algn="ctr">
              <a:lnSpc>
                <a:spcPct val="110000"/>
              </a:lnSpc>
              <a:spcAft>
                <a:spcPts val="0"/>
              </a:spcAft>
            </a:pPr>
            <a:r>
              <a:rPr kumimoji="1" lang="ja-JP" altLang="en-US" sz="1400" dirty="0" smtClean="0"/>
              <a:t>「</a:t>
            </a:r>
            <a:r>
              <a:rPr kumimoji="1" lang="en-US" altLang="ja-JP" sz="1400" dirty="0" smtClean="0"/>
              <a:t>3-4</a:t>
            </a:r>
            <a:r>
              <a:rPr kumimoji="1" lang="ja-JP" altLang="en-US" sz="1400" dirty="0" smtClean="0"/>
              <a:t>短期記憶」の「で</a:t>
            </a:r>
            <a:r>
              <a:rPr lang="ja-JP" altLang="en-US" sz="1400" dirty="0" smtClean="0"/>
              <a:t>きない」の選択率</a:t>
            </a:r>
            <a:endParaRPr lang="en-US" altLang="ja-JP" sz="1400" dirty="0" smtClean="0"/>
          </a:p>
          <a:p>
            <a:pPr marL="180000" indent="-180000" algn="ctr">
              <a:lnSpc>
                <a:spcPct val="110000"/>
              </a:lnSpc>
              <a:spcAft>
                <a:spcPts val="300"/>
              </a:spcAft>
            </a:pPr>
            <a:r>
              <a:rPr lang="ja-JP" altLang="en-US" sz="1400" dirty="0" smtClean="0">
                <a:solidFill>
                  <a:srgbClr val="0070C0"/>
                </a:solidFill>
                <a:latin typeface="HGPｺﾞｼｯｸE" pitchFamily="50" charset="-128"/>
                <a:ea typeface="HGPｺﾞｼｯｸE" pitchFamily="50" charset="-128"/>
              </a:rPr>
              <a:t>平均値</a:t>
            </a:r>
            <a:r>
              <a:rPr lang="en-US" altLang="ja-JP" sz="1400" dirty="0" smtClean="0">
                <a:solidFill>
                  <a:srgbClr val="0070C0"/>
                </a:solidFill>
                <a:latin typeface="HGPｺﾞｼｯｸE" pitchFamily="50" charset="-128"/>
                <a:ea typeface="HGPｺﾞｼｯｸE" pitchFamily="50" charset="-128"/>
              </a:rPr>
              <a:t>+σ</a:t>
            </a:r>
            <a:r>
              <a:rPr lang="ja-JP" altLang="en-US" sz="1400" dirty="0" smtClean="0">
                <a:solidFill>
                  <a:srgbClr val="0070C0"/>
                </a:solidFill>
                <a:latin typeface="HGPｺﾞｼｯｸE" pitchFamily="50" charset="-128"/>
                <a:ea typeface="HGPｺﾞｼｯｸE" pitchFamily="50" charset="-128"/>
              </a:rPr>
              <a:t>以上　</a:t>
            </a:r>
            <a:r>
              <a:rPr lang="en-US" altLang="ja-JP" sz="1400" dirty="0" smtClean="0">
                <a:solidFill>
                  <a:srgbClr val="0070C0"/>
                </a:solidFill>
                <a:latin typeface="HGPｺﾞｼｯｸE" pitchFamily="50" charset="-128"/>
                <a:ea typeface="HGPｺﾞｼｯｸE" pitchFamily="50" charset="-128"/>
              </a:rPr>
              <a:t>(51.9</a:t>
            </a:r>
            <a:r>
              <a:rPr lang="ja-JP" altLang="en-US" sz="1400" dirty="0" smtClean="0">
                <a:solidFill>
                  <a:srgbClr val="0070C0"/>
                </a:solidFill>
                <a:latin typeface="HGPｺﾞｼｯｸE" pitchFamily="50" charset="-128"/>
                <a:ea typeface="HGPｺﾞｼｯｸE" pitchFamily="50" charset="-128"/>
              </a:rPr>
              <a:t>％</a:t>
            </a:r>
            <a:r>
              <a:rPr lang="en-US" altLang="ja-JP" sz="1400" dirty="0" smtClean="0">
                <a:solidFill>
                  <a:srgbClr val="0070C0"/>
                </a:solidFill>
                <a:latin typeface="HGPｺﾞｼｯｸE" pitchFamily="50" charset="-128"/>
                <a:ea typeface="HGPｺﾞｼｯｸE" pitchFamily="50" charset="-128"/>
              </a:rPr>
              <a:t>)</a:t>
            </a:r>
            <a:endParaRPr kumimoji="1" lang="ja-JP" altLang="en-US" sz="1400" dirty="0">
              <a:solidFill>
                <a:srgbClr val="0070C0"/>
              </a:solidFill>
              <a:latin typeface="HGPｺﾞｼｯｸE" pitchFamily="50" charset="-128"/>
              <a:ea typeface="HGPｺﾞｼｯｸE" pitchFamily="50" charset="-128"/>
            </a:endParaRPr>
          </a:p>
        </p:txBody>
      </p:sp>
      <p:sp>
        <p:nvSpPr>
          <p:cNvPr id="5" name="テキスト ボックス 4"/>
          <p:cNvSpPr txBox="1"/>
          <p:nvPr/>
        </p:nvSpPr>
        <p:spPr>
          <a:xfrm>
            <a:off x="811213" y="5101272"/>
            <a:ext cx="7546975" cy="1311128"/>
          </a:xfrm>
          <a:prstGeom prst="rect">
            <a:avLst/>
          </a:prstGeom>
          <a:solidFill>
            <a:schemeClr val="bg1"/>
          </a:solidFill>
          <a:ln w="19050">
            <a:solidFill>
              <a:srgbClr val="FF8585"/>
            </a:solidFill>
          </a:ln>
        </p:spPr>
        <p:txBody>
          <a:bodyPr wrap="square" rtlCol="0">
            <a:spAutoFit/>
          </a:bodyPr>
          <a:lstStyle/>
          <a:p>
            <a:pPr>
              <a:lnSpc>
                <a:spcPct val="110000"/>
              </a:lnSpc>
            </a:pPr>
            <a:r>
              <a:rPr lang="ja-JP" altLang="en-US" dirty="0" smtClean="0"/>
              <a:t>都道府県研修の受講をきっかけに、認定調査の見直しとして、</a:t>
            </a:r>
            <a:endParaRPr lang="en-US" altLang="ja-JP" dirty="0" smtClean="0"/>
          </a:p>
          <a:p>
            <a:pPr marL="360000" indent="-360000">
              <a:lnSpc>
                <a:spcPct val="110000"/>
              </a:lnSpc>
              <a:buFont typeface="Wingdings" pitchFamily="2" charset="2"/>
              <a:buChar char="u"/>
            </a:pPr>
            <a:r>
              <a:rPr lang="ja-JP" altLang="en-US" dirty="0" smtClean="0"/>
              <a:t>調査方法に係る意見交換会を実施</a:t>
            </a:r>
            <a:endParaRPr lang="en-US" altLang="ja-JP" dirty="0" smtClean="0"/>
          </a:p>
          <a:p>
            <a:pPr marL="360000" indent="-360000">
              <a:lnSpc>
                <a:spcPct val="110000"/>
              </a:lnSpc>
              <a:buFont typeface="Wingdings" pitchFamily="2" charset="2"/>
              <a:buChar char="u"/>
            </a:pPr>
            <a:r>
              <a:rPr lang="ja-JP" altLang="en-US" dirty="0" smtClean="0"/>
              <a:t>認定調査員の退職・新規雇用により多くの調査員が入れ替わったため、新たな調査体制で調査方法や判断基準等を共有</a:t>
            </a:r>
            <a:endParaRPr kumimoji="1" lang="ja-JP" altLang="en-US" dirty="0"/>
          </a:p>
        </p:txBody>
      </p:sp>
      <p:sp>
        <p:nvSpPr>
          <p:cNvPr id="6" name="二等辺三角形 5"/>
          <p:cNvSpPr/>
          <p:nvPr/>
        </p:nvSpPr>
        <p:spPr>
          <a:xfrm flipV="1">
            <a:off x="2387600" y="4646052"/>
            <a:ext cx="4394200" cy="381168"/>
          </a:xfrm>
          <a:prstGeom prst="triangle">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226050" y="2011724"/>
            <a:ext cx="3155950" cy="329321"/>
          </a:xfrm>
          <a:prstGeom prst="rect">
            <a:avLst/>
          </a:prstGeom>
          <a:noFill/>
          <a:ln w="19050">
            <a:noFill/>
          </a:ln>
        </p:spPr>
        <p:txBody>
          <a:bodyPr wrap="square" rtlCol="0">
            <a:spAutoFit/>
          </a:bodyPr>
          <a:lstStyle/>
          <a:p>
            <a:pPr marL="180000" indent="-180000" algn="ctr">
              <a:lnSpc>
                <a:spcPct val="110000"/>
              </a:lnSpc>
              <a:spcAft>
                <a:spcPts val="600"/>
              </a:spcAft>
            </a:pPr>
            <a:r>
              <a:rPr kumimoji="1" lang="ja-JP" altLang="en-US" sz="1400" dirty="0" smtClean="0">
                <a:latin typeface="HGPｺﾞｼｯｸE" pitchFamily="50" charset="-128"/>
                <a:ea typeface="HGPｺﾞｼｯｸE" pitchFamily="50" charset="-128"/>
              </a:rPr>
              <a:t>－　</a:t>
            </a:r>
            <a:r>
              <a:rPr kumimoji="1" lang="en-US" altLang="ja-JP" sz="1400" dirty="0" smtClean="0">
                <a:latin typeface="HGPｺﾞｼｯｸE" pitchFamily="50" charset="-128"/>
                <a:ea typeface="HGPｺﾞｼｯｸE" pitchFamily="50" charset="-128"/>
              </a:rPr>
              <a:t>2014</a:t>
            </a:r>
            <a:r>
              <a:rPr kumimoji="1" lang="ja-JP" altLang="en-US" sz="1400" dirty="0" smtClean="0">
                <a:latin typeface="HGPｺﾞｼｯｸE" pitchFamily="50" charset="-128"/>
                <a:ea typeface="HGPｺﾞｼｯｸE" pitchFamily="50" charset="-128"/>
              </a:rPr>
              <a:t>年時点での選択率　－</a:t>
            </a:r>
            <a:endParaRPr kumimoji="1" lang="ja-JP" altLang="en-US" sz="1400" dirty="0">
              <a:latin typeface="HGPｺﾞｼｯｸE" pitchFamily="50" charset="-128"/>
              <a:ea typeface="HGPｺﾞｼｯｸE" pitchFamily="50" charset="-128"/>
            </a:endParaRPr>
          </a:p>
        </p:txBody>
      </p:sp>
      <p:sp>
        <p:nvSpPr>
          <p:cNvPr id="10" name="テキスト ボックス 9"/>
          <p:cNvSpPr txBox="1"/>
          <p:nvPr/>
        </p:nvSpPr>
        <p:spPr>
          <a:xfrm>
            <a:off x="668784" y="1670739"/>
            <a:ext cx="4309616" cy="2773067"/>
          </a:xfrm>
          <a:prstGeom prst="rect">
            <a:avLst/>
          </a:prstGeom>
          <a:solidFill>
            <a:schemeClr val="bg1"/>
          </a:solidFill>
          <a:ln w="19050">
            <a:noFill/>
            <a:prstDash val="sysDot"/>
          </a:ln>
        </p:spPr>
        <p:txBody>
          <a:bodyPr wrap="square" rtlCol="0">
            <a:spAutoFit/>
          </a:bodyPr>
          <a:lstStyle/>
          <a:p>
            <a:pPr marL="180000" indent="-180000">
              <a:lnSpc>
                <a:spcPct val="130000"/>
              </a:lnSpc>
            </a:pPr>
            <a:endParaRPr kumimoji="1" lang="en-US" altLang="ja-JP" sz="800" dirty="0" smtClean="0"/>
          </a:p>
          <a:p>
            <a:pPr marL="180000" indent="-180000">
              <a:lnSpc>
                <a:spcPct val="130000"/>
              </a:lnSpc>
            </a:pPr>
            <a:r>
              <a:rPr kumimoji="1" lang="ja-JP" altLang="en-US" sz="1400" dirty="0" smtClean="0"/>
              <a:t>下肢麻痺</a:t>
            </a:r>
            <a:endParaRPr kumimoji="1" lang="en-US" altLang="ja-JP" sz="1400" dirty="0" smtClean="0"/>
          </a:p>
          <a:p>
            <a:pPr marL="180000" indent="-180000">
              <a:lnSpc>
                <a:spcPct val="130000"/>
              </a:lnSpc>
              <a:buFont typeface="Wingdings" pitchFamily="2" charset="2"/>
              <a:buChar char="Ø"/>
            </a:pPr>
            <a:r>
              <a:rPr kumimoji="1" lang="ja-JP" altLang="en-US" sz="1400" dirty="0" smtClean="0"/>
              <a:t>（挙上角度）テキストのイラストにあるような水平までの下肢の挙上を基準にしていた</a:t>
            </a:r>
            <a:endParaRPr lang="en-US" altLang="ja-JP" sz="1400" dirty="0" smtClean="0"/>
          </a:p>
          <a:p>
            <a:pPr marL="180000" indent="-180000">
              <a:lnSpc>
                <a:spcPct val="130000"/>
              </a:lnSpc>
              <a:buFont typeface="Wingdings" pitchFamily="2" charset="2"/>
              <a:buChar char="Ø"/>
            </a:pPr>
            <a:r>
              <a:rPr lang="ja-JP" altLang="en-US" sz="1400" dirty="0" smtClean="0"/>
              <a:t>（静止状態）下肢の震えなどがみられる場合は、「麻痺あり」と判断していた可能性がある</a:t>
            </a:r>
            <a:endParaRPr lang="en-US" altLang="ja-JP" sz="1400" dirty="0" smtClean="0"/>
          </a:p>
          <a:p>
            <a:pPr marL="180000" indent="-180000">
              <a:lnSpc>
                <a:spcPct val="130000"/>
              </a:lnSpc>
              <a:buFont typeface="Wingdings" pitchFamily="2" charset="2"/>
              <a:buChar char="Ø"/>
            </a:pPr>
            <a:r>
              <a:rPr kumimoji="1" lang="ja-JP" altLang="en-US" sz="1400" dirty="0" smtClean="0"/>
              <a:t>（確認動作）下肢を水平位置に挙上する</a:t>
            </a:r>
            <a:r>
              <a:rPr lang="ja-JP" altLang="en-US" sz="1400" dirty="0" smtClean="0"/>
              <a:t>ため</a:t>
            </a:r>
            <a:r>
              <a:rPr kumimoji="1" lang="ja-JP" altLang="en-US" sz="1400" dirty="0" smtClean="0"/>
              <a:t>に、もたれている場合、「麻痺あり」と判断していた</a:t>
            </a:r>
            <a:endParaRPr kumimoji="1" lang="en-US" altLang="ja-JP" sz="1400" dirty="0" smtClean="0"/>
          </a:p>
          <a:p>
            <a:pPr marL="180000" indent="-180000">
              <a:lnSpc>
                <a:spcPct val="130000"/>
              </a:lnSpc>
            </a:pPr>
            <a:r>
              <a:rPr lang="ja-JP" altLang="en-US" sz="1400" dirty="0" smtClean="0"/>
              <a:t>短期記憶</a:t>
            </a:r>
            <a:endParaRPr kumimoji="1" lang="en-US" altLang="ja-JP" sz="1400" dirty="0" smtClean="0"/>
          </a:p>
          <a:p>
            <a:pPr marL="180000" indent="-180000">
              <a:lnSpc>
                <a:spcPct val="130000"/>
              </a:lnSpc>
              <a:buFont typeface="Wingdings" pitchFamily="2" charset="2"/>
              <a:buChar char="Ø"/>
            </a:pPr>
            <a:r>
              <a:rPr kumimoji="1" lang="ja-JP" altLang="en-US" sz="1400" dirty="0" smtClean="0"/>
              <a:t>３品提示を毎回実施していた</a:t>
            </a:r>
            <a:endParaRPr kumimoji="1" lang="ja-JP" altLang="en-US" sz="1400" dirty="0"/>
          </a:p>
        </p:txBody>
      </p:sp>
      <p:sp>
        <p:nvSpPr>
          <p:cNvPr id="12" name="テキスト ボックス 11"/>
          <p:cNvSpPr txBox="1"/>
          <p:nvPr/>
        </p:nvSpPr>
        <p:spPr>
          <a:xfrm>
            <a:off x="978799" y="1430361"/>
            <a:ext cx="3694801" cy="429054"/>
          </a:xfrm>
          <a:prstGeom prst="roundRect">
            <a:avLst/>
          </a:prstGeom>
          <a:solidFill>
            <a:schemeClr val="bg1">
              <a:lumMod val="85000"/>
            </a:schemeClr>
          </a:solidFill>
          <a:ln w="28575">
            <a:noFill/>
          </a:ln>
        </p:spPr>
        <p:txBody>
          <a:bodyPr wrap="square" rtlCol="0">
            <a:spAutoFit/>
          </a:bodyPr>
          <a:lstStyle/>
          <a:p>
            <a:pPr marL="180000" indent="-180000" algn="ctr">
              <a:lnSpc>
                <a:spcPct val="120000"/>
              </a:lnSpc>
            </a:pPr>
            <a:r>
              <a:rPr kumimoji="1" lang="ja-JP" altLang="en-US" sz="1600" b="1" dirty="0" smtClean="0"/>
              <a:t>見直し前の調査方法・判断基準</a:t>
            </a:r>
            <a:endParaRPr kumimoji="1" lang="ja-JP" altLang="en-US" sz="1600" b="1" dirty="0"/>
          </a:p>
        </p:txBody>
      </p:sp>
      <p:sp>
        <p:nvSpPr>
          <p:cNvPr id="11" name="正方形/長方形 10"/>
          <p:cNvSpPr/>
          <p:nvPr/>
        </p:nvSpPr>
        <p:spPr>
          <a:xfrm>
            <a:off x="4091535" y="6456622"/>
            <a:ext cx="4941932" cy="369332"/>
          </a:xfrm>
          <a:prstGeom prst="rect">
            <a:avLst/>
          </a:prstGeom>
          <a:ln>
            <a:solidFill>
              <a:schemeClr val="tx1"/>
            </a:solidFill>
            <a:prstDash val="sysDot"/>
          </a:ln>
        </p:spPr>
        <p:txBody>
          <a:bodyPr wrap="square">
            <a:spAutoFit/>
          </a:bodyPr>
          <a:lstStyle/>
          <a:p>
            <a:r>
              <a:rPr lang="en-US" altLang="ja-JP" sz="900" dirty="0" smtClean="0">
                <a:solidFill>
                  <a:srgbClr val="000000"/>
                </a:solidFill>
                <a:latin typeface="+mn-ea"/>
                <a:ea typeface="+mn-ea"/>
              </a:rPr>
              <a:t>※</a:t>
            </a:r>
            <a:r>
              <a:rPr lang="ja-JP" altLang="en-US" sz="900" dirty="0" smtClean="0">
                <a:solidFill>
                  <a:srgbClr val="000000"/>
                </a:solidFill>
                <a:latin typeface="+mn-ea"/>
                <a:ea typeface="+mn-ea"/>
              </a:rPr>
              <a:t>「</a:t>
            </a:r>
            <a:r>
              <a:rPr lang="ja-JP" altLang="en-US" sz="900" dirty="0" smtClean="0">
                <a:solidFill>
                  <a:srgbClr val="000000"/>
                </a:solidFill>
                <a:latin typeface="+mn-ea"/>
              </a:rPr>
              <a:t>要介護認定における主治医意見書の実態把握と地域差の要因分析に関する調査研究事業</a:t>
            </a:r>
            <a:r>
              <a:rPr lang="ja-JP" altLang="en-US" sz="900" dirty="0" smtClean="0">
                <a:solidFill>
                  <a:srgbClr val="000000"/>
                </a:solidFill>
                <a:latin typeface="ＭＳ ゴシック" pitchFamily="49" charset="-128"/>
                <a:ea typeface="ＭＳ ゴシック" pitchFamily="49" charset="-128"/>
              </a:rPr>
              <a:t>」</a:t>
            </a:r>
            <a:endParaRPr lang="en-US" altLang="ja-JP" sz="900" dirty="0" smtClean="0">
              <a:solidFill>
                <a:srgbClr val="000000"/>
              </a:solidFill>
              <a:latin typeface="ＭＳ ゴシック" pitchFamily="49" charset="-128"/>
              <a:ea typeface="ＭＳ ゴシック" pitchFamily="49" charset="-128"/>
            </a:endParaRPr>
          </a:p>
          <a:p>
            <a:r>
              <a:rPr lang="ja-JP" altLang="en-US" sz="900" dirty="0" smtClean="0">
                <a:solidFill>
                  <a:srgbClr val="000000"/>
                </a:solidFill>
                <a:latin typeface="ＭＳ ゴシック" pitchFamily="49" charset="-128"/>
                <a:ea typeface="ＭＳ ゴシック" pitchFamily="49" charset="-128"/>
              </a:rPr>
              <a:t>　（</a:t>
            </a:r>
            <a:r>
              <a:rPr lang="ja-JP" altLang="en-US" sz="900" dirty="0" smtClean="0">
                <a:solidFill>
                  <a:srgbClr val="000000"/>
                </a:solidFill>
                <a:latin typeface="+mn-ea"/>
              </a:rPr>
              <a:t>平成</a:t>
            </a:r>
            <a:r>
              <a:rPr lang="en-US" altLang="ja-JP" sz="900" dirty="0" smtClean="0">
                <a:solidFill>
                  <a:srgbClr val="000000"/>
                </a:solidFill>
                <a:latin typeface="+mn-ea"/>
              </a:rPr>
              <a:t>27</a:t>
            </a:r>
            <a:r>
              <a:rPr lang="ja-JP" altLang="en-US" sz="900" dirty="0" smtClean="0">
                <a:solidFill>
                  <a:srgbClr val="000000"/>
                </a:solidFill>
                <a:latin typeface="+mn-ea"/>
              </a:rPr>
              <a:t>年度</a:t>
            </a:r>
            <a:r>
              <a:rPr lang="zh-TW" altLang="en-US" sz="900" dirty="0" smtClean="0">
                <a:solidFill>
                  <a:srgbClr val="000000"/>
                </a:solidFill>
                <a:latin typeface="ＭＳ ゴシック" pitchFamily="49" charset="-128"/>
                <a:ea typeface="ＭＳ ゴシック" pitchFamily="49" charset="-128"/>
              </a:rPr>
              <a:t>老人保健健康増進等事業</a:t>
            </a:r>
            <a:r>
              <a:rPr lang="ja-JP" altLang="en-US" sz="900" dirty="0" smtClean="0">
                <a:solidFill>
                  <a:srgbClr val="000000"/>
                </a:solidFill>
                <a:latin typeface="ＭＳ ゴシック" pitchFamily="49" charset="-128"/>
                <a:ea typeface="ＭＳ ゴシック" pitchFamily="49" charset="-128"/>
              </a:rPr>
              <a:t>）より</a:t>
            </a:r>
            <a:endParaRPr lang="en-US" altLang="ja-JP" sz="900" dirty="0">
              <a:solidFill>
                <a:srgbClr val="000000"/>
              </a:solidFill>
              <a:latin typeface="+mn-ea"/>
              <a:ea typeface="+mn-ea"/>
            </a:endParaRPr>
          </a:p>
        </p:txBody>
      </p:sp>
    </p:spTree>
    <p:extLst>
      <p:ext uri="{BB962C8B-B14F-4D97-AF65-F5344CB8AC3E}">
        <p14:creationId xmlns:p14="http://schemas.microsoft.com/office/powerpoint/2010/main" val="1818141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4681537" y="1895475"/>
            <a:ext cx="4156690" cy="3871211"/>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393699" y="1843486"/>
            <a:ext cx="4125356" cy="3996911"/>
          </a:xfrm>
          <a:prstGeom prst="rect">
            <a:avLst/>
          </a:prstGeom>
          <a:noFill/>
          <a:ln w="9525">
            <a:noFill/>
            <a:miter lim="800000"/>
            <a:headEnd/>
            <a:tailEnd/>
          </a:ln>
          <a:effectLst/>
        </p:spPr>
      </p:pic>
      <p:sp>
        <p:nvSpPr>
          <p:cNvPr id="5122" name="Rectangle 2"/>
          <p:cNvSpPr>
            <a:spLocks noGrp="1" noChangeArrowheads="1"/>
          </p:cNvSpPr>
          <p:nvPr>
            <p:ph type="title"/>
          </p:nvPr>
        </p:nvSpPr>
        <p:spPr/>
        <p:txBody>
          <a:bodyPr/>
          <a:lstStyle/>
          <a:p>
            <a:pPr eaLnBrk="1" hangingPunct="1"/>
            <a:r>
              <a:rPr lang="ja-JP" altLang="en-US" sz="2600" dirty="0" smtClean="0"/>
              <a:t>認定調査の見直し事例（自治体</a:t>
            </a:r>
            <a:r>
              <a:rPr lang="en-US" altLang="ja-JP" sz="2600" dirty="0" smtClean="0"/>
              <a:t>A</a:t>
            </a:r>
            <a:r>
              <a:rPr lang="ja-JP" altLang="en-US" sz="2600" dirty="0" smtClean="0"/>
              <a:t>）</a:t>
            </a:r>
            <a:r>
              <a:rPr lang="ja-JP" altLang="en-US" sz="1800" dirty="0" smtClean="0"/>
              <a:t>－選択率の変化</a:t>
            </a:r>
          </a:p>
        </p:txBody>
      </p:sp>
      <p:sp>
        <p:nvSpPr>
          <p:cNvPr id="6" name="テキスト ボックス 5"/>
          <p:cNvSpPr txBox="1"/>
          <p:nvPr/>
        </p:nvSpPr>
        <p:spPr>
          <a:xfrm>
            <a:off x="1190280" y="1294524"/>
            <a:ext cx="3057247" cy="584775"/>
          </a:xfrm>
          <a:prstGeom prst="rect">
            <a:avLst/>
          </a:prstGeom>
          <a:noFill/>
        </p:spPr>
        <p:txBody>
          <a:bodyPr wrap="none" rtlCol="0">
            <a:spAutoFit/>
          </a:bodyPr>
          <a:lstStyle/>
          <a:p>
            <a:pPr algn="ctr"/>
            <a:r>
              <a:rPr lang="ja-JP" altLang="en-US" sz="1600" dirty="0" smtClean="0"/>
              <a:t>認定調査の見直しによる</a:t>
            </a:r>
            <a:endParaRPr lang="en-US" altLang="ja-JP" sz="1600" dirty="0" smtClean="0"/>
          </a:p>
          <a:p>
            <a:pPr algn="ctr"/>
            <a:r>
              <a:rPr lang="ja-JP" altLang="en-US" sz="1600" dirty="0" smtClean="0"/>
              <a:t>「下肢麻痺（左）」の選択率の変化</a:t>
            </a:r>
            <a:endParaRPr lang="en-US" altLang="ja-JP" sz="1600" dirty="0" smtClean="0"/>
          </a:p>
        </p:txBody>
      </p:sp>
      <p:sp>
        <p:nvSpPr>
          <p:cNvPr id="8" name="テキスト ボックス 7"/>
          <p:cNvSpPr txBox="1"/>
          <p:nvPr/>
        </p:nvSpPr>
        <p:spPr>
          <a:xfrm>
            <a:off x="5561021" y="1294524"/>
            <a:ext cx="2646878" cy="584775"/>
          </a:xfrm>
          <a:prstGeom prst="rect">
            <a:avLst/>
          </a:prstGeom>
          <a:noFill/>
        </p:spPr>
        <p:txBody>
          <a:bodyPr wrap="none" rtlCol="0">
            <a:spAutoFit/>
          </a:bodyPr>
          <a:lstStyle/>
          <a:p>
            <a:pPr algn="ctr"/>
            <a:r>
              <a:rPr lang="ja-JP" altLang="en-US" sz="1600" dirty="0" smtClean="0"/>
              <a:t>認定調査の見直しによる</a:t>
            </a:r>
            <a:endParaRPr lang="en-US" altLang="ja-JP" sz="1600" dirty="0" smtClean="0"/>
          </a:p>
          <a:p>
            <a:pPr algn="ctr"/>
            <a:r>
              <a:rPr lang="ja-JP" altLang="en-US" sz="1600" dirty="0" smtClean="0"/>
              <a:t>「短期記憶」の選択率の変化</a:t>
            </a:r>
            <a:endParaRPr lang="en-US" altLang="ja-JP" sz="1600" dirty="0" smtClean="0"/>
          </a:p>
        </p:txBody>
      </p:sp>
      <p:sp>
        <p:nvSpPr>
          <p:cNvPr id="10" name="角丸四角形 9"/>
          <p:cNvSpPr/>
          <p:nvPr/>
        </p:nvSpPr>
        <p:spPr>
          <a:xfrm>
            <a:off x="1422400" y="2476500"/>
            <a:ext cx="2425700" cy="685800"/>
          </a:xfrm>
          <a:prstGeom prst="roundRect">
            <a:avLst/>
          </a:prstGeom>
          <a:noFill/>
          <a:ln w="38100">
            <a:solidFill>
              <a:srgbClr val="FF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1435100" y="3479800"/>
            <a:ext cx="1282700" cy="635000"/>
          </a:xfrm>
          <a:prstGeom prst="roundRect">
            <a:avLst/>
          </a:prstGeom>
          <a:noFill/>
          <a:ln w="38100">
            <a:solidFill>
              <a:srgbClr val="FF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4" name="角丸四角形 13"/>
          <p:cNvSpPr/>
          <p:nvPr/>
        </p:nvSpPr>
        <p:spPr>
          <a:xfrm>
            <a:off x="5759450" y="2451100"/>
            <a:ext cx="1574800" cy="685800"/>
          </a:xfrm>
          <a:prstGeom prst="roundRect">
            <a:avLst/>
          </a:prstGeom>
          <a:noFill/>
          <a:ln w="38100">
            <a:solidFill>
              <a:srgbClr val="FF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5762625" y="3394075"/>
            <a:ext cx="1155700" cy="685800"/>
          </a:xfrm>
          <a:prstGeom prst="roundRect">
            <a:avLst/>
          </a:prstGeom>
          <a:noFill/>
          <a:ln w="38100">
            <a:solidFill>
              <a:srgbClr val="FF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下矢印 15"/>
          <p:cNvSpPr/>
          <p:nvPr/>
        </p:nvSpPr>
        <p:spPr>
          <a:xfrm rot="3827267">
            <a:off x="3011560" y="3009459"/>
            <a:ext cx="431800" cy="938842"/>
          </a:xfrm>
          <a:prstGeom prst="downArrow">
            <a:avLst/>
          </a:prstGeom>
          <a:solidFill>
            <a:srgbClr val="FF8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下矢印 16"/>
          <p:cNvSpPr/>
          <p:nvPr/>
        </p:nvSpPr>
        <p:spPr>
          <a:xfrm rot="2022977">
            <a:off x="6808523" y="3024304"/>
            <a:ext cx="431800" cy="692256"/>
          </a:xfrm>
          <a:prstGeom prst="downArrow">
            <a:avLst/>
          </a:prstGeom>
          <a:solidFill>
            <a:srgbClr val="FF8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2082800" y="5334000"/>
            <a:ext cx="660400" cy="317500"/>
          </a:xfrm>
          <a:prstGeom prst="rect">
            <a:avLst/>
          </a:prstGeom>
          <a:noFill/>
          <a:ln w="19050">
            <a:solidFill>
              <a:srgbClr val="FF858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210300" y="5324475"/>
            <a:ext cx="927100" cy="317500"/>
          </a:xfrm>
          <a:prstGeom prst="rect">
            <a:avLst/>
          </a:prstGeom>
          <a:noFill/>
          <a:ln w="19050">
            <a:solidFill>
              <a:srgbClr val="FF858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353644" y="5790324"/>
            <a:ext cx="6405921" cy="646331"/>
          </a:xfrm>
          <a:prstGeom prst="rect">
            <a:avLst/>
          </a:prstGeom>
          <a:noFill/>
        </p:spPr>
        <p:txBody>
          <a:bodyPr wrap="none" rtlCol="0">
            <a:spAutoFit/>
          </a:bodyPr>
          <a:lstStyle/>
          <a:p>
            <a:r>
              <a:rPr lang="ja-JP" altLang="en-US" dirty="0" smtClean="0"/>
              <a:t>「下肢麻痺（左）」の「あり」、「短期記憶」の「できない」の選択率が</a:t>
            </a:r>
            <a:endParaRPr lang="en-US" altLang="ja-JP" dirty="0" smtClean="0"/>
          </a:p>
          <a:p>
            <a:r>
              <a:rPr lang="ja-JP" altLang="en-US" dirty="0" smtClean="0"/>
              <a:t>全国と同水準まで低下</a:t>
            </a:r>
            <a:endParaRPr lang="en-US" altLang="ja-JP" dirty="0" smtClean="0"/>
          </a:p>
        </p:txBody>
      </p:sp>
      <p:sp>
        <p:nvSpPr>
          <p:cNvPr id="21" name="テキスト ボックス 20"/>
          <p:cNvSpPr txBox="1"/>
          <p:nvPr/>
        </p:nvSpPr>
        <p:spPr>
          <a:xfrm>
            <a:off x="1687555" y="6461670"/>
            <a:ext cx="2549165" cy="258532"/>
          </a:xfrm>
          <a:prstGeom prst="rect">
            <a:avLst/>
          </a:prstGeom>
          <a:noFill/>
        </p:spPr>
        <p:txBody>
          <a:bodyPr wrap="square" rtlCol="0">
            <a:spAutoFit/>
          </a:bodyPr>
          <a:lstStyle/>
          <a:p>
            <a:pPr>
              <a:lnSpc>
                <a:spcPct val="120000"/>
              </a:lnSpc>
            </a:pPr>
            <a:r>
              <a:rPr kumimoji="1" lang="en-US" altLang="ja-JP" sz="900" dirty="0" smtClean="0"/>
              <a:t>※</a:t>
            </a:r>
            <a:r>
              <a:rPr kumimoji="1" lang="ja-JP" altLang="en-US" sz="900" dirty="0" smtClean="0"/>
              <a:t>下肢麻痺（右）もほぼ同様の変化を示した</a:t>
            </a:r>
            <a:endParaRPr kumimoji="1" lang="ja-JP" altLang="en-US" sz="900" dirty="0"/>
          </a:p>
        </p:txBody>
      </p:sp>
      <p:cxnSp>
        <p:nvCxnSpPr>
          <p:cNvPr id="25" name="直線コネクタ 24"/>
          <p:cNvCxnSpPr/>
          <p:nvPr/>
        </p:nvCxnSpPr>
        <p:spPr>
          <a:xfrm>
            <a:off x="1534160" y="4023360"/>
            <a:ext cx="10160" cy="497840"/>
          </a:xfrm>
          <a:prstGeom prst="line">
            <a:avLst/>
          </a:prstGeom>
          <a:ln w="28575">
            <a:solidFill>
              <a:srgbClr val="FF8585"/>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H="1">
            <a:off x="2540000" y="4023360"/>
            <a:ext cx="81280" cy="508000"/>
          </a:xfrm>
          <a:prstGeom prst="line">
            <a:avLst/>
          </a:prstGeom>
          <a:ln w="28575">
            <a:solidFill>
              <a:srgbClr val="FF8585"/>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5831840" y="3982720"/>
            <a:ext cx="10160" cy="497840"/>
          </a:xfrm>
          <a:prstGeom prst="line">
            <a:avLst/>
          </a:prstGeom>
          <a:ln w="28575">
            <a:solidFill>
              <a:srgbClr val="FF8585"/>
            </a:solidFill>
            <a:prstDash val="sysDot"/>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6776720" y="3982720"/>
            <a:ext cx="60960" cy="487680"/>
          </a:xfrm>
          <a:prstGeom prst="line">
            <a:avLst/>
          </a:prstGeom>
          <a:ln w="28575">
            <a:solidFill>
              <a:srgbClr val="FF8585"/>
            </a:solidFill>
            <a:prstDash val="sysDot"/>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4091535" y="6456622"/>
            <a:ext cx="4941932" cy="369332"/>
          </a:xfrm>
          <a:prstGeom prst="rect">
            <a:avLst/>
          </a:prstGeom>
          <a:ln>
            <a:solidFill>
              <a:schemeClr val="tx1"/>
            </a:solidFill>
            <a:prstDash val="sysDot"/>
          </a:ln>
        </p:spPr>
        <p:txBody>
          <a:bodyPr wrap="square">
            <a:spAutoFit/>
          </a:bodyPr>
          <a:lstStyle/>
          <a:p>
            <a:r>
              <a:rPr lang="en-US" altLang="ja-JP" sz="900" dirty="0" smtClean="0">
                <a:solidFill>
                  <a:srgbClr val="000000"/>
                </a:solidFill>
                <a:latin typeface="+mn-ea"/>
                <a:ea typeface="+mn-ea"/>
              </a:rPr>
              <a:t>※</a:t>
            </a:r>
            <a:r>
              <a:rPr lang="ja-JP" altLang="en-US" sz="900" dirty="0" smtClean="0">
                <a:solidFill>
                  <a:srgbClr val="000000"/>
                </a:solidFill>
                <a:latin typeface="+mn-ea"/>
                <a:ea typeface="+mn-ea"/>
              </a:rPr>
              <a:t>「</a:t>
            </a:r>
            <a:r>
              <a:rPr lang="ja-JP" altLang="en-US" sz="900" dirty="0" smtClean="0">
                <a:solidFill>
                  <a:srgbClr val="000000"/>
                </a:solidFill>
                <a:latin typeface="+mn-ea"/>
              </a:rPr>
              <a:t>要介護認定における主治医意見書の実態把握と地域差の要因分析に関する調査研究事業</a:t>
            </a:r>
            <a:r>
              <a:rPr lang="ja-JP" altLang="en-US" sz="900" dirty="0" smtClean="0">
                <a:solidFill>
                  <a:srgbClr val="000000"/>
                </a:solidFill>
                <a:latin typeface="ＭＳ ゴシック" pitchFamily="49" charset="-128"/>
                <a:ea typeface="ＭＳ ゴシック" pitchFamily="49" charset="-128"/>
              </a:rPr>
              <a:t>」</a:t>
            </a:r>
            <a:endParaRPr lang="en-US" altLang="ja-JP" sz="900" dirty="0" smtClean="0">
              <a:solidFill>
                <a:srgbClr val="000000"/>
              </a:solidFill>
              <a:latin typeface="ＭＳ ゴシック" pitchFamily="49" charset="-128"/>
              <a:ea typeface="ＭＳ ゴシック" pitchFamily="49" charset="-128"/>
            </a:endParaRPr>
          </a:p>
          <a:p>
            <a:r>
              <a:rPr lang="ja-JP" altLang="en-US" sz="900" dirty="0" smtClean="0">
                <a:solidFill>
                  <a:srgbClr val="000000"/>
                </a:solidFill>
                <a:latin typeface="ＭＳ ゴシック" pitchFamily="49" charset="-128"/>
                <a:ea typeface="ＭＳ ゴシック" pitchFamily="49" charset="-128"/>
              </a:rPr>
              <a:t>　（</a:t>
            </a:r>
            <a:r>
              <a:rPr lang="ja-JP" altLang="en-US" sz="900" dirty="0" smtClean="0">
                <a:solidFill>
                  <a:srgbClr val="000000"/>
                </a:solidFill>
                <a:latin typeface="+mn-ea"/>
              </a:rPr>
              <a:t>平成</a:t>
            </a:r>
            <a:r>
              <a:rPr lang="en-US" altLang="ja-JP" sz="900" dirty="0" smtClean="0">
                <a:solidFill>
                  <a:srgbClr val="000000"/>
                </a:solidFill>
                <a:latin typeface="+mn-ea"/>
              </a:rPr>
              <a:t>27</a:t>
            </a:r>
            <a:r>
              <a:rPr lang="ja-JP" altLang="en-US" sz="900" dirty="0" smtClean="0">
                <a:solidFill>
                  <a:srgbClr val="000000"/>
                </a:solidFill>
                <a:latin typeface="+mn-ea"/>
              </a:rPr>
              <a:t>年度</a:t>
            </a:r>
            <a:r>
              <a:rPr lang="zh-TW" altLang="en-US" sz="900" dirty="0" smtClean="0">
                <a:solidFill>
                  <a:srgbClr val="000000"/>
                </a:solidFill>
                <a:latin typeface="ＭＳ ゴシック" pitchFamily="49" charset="-128"/>
                <a:ea typeface="ＭＳ ゴシック" pitchFamily="49" charset="-128"/>
              </a:rPr>
              <a:t>老人保健健康増進等事業</a:t>
            </a:r>
            <a:r>
              <a:rPr lang="ja-JP" altLang="en-US" sz="900" dirty="0" smtClean="0">
                <a:solidFill>
                  <a:srgbClr val="000000"/>
                </a:solidFill>
                <a:latin typeface="ＭＳ ゴシック" pitchFamily="49" charset="-128"/>
                <a:ea typeface="ＭＳ ゴシック" pitchFamily="49" charset="-128"/>
              </a:rPr>
              <a:t>）より</a:t>
            </a:r>
            <a:endParaRPr lang="en-US" altLang="ja-JP" sz="900" dirty="0">
              <a:solidFill>
                <a:srgbClr val="000000"/>
              </a:solidFill>
              <a:latin typeface="+mn-ea"/>
              <a:ea typeface="+mn-ea"/>
            </a:endParaRPr>
          </a:p>
        </p:txBody>
      </p:sp>
    </p:spTree>
    <p:extLst>
      <p:ext uri="{BB962C8B-B14F-4D97-AF65-F5344CB8AC3E}">
        <p14:creationId xmlns:p14="http://schemas.microsoft.com/office/powerpoint/2010/main" val="1818141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74674" y="304819"/>
            <a:ext cx="8345805" cy="747713"/>
          </a:xfrm>
        </p:spPr>
        <p:txBody>
          <a:bodyPr/>
          <a:lstStyle/>
          <a:p>
            <a:pPr eaLnBrk="1" hangingPunct="1"/>
            <a:r>
              <a:rPr lang="ja-JP" altLang="en-US" sz="2600" dirty="0" smtClean="0"/>
              <a:t>認定調査の見直し事例（自治体</a:t>
            </a:r>
            <a:r>
              <a:rPr lang="en-US" altLang="ja-JP" sz="2600" dirty="0" smtClean="0"/>
              <a:t>A</a:t>
            </a:r>
            <a:r>
              <a:rPr lang="ja-JP" altLang="en-US" sz="2600" dirty="0" smtClean="0"/>
              <a:t>）</a:t>
            </a:r>
            <a:r>
              <a:rPr lang="ja-JP" altLang="en-US" sz="1800" dirty="0" smtClean="0"/>
              <a:t>－要介護度分布の変化</a:t>
            </a:r>
          </a:p>
        </p:txBody>
      </p:sp>
      <p:pic>
        <p:nvPicPr>
          <p:cNvPr id="7" name="図 6"/>
          <p:cNvPicPr>
            <a:picLocks noChangeAspect="1"/>
          </p:cNvPicPr>
          <p:nvPr/>
        </p:nvPicPr>
        <p:blipFill>
          <a:blip r:embed="rId3" cstate="print"/>
          <a:srcRect/>
          <a:stretch>
            <a:fillRect/>
          </a:stretch>
        </p:blipFill>
        <p:spPr bwMode="auto">
          <a:xfrm>
            <a:off x="460366" y="1951508"/>
            <a:ext cx="8173267" cy="3699338"/>
          </a:xfrm>
          <a:prstGeom prst="rect">
            <a:avLst/>
          </a:prstGeom>
          <a:noFill/>
          <a:ln w="9525">
            <a:noFill/>
            <a:miter lim="800000"/>
            <a:headEnd/>
            <a:tailEnd/>
          </a:ln>
        </p:spPr>
      </p:pic>
      <p:sp>
        <p:nvSpPr>
          <p:cNvPr id="4" name="テキスト ボックス 3"/>
          <p:cNvSpPr txBox="1"/>
          <p:nvPr/>
        </p:nvSpPr>
        <p:spPr>
          <a:xfrm>
            <a:off x="1963244" y="1396124"/>
            <a:ext cx="5200463" cy="338554"/>
          </a:xfrm>
          <a:prstGeom prst="rect">
            <a:avLst/>
          </a:prstGeom>
          <a:noFill/>
        </p:spPr>
        <p:txBody>
          <a:bodyPr wrap="none" rtlCol="0">
            <a:spAutoFit/>
          </a:bodyPr>
          <a:lstStyle/>
          <a:p>
            <a:r>
              <a:rPr lang="ja-JP" altLang="en-US" sz="1600" dirty="0" smtClean="0"/>
              <a:t>認定調査の見直しによる一次判定の要介護度分布の変化</a:t>
            </a:r>
            <a:endParaRPr lang="en-US" altLang="ja-JP" sz="1600" dirty="0" smtClean="0"/>
          </a:p>
        </p:txBody>
      </p:sp>
      <p:sp>
        <p:nvSpPr>
          <p:cNvPr id="5" name="角丸四角形 4"/>
          <p:cNvSpPr/>
          <p:nvPr/>
        </p:nvSpPr>
        <p:spPr>
          <a:xfrm>
            <a:off x="4318000" y="2476500"/>
            <a:ext cx="2235200" cy="685800"/>
          </a:xfrm>
          <a:prstGeom prst="roundRect">
            <a:avLst/>
          </a:prstGeom>
          <a:noFill/>
          <a:ln w="38100">
            <a:solidFill>
              <a:srgbClr val="FF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5118100" y="3390900"/>
            <a:ext cx="1549400" cy="685800"/>
          </a:xfrm>
          <a:prstGeom prst="roundRect">
            <a:avLst/>
          </a:prstGeom>
          <a:noFill/>
          <a:ln w="38100">
            <a:solidFill>
              <a:srgbClr val="FF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下矢印 8"/>
          <p:cNvSpPr/>
          <p:nvPr/>
        </p:nvSpPr>
        <p:spPr>
          <a:xfrm rot="18390217" flipH="1">
            <a:off x="4535159" y="3136865"/>
            <a:ext cx="431800" cy="811446"/>
          </a:xfrm>
          <a:prstGeom prst="downArrow">
            <a:avLst/>
          </a:prstGeom>
          <a:solidFill>
            <a:srgbClr val="FF8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810844" y="5853824"/>
            <a:ext cx="5551520" cy="369332"/>
          </a:xfrm>
          <a:prstGeom prst="rect">
            <a:avLst/>
          </a:prstGeom>
          <a:noFill/>
        </p:spPr>
        <p:txBody>
          <a:bodyPr wrap="none" rtlCol="0">
            <a:spAutoFit/>
          </a:bodyPr>
          <a:lstStyle/>
          <a:p>
            <a:r>
              <a:rPr lang="ja-JP" altLang="en-US" dirty="0" smtClean="0"/>
              <a:t>要介護２、要介護３の出現率が、全国と同水準まで低下</a:t>
            </a:r>
            <a:endParaRPr lang="en-US" altLang="ja-JP" dirty="0" smtClean="0"/>
          </a:p>
        </p:txBody>
      </p:sp>
      <p:sp>
        <p:nvSpPr>
          <p:cNvPr id="11" name="正方形/長方形 10"/>
          <p:cNvSpPr/>
          <p:nvPr/>
        </p:nvSpPr>
        <p:spPr>
          <a:xfrm>
            <a:off x="4749800" y="5219700"/>
            <a:ext cx="1714500" cy="317500"/>
          </a:xfrm>
          <a:prstGeom prst="rect">
            <a:avLst/>
          </a:prstGeom>
          <a:noFill/>
          <a:ln w="19050">
            <a:solidFill>
              <a:srgbClr val="FF858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5120640" y="3942080"/>
            <a:ext cx="243840" cy="467360"/>
          </a:xfrm>
          <a:prstGeom prst="line">
            <a:avLst/>
          </a:prstGeom>
          <a:ln w="28575">
            <a:solidFill>
              <a:srgbClr val="FF8585"/>
            </a:solidFill>
            <a:prstDash val="sysDot"/>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6675120" y="3952240"/>
            <a:ext cx="325120" cy="457200"/>
          </a:xfrm>
          <a:prstGeom prst="line">
            <a:avLst/>
          </a:prstGeom>
          <a:ln w="28575">
            <a:solidFill>
              <a:srgbClr val="FF8585"/>
            </a:solidFill>
            <a:prstDash val="sysDot"/>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4091535" y="6456622"/>
            <a:ext cx="4941932" cy="369332"/>
          </a:xfrm>
          <a:prstGeom prst="rect">
            <a:avLst/>
          </a:prstGeom>
          <a:ln>
            <a:solidFill>
              <a:schemeClr val="tx1"/>
            </a:solidFill>
            <a:prstDash val="sysDot"/>
          </a:ln>
        </p:spPr>
        <p:txBody>
          <a:bodyPr wrap="square">
            <a:spAutoFit/>
          </a:bodyPr>
          <a:lstStyle/>
          <a:p>
            <a:r>
              <a:rPr lang="en-US" altLang="ja-JP" sz="900" dirty="0" smtClean="0">
                <a:solidFill>
                  <a:srgbClr val="000000"/>
                </a:solidFill>
                <a:latin typeface="+mn-ea"/>
                <a:ea typeface="+mn-ea"/>
              </a:rPr>
              <a:t>※</a:t>
            </a:r>
            <a:r>
              <a:rPr lang="ja-JP" altLang="en-US" sz="900" dirty="0" smtClean="0">
                <a:solidFill>
                  <a:srgbClr val="000000"/>
                </a:solidFill>
                <a:latin typeface="+mn-ea"/>
                <a:ea typeface="+mn-ea"/>
              </a:rPr>
              <a:t>「</a:t>
            </a:r>
            <a:r>
              <a:rPr lang="ja-JP" altLang="en-US" sz="900" dirty="0" smtClean="0">
                <a:solidFill>
                  <a:srgbClr val="000000"/>
                </a:solidFill>
                <a:latin typeface="+mn-ea"/>
              </a:rPr>
              <a:t>要介護認定における主治医意見書の実態把握と地域差の要因分析に関する調査研究事業</a:t>
            </a:r>
            <a:r>
              <a:rPr lang="ja-JP" altLang="en-US" sz="900" dirty="0" smtClean="0">
                <a:solidFill>
                  <a:srgbClr val="000000"/>
                </a:solidFill>
                <a:latin typeface="ＭＳ ゴシック" pitchFamily="49" charset="-128"/>
                <a:ea typeface="ＭＳ ゴシック" pitchFamily="49" charset="-128"/>
              </a:rPr>
              <a:t>」</a:t>
            </a:r>
            <a:endParaRPr lang="en-US" altLang="ja-JP" sz="900" dirty="0" smtClean="0">
              <a:solidFill>
                <a:srgbClr val="000000"/>
              </a:solidFill>
              <a:latin typeface="ＭＳ ゴシック" pitchFamily="49" charset="-128"/>
              <a:ea typeface="ＭＳ ゴシック" pitchFamily="49" charset="-128"/>
            </a:endParaRPr>
          </a:p>
          <a:p>
            <a:r>
              <a:rPr lang="ja-JP" altLang="en-US" sz="900" dirty="0" smtClean="0">
                <a:solidFill>
                  <a:srgbClr val="000000"/>
                </a:solidFill>
                <a:latin typeface="ＭＳ ゴシック" pitchFamily="49" charset="-128"/>
                <a:ea typeface="ＭＳ ゴシック" pitchFamily="49" charset="-128"/>
              </a:rPr>
              <a:t>　（</a:t>
            </a:r>
            <a:r>
              <a:rPr lang="ja-JP" altLang="en-US" sz="900" dirty="0" smtClean="0">
                <a:solidFill>
                  <a:srgbClr val="000000"/>
                </a:solidFill>
                <a:latin typeface="+mn-ea"/>
              </a:rPr>
              <a:t>平成</a:t>
            </a:r>
            <a:r>
              <a:rPr lang="en-US" altLang="ja-JP" sz="900" dirty="0" smtClean="0">
                <a:solidFill>
                  <a:srgbClr val="000000"/>
                </a:solidFill>
                <a:latin typeface="+mn-ea"/>
              </a:rPr>
              <a:t>27</a:t>
            </a:r>
            <a:r>
              <a:rPr lang="ja-JP" altLang="en-US" sz="900" dirty="0" smtClean="0">
                <a:solidFill>
                  <a:srgbClr val="000000"/>
                </a:solidFill>
                <a:latin typeface="+mn-ea"/>
              </a:rPr>
              <a:t>年度</a:t>
            </a:r>
            <a:r>
              <a:rPr lang="zh-TW" altLang="en-US" sz="900" dirty="0" smtClean="0">
                <a:solidFill>
                  <a:srgbClr val="000000"/>
                </a:solidFill>
                <a:latin typeface="ＭＳ ゴシック" pitchFamily="49" charset="-128"/>
                <a:ea typeface="ＭＳ ゴシック" pitchFamily="49" charset="-128"/>
              </a:rPr>
              <a:t>老人保健健康増進等事業</a:t>
            </a:r>
            <a:r>
              <a:rPr lang="ja-JP" altLang="en-US" sz="900" dirty="0" smtClean="0">
                <a:solidFill>
                  <a:srgbClr val="000000"/>
                </a:solidFill>
                <a:latin typeface="ＭＳ ゴシック" pitchFamily="49" charset="-128"/>
                <a:ea typeface="ＭＳ ゴシック" pitchFamily="49" charset="-128"/>
              </a:rPr>
              <a:t>）より</a:t>
            </a:r>
            <a:endParaRPr lang="en-US" altLang="ja-JP" sz="900" dirty="0">
              <a:solidFill>
                <a:srgbClr val="000000"/>
              </a:solidFill>
              <a:latin typeface="+mn-ea"/>
              <a:ea typeface="+mn-ea"/>
            </a:endParaRPr>
          </a:p>
        </p:txBody>
      </p:sp>
      <p:sp>
        <p:nvSpPr>
          <p:cNvPr id="14" name="テキスト ボックス 13"/>
          <p:cNvSpPr txBox="1"/>
          <p:nvPr/>
        </p:nvSpPr>
        <p:spPr>
          <a:xfrm>
            <a:off x="5219700" y="2171700"/>
            <a:ext cx="923925" cy="461665"/>
          </a:xfrm>
          <a:prstGeom prst="rect">
            <a:avLst/>
          </a:prstGeom>
          <a:noFill/>
        </p:spPr>
        <p:txBody>
          <a:bodyPr wrap="square" rtlCol="0">
            <a:spAutoFit/>
          </a:bodyPr>
          <a:lstStyle/>
          <a:p>
            <a:r>
              <a:rPr kumimoji="1" lang="en-US" altLang="ja-JP" sz="2400" dirty="0" smtClean="0">
                <a:solidFill>
                  <a:srgbClr val="FF0000"/>
                </a:solidFill>
                <a:latin typeface="Impact" pitchFamily="34" charset="0"/>
              </a:rPr>
              <a:t>34.4</a:t>
            </a:r>
            <a:r>
              <a:rPr kumimoji="1" lang="en-US" altLang="ja-JP" dirty="0" smtClean="0">
                <a:solidFill>
                  <a:srgbClr val="FF0000"/>
                </a:solidFill>
                <a:latin typeface="Impact" pitchFamily="34" charset="0"/>
              </a:rPr>
              <a:t>%</a:t>
            </a:r>
            <a:endParaRPr kumimoji="1" lang="ja-JP" altLang="en-US" dirty="0">
              <a:solidFill>
                <a:srgbClr val="FF0000"/>
              </a:solidFill>
              <a:latin typeface="Impact" pitchFamily="34" charset="0"/>
            </a:endParaRPr>
          </a:p>
        </p:txBody>
      </p:sp>
      <p:sp>
        <p:nvSpPr>
          <p:cNvPr id="16" name="テキスト ボックス 15"/>
          <p:cNvSpPr txBox="1"/>
          <p:nvPr/>
        </p:nvSpPr>
        <p:spPr>
          <a:xfrm>
            <a:off x="5562600" y="3114675"/>
            <a:ext cx="923925" cy="461665"/>
          </a:xfrm>
          <a:prstGeom prst="rect">
            <a:avLst/>
          </a:prstGeom>
          <a:noFill/>
        </p:spPr>
        <p:txBody>
          <a:bodyPr wrap="square" rtlCol="0">
            <a:spAutoFit/>
          </a:bodyPr>
          <a:lstStyle/>
          <a:p>
            <a:r>
              <a:rPr lang="en-US" altLang="ja-JP" sz="2400" dirty="0" smtClean="0">
                <a:solidFill>
                  <a:srgbClr val="FF0000"/>
                </a:solidFill>
                <a:latin typeface="Impact" pitchFamily="34" charset="0"/>
              </a:rPr>
              <a:t>24.0</a:t>
            </a:r>
            <a:r>
              <a:rPr lang="en-US" altLang="ja-JP" dirty="0" smtClean="0">
                <a:solidFill>
                  <a:srgbClr val="FF0000"/>
                </a:solidFill>
                <a:latin typeface="Impact" pitchFamily="34" charset="0"/>
              </a:rPr>
              <a:t>%</a:t>
            </a:r>
            <a:endParaRPr lang="ja-JP" altLang="en-US" dirty="0">
              <a:solidFill>
                <a:srgbClr val="FF0000"/>
              </a:solidFill>
              <a:latin typeface="Impact" pitchFamily="34" charset="0"/>
            </a:endParaRPr>
          </a:p>
        </p:txBody>
      </p:sp>
      <p:sp>
        <p:nvSpPr>
          <p:cNvPr id="17" name="テキスト ボックス 16"/>
          <p:cNvSpPr txBox="1"/>
          <p:nvPr/>
        </p:nvSpPr>
        <p:spPr>
          <a:xfrm>
            <a:off x="4010025" y="3105150"/>
            <a:ext cx="1171575" cy="461665"/>
          </a:xfrm>
          <a:prstGeom prst="rect">
            <a:avLst/>
          </a:prstGeom>
          <a:noFill/>
        </p:spPr>
        <p:txBody>
          <a:bodyPr wrap="square" rtlCol="0">
            <a:spAutoFit/>
          </a:bodyPr>
          <a:lstStyle/>
          <a:p>
            <a:r>
              <a:rPr kumimoji="1" lang="en-US" altLang="ja-JP" sz="2400" dirty="0" smtClean="0">
                <a:solidFill>
                  <a:srgbClr val="0066FF"/>
                </a:solidFill>
                <a:latin typeface="Impact" pitchFamily="34" charset="0"/>
              </a:rPr>
              <a:t>-10.4</a:t>
            </a:r>
            <a:r>
              <a:rPr kumimoji="1" lang="en-US" altLang="ja-JP" sz="1400" dirty="0" smtClean="0">
                <a:solidFill>
                  <a:srgbClr val="0066FF"/>
                </a:solidFill>
                <a:latin typeface="Impact" pitchFamily="34" charset="0"/>
              </a:rPr>
              <a:t>pt</a:t>
            </a:r>
            <a:endParaRPr kumimoji="1" lang="ja-JP" altLang="en-US" sz="2400" dirty="0">
              <a:solidFill>
                <a:srgbClr val="0066FF"/>
              </a:solidFill>
              <a:latin typeface="Impact" pitchFamily="34" charset="0"/>
            </a:endParaRPr>
          </a:p>
        </p:txBody>
      </p:sp>
    </p:spTree>
    <p:extLst>
      <p:ext uri="{BB962C8B-B14F-4D97-AF65-F5344CB8AC3E}">
        <p14:creationId xmlns:p14="http://schemas.microsoft.com/office/powerpoint/2010/main" val="18181414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6452615"/>
            <a:ext cx="7924800" cy="0"/>
          </a:xfrm>
          <a:custGeom>
            <a:avLst/>
            <a:gdLst/>
            <a:ahLst/>
            <a:cxnLst/>
            <a:rect l="l" t="t" r="r" b="b"/>
            <a:pathLst>
              <a:path w="7924800">
                <a:moveTo>
                  <a:pt x="0" y="0"/>
                </a:moveTo>
                <a:lnTo>
                  <a:pt x="7924800" y="0"/>
                </a:lnTo>
              </a:path>
            </a:pathLst>
          </a:custGeom>
          <a:ln w="3175">
            <a:solidFill>
              <a:srgbClr val="3366FF"/>
            </a:solidFill>
          </a:ln>
        </p:spPr>
        <p:txBody>
          <a:bodyPr wrap="square" lIns="0" tIns="0" rIns="0" bIns="0" rtlCol="0"/>
          <a:lstStyle/>
          <a:p>
            <a:pPr fontAlgn="auto">
              <a:spcBef>
                <a:spcPts val="0"/>
              </a:spcBef>
              <a:spcAft>
                <a:spcPts val="0"/>
              </a:spcAft>
            </a:pPr>
            <a:endParaRPr sz="1800">
              <a:solidFill>
                <a:prstClr val="black"/>
              </a:solidFill>
              <a:latin typeface="Calibri"/>
              <a:ea typeface="+mn-ea"/>
            </a:endParaRPr>
          </a:p>
        </p:txBody>
      </p:sp>
      <p:sp>
        <p:nvSpPr>
          <p:cNvPr id="5" name="タイトル 4"/>
          <p:cNvSpPr>
            <a:spLocks noGrp="1"/>
          </p:cNvSpPr>
          <p:nvPr>
            <p:ph type="title"/>
          </p:nvPr>
        </p:nvSpPr>
        <p:spPr/>
        <p:txBody>
          <a:bodyPr/>
          <a:lstStyle/>
          <a:p>
            <a:r>
              <a:rPr kumimoji="1" lang="en-US" altLang="ja-JP" dirty="0" smtClean="0"/>
              <a:t>MEMO</a:t>
            </a:r>
            <a:endParaRPr kumimoji="1" lang="ja-JP" altLang="en-US" dirty="0"/>
          </a:p>
        </p:txBody>
      </p:sp>
      <p:sp>
        <p:nvSpPr>
          <p:cNvPr id="3" name="角丸四角形 2"/>
          <p:cNvSpPr/>
          <p:nvPr/>
        </p:nvSpPr>
        <p:spPr>
          <a:xfrm>
            <a:off x="574675" y="1340768"/>
            <a:ext cx="8173789" cy="4968552"/>
          </a:xfrm>
          <a:prstGeom prst="roundRect">
            <a:avLst/>
          </a:prstGeom>
          <a:noFill/>
          <a:ln w="28575">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27895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演習</a:t>
            </a:r>
            <a:endParaRPr kumimoji="1" lang="ja-JP" altLang="en-US" dirty="0"/>
          </a:p>
        </p:txBody>
      </p:sp>
      <p:graphicFrame>
        <p:nvGraphicFramePr>
          <p:cNvPr id="5" name="コンテンツ プレースホルダ 4"/>
          <p:cNvGraphicFramePr>
            <a:graphicFrameLocks noGrp="1"/>
          </p:cNvGraphicFramePr>
          <p:nvPr>
            <p:ph idx="1"/>
            <p:extLst>
              <p:ext uri="{D42A27DB-BD31-4B8C-83A1-F6EECF244321}">
                <p14:modId xmlns:p14="http://schemas.microsoft.com/office/powerpoint/2010/main" val="3433058209"/>
              </p:ext>
            </p:extLst>
          </p:nvPr>
        </p:nvGraphicFramePr>
        <p:xfrm>
          <a:off x="114300" y="1047750"/>
          <a:ext cx="8801100" cy="5657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idx="1"/>
          </p:nvPr>
        </p:nvSpPr>
        <p:spPr/>
        <p:txBody>
          <a:bodyPr/>
          <a:lstStyle/>
          <a:p>
            <a:r>
              <a:rPr kumimoji="1" lang="ja-JP" altLang="en-US" dirty="0" smtClean="0"/>
              <a:t>業務分析データ</a:t>
            </a:r>
            <a:r>
              <a:rPr kumimoji="1" lang="en-US" altLang="ja-JP" dirty="0" smtClean="0"/>
              <a:t>P96</a:t>
            </a:r>
          </a:p>
          <a:p>
            <a:pPr marL="471487" lvl="1" indent="0">
              <a:buNone/>
            </a:pPr>
            <a:r>
              <a:rPr lang="en-US" altLang="ja-JP" dirty="0" smtClean="0"/>
              <a:t>Ⅰ</a:t>
            </a:r>
            <a:r>
              <a:rPr lang="ja-JP" altLang="en-US" dirty="0" err="1" smtClean="0"/>
              <a:t>．</a:t>
            </a:r>
            <a:r>
              <a:rPr lang="ja-JP" altLang="en-US" dirty="0" smtClean="0"/>
              <a:t>基礎情報</a:t>
            </a:r>
            <a:endParaRPr lang="en-US" altLang="ja-JP" dirty="0" smtClean="0"/>
          </a:p>
          <a:p>
            <a:pPr marL="471487" lvl="1" indent="0">
              <a:buNone/>
            </a:pPr>
            <a:r>
              <a:rPr lang="ja-JP" altLang="en-US" dirty="0" smtClean="0"/>
              <a:t>　＞（５）一次判定結果</a:t>
            </a:r>
            <a:endParaRPr lang="en-US" altLang="ja-JP" dirty="0" smtClean="0"/>
          </a:p>
          <a:p>
            <a:pPr marL="471487" lvl="1" indent="0">
              <a:buNone/>
            </a:pPr>
            <a:endParaRPr kumimoji="1" lang="en-US" altLang="ja-JP" dirty="0"/>
          </a:p>
          <a:p>
            <a:pPr lvl="2">
              <a:buFont typeface="Wingdings" panose="05000000000000000000" pitchFamily="2" charset="2"/>
              <a:buChar char="Ø"/>
            </a:pPr>
            <a:r>
              <a:rPr lang="ja-JP" altLang="en-US" dirty="0" smtClean="0"/>
              <a:t>帯グラフにおいて、全国との分布の比較</a:t>
            </a:r>
            <a:endParaRPr lang="en-US" altLang="ja-JP" dirty="0" smtClean="0"/>
          </a:p>
          <a:p>
            <a:pPr lvl="2">
              <a:buFont typeface="Wingdings" panose="05000000000000000000" pitchFamily="2" charset="2"/>
              <a:buChar char="Ø"/>
            </a:pPr>
            <a:r>
              <a:rPr kumimoji="1" lang="ja-JP" altLang="en-US" dirty="0" smtClean="0"/>
              <a:t>箱</a:t>
            </a:r>
            <a:r>
              <a:rPr kumimoji="1" lang="ja-JP" altLang="en-US" dirty="0" err="1" smtClean="0"/>
              <a:t>ひげ</a:t>
            </a:r>
            <a:r>
              <a:rPr kumimoji="1" lang="ja-JP" altLang="en-US" dirty="0"/>
              <a:t>図</a:t>
            </a:r>
            <a:r>
              <a:rPr kumimoji="1" lang="ja-JP" altLang="en-US" dirty="0" smtClean="0"/>
              <a:t>において、要介護度別の偏りの程度を比較</a:t>
            </a:r>
            <a:endParaRPr kumimoji="1" lang="ja-JP" altLang="en-US" dirty="0"/>
          </a:p>
        </p:txBody>
      </p:sp>
      <p:sp>
        <p:nvSpPr>
          <p:cNvPr id="2" name="タイトル 1"/>
          <p:cNvSpPr>
            <a:spLocks noGrp="1"/>
          </p:cNvSpPr>
          <p:nvPr>
            <p:ph type="title"/>
          </p:nvPr>
        </p:nvSpPr>
        <p:spPr/>
        <p:txBody>
          <a:bodyPr/>
          <a:lstStyle/>
          <a:p>
            <a:r>
              <a:rPr kumimoji="1" lang="en-US" altLang="ja-JP" sz="3200" dirty="0" smtClean="0"/>
              <a:t>STEP1</a:t>
            </a:r>
            <a:r>
              <a:rPr lang="ja-JP" altLang="en-US" sz="3200" dirty="0" smtClean="0"/>
              <a:t>：</a:t>
            </a:r>
            <a:r>
              <a:rPr lang="ja-JP" altLang="ja-JP" sz="3200" dirty="0"/>
              <a:t>一次判定の分布特性を確認</a:t>
            </a:r>
            <a:endParaRPr kumimoji="1" lang="ja-JP" altLang="en-US" sz="3200" dirty="0"/>
          </a:p>
        </p:txBody>
      </p:sp>
      <p:sp>
        <p:nvSpPr>
          <p:cNvPr id="8" name="角丸四角形 7"/>
          <p:cNvSpPr/>
          <p:nvPr/>
        </p:nvSpPr>
        <p:spPr>
          <a:xfrm>
            <a:off x="7406640" y="0"/>
            <a:ext cx="1737360" cy="4049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投影資料のみ</a:t>
            </a:r>
            <a:endParaRPr kumimoji="1" lang="ja-JP" altLang="en-US" dirty="0"/>
          </a:p>
        </p:txBody>
      </p:sp>
    </p:spTree>
    <p:extLst>
      <p:ext uri="{BB962C8B-B14F-4D97-AF65-F5344CB8AC3E}">
        <p14:creationId xmlns:p14="http://schemas.microsoft.com/office/powerpoint/2010/main" val="1166074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txBox="1">
            <a:spLocks/>
          </p:cNvSpPr>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a:lstStyle>
          <a:p>
            <a:r>
              <a:rPr lang="ja-JP" altLang="en-US" sz="3200" kern="0" dirty="0" smtClean="0"/>
              <a:t>一次判定結果</a:t>
            </a:r>
            <a:endParaRPr lang="ja-JP" altLang="en-US" sz="3200" kern="0" dirty="0"/>
          </a:p>
        </p:txBody>
      </p:sp>
      <p:sp>
        <p:nvSpPr>
          <p:cNvPr id="2" name="タイトル 1"/>
          <p:cNvSpPr>
            <a:spLocks noGrp="1"/>
          </p:cNvSpPr>
          <p:nvPr>
            <p:ph type="title"/>
          </p:nvPr>
        </p:nvSpPr>
        <p:spPr/>
        <p:txBody>
          <a:bodyPr/>
          <a:lstStyle/>
          <a:p>
            <a:r>
              <a:rPr kumimoji="1" lang="en-US" altLang="ja-JP" sz="3200" dirty="0" smtClean="0"/>
              <a:t>STEP1</a:t>
            </a:r>
            <a:r>
              <a:rPr lang="ja-JP" altLang="en-US" sz="3200" dirty="0" smtClean="0"/>
              <a:t>：</a:t>
            </a:r>
            <a:r>
              <a:rPr lang="ja-JP" altLang="ja-JP" sz="3200" dirty="0"/>
              <a:t>一次判定の分布特性を確認</a:t>
            </a:r>
            <a:endParaRPr kumimoji="1" lang="ja-JP" altLang="en-US" sz="3200" dirty="0"/>
          </a:p>
        </p:txBody>
      </p:sp>
      <p:pic>
        <p:nvPicPr>
          <p:cNvPr id="4" name="コンテンツ プレースホルダー 3"/>
          <p:cNvPicPr>
            <a:picLocks noGrp="1" noChangeAspect="1"/>
          </p:cNvPicPr>
          <p:nvPr>
            <p:ph idx="1"/>
          </p:nvPr>
        </p:nvPicPr>
        <p:blipFill>
          <a:blip r:embed="rId3"/>
          <a:stretch>
            <a:fillRect/>
          </a:stretch>
        </p:blipFill>
        <p:spPr>
          <a:xfrm>
            <a:off x="574675" y="2198066"/>
            <a:ext cx="7833300" cy="3139726"/>
          </a:xfrm>
          <a:prstGeom prst="rect">
            <a:avLst/>
          </a:prstGeom>
        </p:spPr>
      </p:pic>
      <p:sp>
        <p:nvSpPr>
          <p:cNvPr id="5" name="角丸四角形 4"/>
          <p:cNvSpPr/>
          <p:nvPr/>
        </p:nvSpPr>
        <p:spPr>
          <a:xfrm>
            <a:off x="3558055" y="3417378"/>
            <a:ext cx="3097677" cy="578735"/>
          </a:xfrm>
          <a:prstGeom prst="roundRect">
            <a:avLst/>
          </a:prstGeom>
          <a:noFill/>
          <a:ln w="381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1428810" y="3443504"/>
            <a:ext cx="925440" cy="552609"/>
          </a:xfrm>
          <a:prstGeom prst="roundRect">
            <a:avLst/>
          </a:prstGeom>
          <a:noFill/>
          <a:ln w="381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7406640" y="0"/>
            <a:ext cx="1737360" cy="4049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投影資料のみ</a:t>
            </a:r>
            <a:endParaRPr kumimoji="1" lang="ja-JP" altLang="en-US" dirty="0"/>
          </a:p>
        </p:txBody>
      </p:sp>
    </p:spTree>
    <p:extLst>
      <p:ext uri="{BB962C8B-B14F-4D97-AF65-F5344CB8AC3E}">
        <p14:creationId xmlns:p14="http://schemas.microsoft.com/office/powerpoint/2010/main" val="32114351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ー 6"/>
          <p:cNvSpPr txBox="1">
            <a:spLocks/>
          </p:cNvSpPr>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a:lstStyle>
          <a:p>
            <a:r>
              <a:rPr lang="ja-JP" altLang="en-US" sz="3200" dirty="0"/>
              <a:t>一次判定</a:t>
            </a:r>
            <a:r>
              <a:rPr lang="ja-JP" altLang="en-US" sz="3200" dirty="0" smtClean="0"/>
              <a:t>結果（</a:t>
            </a:r>
            <a:r>
              <a:rPr lang="ja-JP" altLang="en-US" sz="3200" dirty="0"/>
              <a:t>有効期間・年齢補正あり）</a:t>
            </a:r>
          </a:p>
        </p:txBody>
      </p:sp>
      <p:sp>
        <p:nvSpPr>
          <p:cNvPr id="2" name="タイトル 1"/>
          <p:cNvSpPr>
            <a:spLocks noGrp="1"/>
          </p:cNvSpPr>
          <p:nvPr>
            <p:ph type="title"/>
          </p:nvPr>
        </p:nvSpPr>
        <p:spPr/>
        <p:txBody>
          <a:bodyPr/>
          <a:lstStyle/>
          <a:p>
            <a:r>
              <a:rPr kumimoji="1" lang="en-US" altLang="ja-JP" sz="3200" dirty="0" smtClean="0"/>
              <a:t>STEP1</a:t>
            </a:r>
            <a:r>
              <a:rPr lang="ja-JP" altLang="en-US" sz="3200" dirty="0" smtClean="0"/>
              <a:t>：</a:t>
            </a:r>
            <a:r>
              <a:rPr lang="ja-JP" altLang="ja-JP" sz="3200" dirty="0"/>
              <a:t>一次判定の分布特性を確認</a:t>
            </a:r>
            <a:endParaRPr kumimoji="1" lang="ja-JP" altLang="en-US" sz="3200" dirty="0"/>
          </a:p>
        </p:txBody>
      </p:sp>
      <p:pic>
        <p:nvPicPr>
          <p:cNvPr id="6" name="コンテンツ プレースホルダー 5"/>
          <p:cNvPicPr>
            <a:picLocks noGrp="1" noChangeAspect="1"/>
          </p:cNvPicPr>
          <p:nvPr>
            <p:ph idx="1"/>
          </p:nvPr>
        </p:nvPicPr>
        <p:blipFill>
          <a:blip r:embed="rId3"/>
          <a:stretch>
            <a:fillRect/>
          </a:stretch>
        </p:blipFill>
        <p:spPr>
          <a:xfrm>
            <a:off x="2653097" y="1989562"/>
            <a:ext cx="3946995" cy="4573971"/>
          </a:xfrm>
          <a:prstGeom prst="rect">
            <a:avLst/>
          </a:prstGeom>
        </p:spPr>
      </p:pic>
      <p:sp>
        <p:nvSpPr>
          <p:cNvPr id="5" name="角丸四角形 4"/>
          <p:cNvSpPr/>
          <p:nvPr/>
        </p:nvSpPr>
        <p:spPr>
          <a:xfrm>
            <a:off x="5232332" y="4303022"/>
            <a:ext cx="230471" cy="270266"/>
          </a:xfrm>
          <a:prstGeom prst="roundRect">
            <a:avLst/>
          </a:prstGeom>
          <a:noFill/>
          <a:ln w="381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4705944" y="4826926"/>
            <a:ext cx="230471" cy="270266"/>
          </a:xfrm>
          <a:prstGeom prst="roundRect">
            <a:avLst/>
          </a:prstGeom>
          <a:noFill/>
          <a:ln w="381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3783505" y="3281154"/>
            <a:ext cx="230471" cy="270266"/>
          </a:xfrm>
          <a:prstGeom prst="roundRect">
            <a:avLst/>
          </a:prstGeom>
          <a:noFill/>
          <a:ln w="381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3465976" y="2755960"/>
            <a:ext cx="230471" cy="270266"/>
          </a:xfrm>
          <a:prstGeom prst="roundRect">
            <a:avLst/>
          </a:prstGeom>
          <a:noFill/>
          <a:ln w="381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7406640" y="0"/>
            <a:ext cx="1737360" cy="4049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投影資料のみ</a:t>
            </a:r>
            <a:endParaRPr kumimoji="1" lang="ja-JP" altLang="en-US" dirty="0"/>
          </a:p>
        </p:txBody>
      </p:sp>
    </p:spTree>
    <p:extLst>
      <p:ext uri="{BB962C8B-B14F-4D97-AF65-F5344CB8AC3E}">
        <p14:creationId xmlns:p14="http://schemas.microsoft.com/office/powerpoint/2010/main" val="19983810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idx="1"/>
          </p:nvPr>
        </p:nvSpPr>
        <p:spPr/>
        <p:txBody>
          <a:bodyPr/>
          <a:lstStyle/>
          <a:p>
            <a:r>
              <a:rPr kumimoji="1" lang="ja-JP" altLang="en-US" dirty="0" smtClean="0"/>
              <a:t>業務分析データ</a:t>
            </a:r>
            <a:r>
              <a:rPr kumimoji="1" lang="en-US" altLang="ja-JP" dirty="0" smtClean="0"/>
              <a:t>P90~95</a:t>
            </a:r>
          </a:p>
          <a:p>
            <a:pPr marL="471487" lvl="1" indent="0">
              <a:buNone/>
            </a:pPr>
            <a:r>
              <a:rPr lang="en-US" altLang="ja-JP" dirty="0" smtClean="0"/>
              <a:t>Ⅰ</a:t>
            </a:r>
            <a:r>
              <a:rPr lang="ja-JP" altLang="en-US" dirty="0" err="1" smtClean="0"/>
              <a:t>．</a:t>
            </a:r>
            <a:r>
              <a:rPr lang="ja-JP" altLang="en-US" dirty="0" smtClean="0"/>
              <a:t>基礎情報</a:t>
            </a:r>
            <a:endParaRPr lang="en-US" altLang="ja-JP" dirty="0" smtClean="0"/>
          </a:p>
          <a:p>
            <a:pPr marL="471487" lvl="1" indent="0">
              <a:buNone/>
            </a:pPr>
            <a:r>
              <a:rPr lang="ja-JP" altLang="en-US" dirty="0" smtClean="0"/>
              <a:t>　＞（１）人口構成</a:t>
            </a:r>
            <a:r>
              <a:rPr lang="en-US" altLang="ja-JP" dirty="0" smtClean="0"/>
              <a:t/>
            </a:r>
            <a:br>
              <a:rPr lang="en-US" altLang="ja-JP" dirty="0" smtClean="0"/>
            </a:br>
            <a:r>
              <a:rPr lang="ja-JP" altLang="en-US" dirty="0" smtClean="0"/>
              <a:t>　＞（２）認定率</a:t>
            </a:r>
            <a:endParaRPr lang="en-US" altLang="ja-JP" dirty="0" smtClean="0"/>
          </a:p>
          <a:p>
            <a:pPr marL="471487" lvl="1" indent="0">
              <a:buNone/>
            </a:pPr>
            <a:endParaRPr kumimoji="1" lang="en-US" altLang="ja-JP" dirty="0"/>
          </a:p>
          <a:p>
            <a:pPr lvl="2">
              <a:buFont typeface="Wingdings" panose="05000000000000000000" pitchFamily="2" charset="2"/>
              <a:buChar char="Ø"/>
            </a:pPr>
            <a:r>
              <a:rPr lang="ja-JP" altLang="en-US" dirty="0" smtClean="0"/>
              <a:t>第１号被保険者の中の年齢構成</a:t>
            </a:r>
            <a:endParaRPr lang="en-US" altLang="ja-JP" dirty="0" smtClean="0"/>
          </a:p>
          <a:p>
            <a:pPr lvl="2">
              <a:buFont typeface="Wingdings" panose="05000000000000000000" pitchFamily="2" charset="2"/>
              <a:buChar char="Ø"/>
            </a:pPr>
            <a:r>
              <a:rPr lang="ja-JP" altLang="en-US" dirty="0" smtClean="0"/>
              <a:t>認定</a:t>
            </a:r>
            <a:r>
              <a:rPr lang="ja-JP" altLang="en-US" dirty="0"/>
              <a:t>率</a:t>
            </a:r>
            <a:endParaRPr lang="en-US" altLang="ja-JP" dirty="0" smtClean="0"/>
          </a:p>
          <a:p>
            <a:pPr lvl="2">
              <a:buFont typeface="Wingdings" panose="05000000000000000000" pitchFamily="2" charset="2"/>
              <a:buChar char="Ø"/>
            </a:pPr>
            <a:r>
              <a:rPr lang="ja-JP" altLang="en-US" dirty="0" smtClean="0"/>
              <a:t>軽度認定率、中・重度認定率</a:t>
            </a:r>
            <a:endParaRPr kumimoji="1" lang="ja-JP" altLang="en-US" dirty="0"/>
          </a:p>
        </p:txBody>
      </p:sp>
      <p:sp>
        <p:nvSpPr>
          <p:cNvPr id="2" name="タイトル 1"/>
          <p:cNvSpPr>
            <a:spLocks noGrp="1"/>
          </p:cNvSpPr>
          <p:nvPr>
            <p:ph type="title"/>
          </p:nvPr>
        </p:nvSpPr>
        <p:spPr/>
        <p:txBody>
          <a:bodyPr/>
          <a:lstStyle/>
          <a:p>
            <a:r>
              <a:rPr kumimoji="1" lang="en-US" altLang="ja-JP" sz="3200" dirty="0" smtClean="0"/>
              <a:t>STEP2</a:t>
            </a:r>
            <a:r>
              <a:rPr lang="ja-JP" altLang="en-US" sz="3200" dirty="0" smtClean="0"/>
              <a:t>：</a:t>
            </a:r>
            <a:r>
              <a:rPr lang="ja-JP" altLang="ja-JP" sz="3200" dirty="0" smtClean="0"/>
              <a:t>基本的</a:t>
            </a:r>
            <a:r>
              <a:rPr lang="ja-JP" altLang="ja-JP" sz="3200" dirty="0"/>
              <a:t>な地域状況を確認</a:t>
            </a:r>
            <a:endParaRPr kumimoji="1" lang="ja-JP" altLang="en-US" sz="3200" dirty="0"/>
          </a:p>
        </p:txBody>
      </p:sp>
      <p:sp>
        <p:nvSpPr>
          <p:cNvPr id="4" name="角丸四角形 3"/>
          <p:cNvSpPr/>
          <p:nvPr/>
        </p:nvSpPr>
        <p:spPr>
          <a:xfrm>
            <a:off x="7406640" y="0"/>
            <a:ext cx="1737360" cy="4049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投影資料のみ</a:t>
            </a:r>
            <a:endParaRPr kumimoji="1" lang="ja-JP" altLang="en-US" dirty="0"/>
          </a:p>
        </p:txBody>
      </p:sp>
    </p:spTree>
    <p:extLst>
      <p:ext uri="{BB962C8B-B14F-4D97-AF65-F5344CB8AC3E}">
        <p14:creationId xmlns:p14="http://schemas.microsoft.com/office/powerpoint/2010/main" val="2695427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600" dirty="0" smtClean="0"/>
              <a:t>業務分析データにて提供しているデータ</a:t>
            </a:r>
            <a:endParaRPr kumimoji="1" lang="ja-JP" altLang="en-US" sz="3600" dirty="0"/>
          </a:p>
        </p:txBody>
      </p:sp>
      <p:sp>
        <p:nvSpPr>
          <p:cNvPr id="3" name="コンテンツ プレースホルダ 2"/>
          <p:cNvSpPr>
            <a:spLocks noGrp="1"/>
          </p:cNvSpPr>
          <p:nvPr>
            <p:ph sz="quarter" idx="1"/>
          </p:nvPr>
        </p:nvSpPr>
        <p:spPr>
          <a:xfrm>
            <a:off x="457200" y="1340768"/>
            <a:ext cx="8229600" cy="5210196"/>
          </a:xfrm>
        </p:spPr>
        <p:txBody>
          <a:bodyPr>
            <a:normAutofit fontScale="70000" lnSpcReduction="20000"/>
          </a:bodyPr>
          <a:lstStyle/>
          <a:p>
            <a:r>
              <a:rPr lang="ja-JP" altLang="en-US" dirty="0" smtClean="0"/>
              <a:t>主な</a:t>
            </a:r>
            <a:r>
              <a:rPr kumimoji="1" lang="ja-JP" altLang="en-US" dirty="0" smtClean="0"/>
              <a:t>構成</a:t>
            </a:r>
            <a:endParaRPr kumimoji="1" lang="en-US" altLang="ja-JP" dirty="0" smtClean="0"/>
          </a:p>
          <a:p>
            <a:endParaRPr lang="en-US" altLang="ja-JP" dirty="0" smtClean="0"/>
          </a:p>
          <a:p>
            <a:endParaRPr lang="en-US" altLang="ja-JP" i="1" dirty="0" smtClean="0"/>
          </a:p>
          <a:p>
            <a:endParaRPr kumimoji="1" lang="en-US" altLang="ja-JP" dirty="0" smtClean="0"/>
          </a:p>
          <a:p>
            <a:endParaRPr lang="en-US" altLang="ja-JP" dirty="0" smtClean="0"/>
          </a:p>
          <a:p>
            <a:endParaRPr kumimoji="1" lang="en-US" altLang="ja-JP" dirty="0" smtClean="0"/>
          </a:p>
          <a:p>
            <a:endParaRPr lang="en-US" altLang="ja-JP" dirty="0" smtClean="0"/>
          </a:p>
          <a:p>
            <a:endParaRPr kumimoji="1" lang="en-US" altLang="ja-JP" dirty="0" smtClean="0"/>
          </a:p>
          <a:p>
            <a:endParaRPr kumimoji="1" lang="en-US" altLang="ja-JP" dirty="0" smtClean="0"/>
          </a:p>
          <a:p>
            <a:r>
              <a:rPr lang="ja-JP" altLang="en-US" dirty="0" smtClean="0"/>
              <a:t>業務分析データの特徴と利点</a:t>
            </a:r>
            <a:endParaRPr lang="en-US" altLang="ja-JP" dirty="0" smtClean="0"/>
          </a:p>
          <a:p>
            <a:pPr lvl="1">
              <a:lnSpc>
                <a:spcPct val="120000"/>
              </a:lnSpc>
            </a:pPr>
            <a:r>
              <a:rPr kumimoji="1" lang="ja-JP" altLang="en-US" dirty="0" smtClean="0"/>
              <a:t>全国統一のフォーマットで整理されているため（約</a:t>
            </a:r>
            <a:r>
              <a:rPr kumimoji="1" lang="en-US" altLang="ja-JP" dirty="0" smtClean="0"/>
              <a:t>1,900</a:t>
            </a:r>
            <a:r>
              <a:rPr kumimoji="1" lang="ja-JP" altLang="en-US" dirty="0" smtClean="0"/>
              <a:t>パターンの業務分析データを作成）、他自治体との情報共有・情報交換が容易。</a:t>
            </a:r>
            <a:endParaRPr kumimoji="1" lang="en-US" altLang="ja-JP" dirty="0" smtClean="0"/>
          </a:p>
          <a:p>
            <a:pPr lvl="1">
              <a:lnSpc>
                <a:spcPct val="120000"/>
              </a:lnSpc>
            </a:pPr>
            <a:r>
              <a:rPr lang="ja-JP" altLang="en-US" dirty="0" smtClean="0"/>
              <a:t>単なる平均の比較ではなく、各自治体のデータの「ばらつき」を表示することで、各自治体の相対的な位置づけがわかる（「かたより」の有無の確認）。</a:t>
            </a:r>
            <a:endParaRPr lang="en-US" altLang="ja-JP" dirty="0" smtClean="0"/>
          </a:p>
          <a:p>
            <a:pPr lvl="1">
              <a:lnSpc>
                <a:spcPct val="120000"/>
              </a:lnSpc>
            </a:pPr>
            <a:r>
              <a:rPr kumimoji="1" lang="ja-JP" altLang="en-US" dirty="0" smtClean="0"/>
              <a:t>認定調査の選択率のデータと、認定調査員向け</a:t>
            </a:r>
            <a:r>
              <a:rPr kumimoji="1" lang="en-US" altLang="ja-JP" dirty="0" smtClean="0"/>
              <a:t>e</a:t>
            </a:r>
            <a:r>
              <a:rPr kumimoji="1" lang="ja-JP" altLang="en-US" dirty="0" smtClean="0"/>
              <a:t>ラーニングシステムのデータを相互に検討することで、課題の確認や対策の検討が可能。</a:t>
            </a:r>
            <a:endParaRPr kumimoji="1" lang="ja-JP" altLang="en-US" dirty="0"/>
          </a:p>
        </p:txBody>
      </p:sp>
      <p:sp>
        <p:nvSpPr>
          <p:cNvPr id="6" name="角丸四角形 5"/>
          <p:cNvSpPr/>
          <p:nvPr/>
        </p:nvSpPr>
        <p:spPr>
          <a:xfrm>
            <a:off x="1214413" y="2000240"/>
            <a:ext cx="3652861" cy="642942"/>
          </a:xfrm>
          <a:prstGeom prst="roundRect">
            <a:avLst/>
          </a:prstGeom>
          <a:solidFill>
            <a:srgbClr val="00B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mn-ea"/>
              </a:rPr>
              <a:t>事務局データ／調査員データ／審査会データ</a:t>
            </a:r>
            <a:endParaRPr kumimoji="1" lang="ja-JP" altLang="en-US" sz="1200" dirty="0">
              <a:latin typeface="+mn-ea"/>
            </a:endParaRPr>
          </a:p>
        </p:txBody>
      </p:sp>
      <p:sp>
        <p:nvSpPr>
          <p:cNvPr id="4" name="角丸四角形 3"/>
          <p:cNvSpPr/>
          <p:nvPr/>
        </p:nvSpPr>
        <p:spPr>
          <a:xfrm>
            <a:off x="642910" y="1714488"/>
            <a:ext cx="2928958" cy="471664"/>
          </a:xfrm>
          <a:prstGeom prst="roundRect">
            <a:avLst/>
          </a:prstGeom>
          <a:solidFill>
            <a:schemeClr val="accent3">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latin typeface="ＭＳ Ｐゴシック" pitchFamily="50" charset="-128"/>
                <a:ea typeface="ＭＳ Ｐゴシック" pitchFamily="50" charset="-128"/>
              </a:rPr>
              <a:t>業務分析データ</a:t>
            </a:r>
            <a:endParaRPr kumimoji="1" lang="ja-JP" altLang="en-US" b="1" dirty="0">
              <a:solidFill>
                <a:schemeClr val="tx1"/>
              </a:solidFill>
              <a:latin typeface="ＭＳ Ｐゴシック" pitchFamily="50" charset="-128"/>
              <a:ea typeface="ＭＳ Ｐゴシック" pitchFamily="50" charset="-128"/>
            </a:endParaRPr>
          </a:p>
        </p:txBody>
      </p:sp>
      <p:sp>
        <p:nvSpPr>
          <p:cNvPr id="7" name="角丸四角形 6"/>
          <p:cNvSpPr/>
          <p:nvPr/>
        </p:nvSpPr>
        <p:spPr>
          <a:xfrm>
            <a:off x="1214413" y="3143248"/>
            <a:ext cx="3652861" cy="642942"/>
          </a:xfrm>
          <a:prstGeom prst="roundRect">
            <a:avLst/>
          </a:prstGeom>
          <a:solidFill>
            <a:srgbClr val="00B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mn-ea"/>
              </a:rPr>
              <a:t>合議体審査判定データ</a:t>
            </a:r>
            <a:r>
              <a:rPr kumimoji="1" lang="ja-JP" altLang="en-US" sz="1050" dirty="0" smtClean="0">
                <a:latin typeface="+mn-ea"/>
              </a:rPr>
              <a:t>（一次判定・二次判定）</a:t>
            </a:r>
            <a:endParaRPr kumimoji="1" lang="ja-JP" altLang="en-US" sz="1050" dirty="0">
              <a:latin typeface="+mn-ea"/>
            </a:endParaRPr>
          </a:p>
        </p:txBody>
      </p:sp>
      <p:sp>
        <p:nvSpPr>
          <p:cNvPr id="5" name="角丸四角形 4"/>
          <p:cNvSpPr/>
          <p:nvPr/>
        </p:nvSpPr>
        <p:spPr>
          <a:xfrm>
            <a:off x="642910" y="2857496"/>
            <a:ext cx="2928958" cy="428628"/>
          </a:xfrm>
          <a:prstGeom prst="roundRect">
            <a:avLst/>
          </a:prstGeom>
          <a:solidFill>
            <a:schemeClr val="accent3">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latin typeface="ＭＳ Ｐゴシック" pitchFamily="50" charset="-128"/>
                <a:ea typeface="ＭＳ Ｐゴシック" pitchFamily="50" charset="-128"/>
              </a:rPr>
              <a:t>合議体別分析ツール</a:t>
            </a:r>
            <a:endParaRPr kumimoji="1" lang="ja-JP" altLang="en-US" b="1" dirty="0">
              <a:solidFill>
                <a:schemeClr val="tx1"/>
              </a:solidFill>
              <a:latin typeface="ＭＳ Ｐゴシック" pitchFamily="50" charset="-128"/>
              <a:ea typeface="ＭＳ Ｐゴシック" pitchFamily="50" charset="-128"/>
            </a:endParaRPr>
          </a:p>
        </p:txBody>
      </p:sp>
      <p:sp>
        <p:nvSpPr>
          <p:cNvPr id="8" name="二等辺三角形 7"/>
          <p:cNvSpPr/>
          <p:nvPr/>
        </p:nvSpPr>
        <p:spPr>
          <a:xfrm rot="5400000">
            <a:off x="4888329" y="2101709"/>
            <a:ext cx="510326" cy="428604"/>
          </a:xfrm>
          <a:prstGeom prst="triangle">
            <a:avLst/>
          </a:prstGeom>
          <a:solidFill>
            <a:srgbClr val="00B0F0"/>
          </a:solidFill>
          <a:ln>
            <a:solidFill>
              <a:schemeClr val="accent3"/>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5429256" y="1857364"/>
            <a:ext cx="3286148" cy="857256"/>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400" dirty="0" smtClean="0">
                <a:solidFill>
                  <a:schemeClr val="tx2"/>
                </a:solidFill>
                <a:latin typeface="+mj-ea"/>
                <a:ea typeface="+mj-ea"/>
              </a:rPr>
              <a:t>他自治体との相対的な関係を知ることで、それぞれの自治体の全体における「位置」を知ることができる。</a:t>
            </a:r>
            <a:endParaRPr kumimoji="1" lang="ja-JP" altLang="en-US" sz="1400" dirty="0">
              <a:solidFill>
                <a:schemeClr val="tx2"/>
              </a:solidFill>
              <a:latin typeface="+mj-ea"/>
              <a:ea typeface="+mj-ea"/>
            </a:endParaRPr>
          </a:p>
        </p:txBody>
      </p:sp>
      <p:sp>
        <p:nvSpPr>
          <p:cNvPr id="11" name="角丸四角形 10"/>
          <p:cNvSpPr/>
          <p:nvPr/>
        </p:nvSpPr>
        <p:spPr>
          <a:xfrm>
            <a:off x="5429256" y="3143248"/>
            <a:ext cx="3286148" cy="642942"/>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400" dirty="0" smtClean="0">
                <a:solidFill>
                  <a:schemeClr val="tx2"/>
                </a:solidFill>
                <a:latin typeface="+mj-ea"/>
                <a:ea typeface="+mj-ea"/>
              </a:rPr>
              <a:t>それぞれの自治体内の「ばらつき」状況を客観的に把握するためのツール。</a:t>
            </a:r>
            <a:endParaRPr kumimoji="1" lang="ja-JP" altLang="en-US" sz="1400" dirty="0">
              <a:solidFill>
                <a:schemeClr val="tx2"/>
              </a:solidFill>
              <a:latin typeface="+mj-ea"/>
              <a:ea typeface="+mj-ea"/>
            </a:endParaRPr>
          </a:p>
        </p:txBody>
      </p:sp>
      <p:sp>
        <p:nvSpPr>
          <p:cNvPr id="13" name="二等辺三角形 12"/>
          <p:cNvSpPr/>
          <p:nvPr/>
        </p:nvSpPr>
        <p:spPr>
          <a:xfrm rot="5400000">
            <a:off x="4891179" y="3247567"/>
            <a:ext cx="510326" cy="428604"/>
          </a:xfrm>
          <a:prstGeom prst="triangle">
            <a:avLst/>
          </a:prstGeom>
          <a:solidFill>
            <a:srgbClr val="00B0F0"/>
          </a:solidFill>
          <a:ln>
            <a:solidFill>
              <a:schemeClr val="accent3"/>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idx="1"/>
          </p:nvPr>
        </p:nvSpPr>
        <p:spPr/>
        <p:txBody>
          <a:bodyPr/>
          <a:lstStyle/>
          <a:p>
            <a:r>
              <a:rPr lang="en-US" altLang="ja-JP" sz="3200" dirty="0"/>
              <a:t>65</a:t>
            </a:r>
            <a:r>
              <a:rPr lang="ja-JP" altLang="en-US" sz="3200" dirty="0"/>
              <a:t>歳以上人口に占める割合（年齢区分別）</a:t>
            </a:r>
            <a:endParaRPr kumimoji="1" lang="ja-JP" altLang="en-US" sz="3200" dirty="0"/>
          </a:p>
        </p:txBody>
      </p:sp>
      <p:sp>
        <p:nvSpPr>
          <p:cNvPr id="2" name="タイトル 1"/>
          <p:cNvSpPr>
            <a:spLocks noGrp="1"/>
          </p:cNvSpPr>
          <p:nvPr>
            <p:ph type="title"/>
          </p:nvPr>
        </p:nvSpPr>
        <p:spPr/>
        <p:txBody>
          <a:bodyPr/>
          <a:lstStyle/>
          <a:p>
            <a:r>
              <a:rPr kumimoji="1" lang="en-US" altLang="ja-JP" sz="3200" dirty="0" smtClean="0"/>
              <a:t>STEP2</a:t>
            </a:r>
            <a:r>
              <a:rPr lang="ja-JP" altLang="en-US" sz="3200" dirty="0" smtClean="0"/>
              <a:t>：</a:t>
            </a:r>
            <a:r>
              <a:rPr lang="ja-JP" altLang="ja-JP" sz="3200" dirty="0" smtClean="0"/>
              <a:t>基本的</a:t>
            </a:r>
            <a:r>
              <a:rPr lang="ja-JP" altLang="ja-JP" sz="3200" dirty="0"/>
              <a:t>な地域状況を確認</a:t>
            </a:r>
            <a:endParaRPr kumimoji="1" lang="ja-JP" altLang="en-US" sz="3200" dirty="0"/>
          </a:p>
        </p:txBody>
      </p:sp>
      <p:pic>
        <p:nvPicPr>
          <p:cNvPr id="3" name="図 2"/>
          <p:cNvPicPr>
            <a:picLocks noChangeAspect="1"/>
          </p:cNvPicPr>
          <p:nvPr/>
        </p:nvPicPr>
        <p:blipFill>
          <a:blip r:embed="rId3"/>
          <a:stretch>
            <a:fillRect/>
          </a:stretch>
        </p:blipFill>
        <p:spPr>
          <a:xfrm>
            <a:off x="574675" y="2483474"/>
            <a:ext cx="8481537" cy="2394289"/>
          </a:xfrm>
          <a:prstGeom prst="rect">
            <a:avLst/>
          </a:prstGeom>
        </p:spPr>
      </p:pic>
      <p:sp>
        <p:nvSpPr>
          <p:cNvPr id="5" name="角丸四角形 4"/>
          <p:cNvSpPr/>
          <p:nvPr/>
        </p:nvSpPr>
        <p:spPr>
          <a:xfrm>
            <a:off x="7406640" y="0"/>
            <a:ext cx="1737360" cy="4049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投影資料のみ</a:t>
            </a:r>
            <a:endParaRPr kumimoji="1" lang="ja-JP" altLang="en-US" dirty="0"/>
          </a:p>
        </p:txBody>
      </p:sp>
    </p:spTree>
    <p:extLst>
      <p:ext uri="{BB962C8B-B14F-4D97-AF65-F5344CB8AC3E}">
        <p14:creationId xmlns:p14="http://schemas.microsoft.com/office/powerpoint/2010/main" val="9115606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877730" y="2539890"/>
            <a:ext cx="7823150" cy="3155516"/>
          </a:xfrm>
          <a:prstGeom prst="rect">
            <a:avLst/>
          </a:prstGeom>
        </p:spPr>
      </p:pic>
      <p:sp>
        <p:nvSpPr>
          <p:cNvPr id="7" name="コンテンツ プレースホルダー 6"/>
          <p:cNvSpPr>
            <a:spLocks noGrp="1"/>
          </p:cNvSpPr>
          <p:nvPr>
            <p:ph idx="1"/>
          </p:nvPr>
        </p:nvSpPr>
        <p:spPr/>
        <p:txBody>
          <a:bodyPr/>
          <a:lstStyle/>
          <a:p>
            <a:r>
              <a:rPr lang="ja-JP" altLang="en-US" dirty="0" smtClean="0"/>
              <a:t>認定率（年齢補正値）</a:t>
            </a:r>
            <a:endParaRPr kumimoji="1" lang="ja-JP" altLang="en-US" dirty="0"/>
          </a:p>
        </p:txBody>
      </p:sp>
      <p:sp>
        <p:nvSpPr>
          <p:cNvPr id="2" name="タイトル 1"/>
          <p:cNvSpPr>
            <a:spLocks noGrp="1"/>
          </p:cNvSpPr>
          <p:nvPr>
            <p:ph type="title"/>
          </p:nvPr>
        </p:nvSpPr>
        <p:spPr/>
        <p:txBody>
          <a:bodyPr/>
          <a:lstStyle/>
          <a:p>
            <a:r>
              <a:rPr kumimoji="1" lang="en-US" altLang="ja-JP" sz="3200" dirty="0" smtClean="0"/>
              <a:t>STEP2</a:t>
            </a:r>
            <a:r>
              <a:rPr lang="ja-JP" altLang="en-US" sz="3200" dirty="0" smtClean="0"/>
              <a:t>：</a:t>
            </a:r>
            <a:r>
              <a:rPr lang="ja-JP" altLang="ja-JP" sz="3200" dirty="0" smtClean="0"/>
              <a:t>基本的</a:t>
            </a:r>
            <a:r>
              <a:rPr lang="ja-JP" altLang="ja-JP" sz="3200" dirty="0"/>
              <a:t>な地域状況を確認</a:t>
            </a:r>
            <a:endParaRPr kumimoji="1" lang="ja-JP" altLang="en-US" sz="3200" dirty="0"/>
          </a:p>
        </p:txBody>
      </p:sp>
      <p:sp>
        <p:nvSpPr>
          <p:cNvPr id="5" name="角丸四角形 4"/>
          <p:cNvSpPr/>
          <p:nvPr/>
        </p:nvSpPr>
        <p:spPr>
          <a:xfrm>
            <a:off x="4196714" y="2926035"/>
            <a:ext cx="592591" cy="2383226"/>
          </a:xfrm>
          <a:prstGeom prst="roundRect">
            <a:avLst/>
          </a:prstGeom>
          <a:noFill/>
          <a:ln w="381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7406640" y="-8616"/>
            <a:ext cx="1737360" cy="4049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投影資料のみ</a:t>
            </a:r>
            <a:endParaRPr kumimoji="1" lang="ja-JP" altLang="en-US" dirty="0"/>
          </a:p>
        </p:txBody>
      </p:sp>
    </p:spTree>
    <p:extLst>
      <p:ext uri="{BB962C8B-B14F-4D97-AF65-F5344CB8AC3E}">
        <p14:creationId xmlns:p14="http://schemas.microsoft.com/office/powerpoint/2010/main" val="38990885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726363" y="2500740"/>
            <a:ext cx="8083715" cy="3259980"/>
          </a:xfrm>
          <a:prstGeom prst="rect">
            <a:avLst/>
          </a:prstGeom>
        </p:spPr>
      </p:pic>
      <p:sp>
        <p:nvSpPr>
          <p:cNvPr id="7" name="コンテンツ プレースホルダー 6"/>
          <p:cNvSpPr>
            <a:spLocks noGrp="1"/>
          </p:cNvSpPr>
          <p:nvPr>
            <p:ph idx="1"/>
          </p:nvPr>
        </p:nvSpPr>
        <p:spPr/>
        <p:txBody>
          <a:bodyPr/>
          <a:lstStyle/>
          <a:p>
            <a:r>
              <a:rPr lang="ja-JP" altLang="en-US" dirty="0"/>
              <a:t>軽度認定率（要支援１・２、要介護１</a:t>
            </a:r>
            <a:r>
              <a:rPr lang="ja-JP" altLang="en-US" dirty="0" smtClean="0"/>
              <a:t>）</a:t>
            </a:r>
            <a:r>
              <a:rPr lang="ja-JP" altLang="en-US" dirty="0"/>
              <a:t>（年齢補正値</a:t>
            </a:r>
            <a:r>
              <a:rPr lang="ja-JP" altLang="en-US" dirty="0" smtClean="0"/>
              <a:t>）</a:t>
            </a:r>
            <a:endParaRPr lang="ja-JP" altLang="en-US" dirty="0"/>
          </a:p>
        </p:txBody>
      </p:sp>
      <p:sp>
        <p:nvSpPr>
          <p:cNvPr id="2" name="タイトル 1"/>
          <p:cNvSpPr>
            <a:spLocks noGrp="1"/>
          </p:cNvSpPr>
          <p:nvPr>
            <p:ph type="title"/>
          </p:nvPr>
        </p:nvSpPr>
        <p:spPr/>
        <p:txBody>
          <a:bodyPr/>
          <a:lstStyle/>
          <a:p>
            <a:r>
              <a:rPr kumimoji="1" lang="en-US" altLang="ja-JP" sz="3200" dirty="0" smtClean="0"/>
              <a:t>STEP2</a:t>
            </a:r>
            <a:r>
              <a:rPr lang="ja-JP" altLang="en-US" sz="3200" dirty="0" smtClean="0"/>
              <a:t>：</a:t>
            </a:r>
            <a:r>
              <a:rPr lang="ja-JP" altLang="ja-JP" sz="3200" dirty="0" smtClean="0"/>
              <a:t>基本的</a:t>
            </a:r>
            <a:r>
              <a:rPr lang="ja-JP" altLang="ja-JP" sz="3200" dirty="0"/>
              <a:t>な地域状況を確認</a:t>
            </a:r>
            <a:endParaRPr kumimoji="1" lang="ja-JP" altLang="en-US" sz="3200" dirty="0"/>
          </a:p>
        </p:txBody>
      </p:sp>
      <p:sp>
        <p:nvSpPr>
          <p:cNvPr id="5" name="角丸四角形 4"/>
          <p:cNvSpPr/>
          <p:nvPr/>
        </p:nvSpPr>
        <p:spPr>
          <a:xfrm>
            <a:off x="3287078" y="3299116"/>
            <a:ext cx="579528" cy="2265661"/>
          </a:xfrm>
          <a:prstGeom prst="roundRect">
            <a:avLst/>
          </a:prstGeom>
          <a:noFill/>
          <a:ln w="381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7406640" y="-8616"/>
            <a:ext cx="1737360" cy="4049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投影資料のみ</a:t>
            </a:r>
            <a:endParaRPr kumimoji="1" lang="ja-JP" altLang="en-US" dirty="0"/>
          </a:p>
        </p:txBody>
      </p:sp>
    </p:spTree>
    <p:extLst>
      <p:ext uri="{BB962C8B-B14F-4D97-AF65-F5344CB8AC3E}">
        <p14:creationId xmlns:p14="http://schemas.microsoft.com/office/powerpoint/2010/main" val="41321440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729089" y="2367542"/>
            <a:ext cx="8016636" cy="3197235"/>
          </a:xfrm>
          <a:prstGeom prst="rect">
            <a:avLst/>
          </a:prstGeom>
        </p:spPr>
      </p:pic>
      <p:sp>
        <p:nvSpPr>
          <p:cNvPr id="7" name="コンテンツ プレースホルダー 6"/>
          <p:cNvSpPr>
            <a:spLocks noGrp="1"/>
          </p:cNvSpPr>
          <p:nvPr>
            <p:ph idx="1"/>
          </p:nvPr>
        </p:nvSpPr>
        <p:spPr/>
        <p:txBody>
          <a:bodyPr/>
          <a:lstStyle/>
          <a:p>
            <a:r>
              <a:rPr lang="ja-JP" altLang="en-US" dirty="0"/>
              <a:t>中・重度認定率（要介護２～５） （年齢補正値</a:t>
            </a:r>
            <a:r>
              <a:rPr lang="ja-JP" altLang="en-US" dirty="0" smtClean="0"/>
              <a:t>）</a:t>
            </a:r>
            <a:endParaRPr lang="ja-JP" altLang="en-US" dirty="0"/>
          </a:p>
        </p:txBody>
      </p:sp>
      <p:sp>
        <p:nvSpPr>
          <p:cNvPr id="2" name="タイトル 1"/>
          <p:cNvSpPr>
            <a:spLocks noGrp="1"/>
          </p:cNvSpPr>
          <p:nvPr>
            <p:ph type="title"/>
          </p:nvPr>
        </p:nvSpPr>
        <p:spPr/>
        <p:txBody>
          <a:bodyPr/>
          <a:lstStyle/>
          <a:p>
            <a:r>
              <a:rPr kumimoji="1" lang="en-US" altLang="ja-JP" sz="3200" dirty="0" smtClean="0"/>
              <a:t>STEP2</a:t>
            </a:r>
            <a:r>
              <a:rPr lang="ja-JP" altLang="en-US" sz="3200" dirty="0" smtClean="0"/>
              <a:t>：</a:t>
            </a:r>
            <a:r>
              <a:rPr lang="ja-JP" altLang="ja-JP" sz="3200" dirty="0" smtClean="0"/>
              <a:t>基本的</a:t>
            </a:r>
            <a:r>
              <a:rPr lang="ja-JP" altLang="ja-JP" sz="3200" dirty="0"/>
              <a:t>な地域状況を確認</a:t>
            </a:r>
            <a:endParaRPr kumimoji="1" lang="ja-JP" altLang="en-US" sz="3200" dirty="0"/>
          </a:p>
        </p:txBody>
      </p:sp>
      <p:sp>
        <p:nvSpPr>
          <p:cNvPr id="5" name="角丸四角形 4"/>
          <p:cNvSpPr/>
          <p:nvPr/>
        </p:nvSpPr>
        <p:spPr>
          <a:xfrm>
            <a:off x="4781004" y="3667557"/>
            <a:ext cx="496741" cy="1766592"/>
          </a:xfrm>
          <a:prstGeom prst="roundRect">
            <a:avLst/>
          </a:prstGeom>
          <a:noFill/>
          <a:ln w="381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7406640" y="-8616"/>
            <a:ext cx="1737360" cy="4049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投影資料のみ</a:t>
            </a:r>
            <a:endParaRPr kumimoji="1" lang="ja-JP" altLang="en-US" dirty="0"/>
          </a:p>
        </p:txBody>
      </p:sp>
    </p:spTree>
    <p:extLst>
      <p:ext uri="{BB962C8B-B14F-4D97-AF65-F5344CB8AC3E}">
        <p14:creationId xmlns:p14="http://schemas.microsoft.com/office/powerpoint/2010/main" val="26119211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idx="1"/>
          </p:nvPr>
        </p:nvSpPr>
        <p:spPr/>
        <p:txBody>
          <a:bodyPr/>
          <a:lstStyle/>
          <a:p>
            <a:r>
              <a:rPr kumimoji="1" lang="ja-JP" altLang="en-US" dirty="0" smtClean="0"/>
              <a:t>業務分析データ</a:t>
            </a:r>
            <a:r>
              <a:rPr kumimoji="1" lang="en-US" altLang="ja-JP" dirty="0" smtClean="0"/>
              <a:t>P100~122</a:t>
            </a:r>
          </a:p>
          <a:p>
            <a:pPr marL="471487" lvl="1" indent="0">
              <a:buNone/>
            </a:pPr>
            <a:r>
              <a:rPr lang="en-US" altLang="ja-JP" dirty="0" smtClean="0"/>
              <a:t>Ⅱ</a:t>
            </a:r>
            <a:r>
              <a:rPr lang="ja-JP" altLang="en-US" dirty="0" err="1" smtClean="0"/>
              <a:t>．</a:t>
            </a:r>
            <a:r>
              <a:rPr lang="ja-JP" altLang="en-US" dirty="0" smtClean="0"/>
              <a:t>調査項目データ</a:t>
            </a:r>
            <a:endParaRPr lang="en-US" altLang="ja-JP" dirty="0" smtClean="0"/>
          </a:p>
          <a:p>
            <a:pPr marL="471487" lvl="1" indent="0">
              <a:buNone/>
            </a:pPr>
            <a:r>
              <a:rPr lang="ja-JP" altLang="en-US" dirty="0" smtClean="0"/>
              <a:t>　＞（１）中間評価項目得点</a:t>
            </a:r>
            <a:r>
              <a:rPr lang="en-US" altLang="ja-JP" dirty="0" smtClean="0"/>
              <a:t/>
            </a:r>
            <a:br>
              <a:rPr lang="en-US" altLang="ja-JP" dirty="0" smtClean="0"/>
            </a:br>
            <a:r>
              <a:rPr lang="ja-JP" altLang="en-US" dirty="0" smtClean="0"/>
              <a:t>　</a:t>
            </a:r>
            <a:endParaRPr kumimoji="1" lang="en-US" altLang="ja-JP" dirty="0"/>
          </a:p>
          <a:p>
            <a:pPr lvl="2">
              <a:buFont typeface="Wingdings" panose="05000000000000000000" pitchFamily="2" charset="2"/>
              <a:buChar char="Ø"/>
            </a:pPr>
            <a:r>
              <a:rPr lang="ja-JP" altLang="en-US" dirty="0" smtClean="0"/>
              <a:t>全国の分布からの偏りの状況</a:t>
            </a:r>
            <a:endParaRPr lang="en-US" altLang="ja-JP" dirty="0" smtClean="0"/>
          </a:p>
          <a:p>
            <a:pPr lvl="2">
              <a:buFont typeface="Wingdings" panose="05000000000000000000" pitchFamily="2" charset="2"/>
              <a:buChar char="Ø"/>
            </a:pPr>
            <a:r>
              <a:rPr lang="ja-JP" altLang="en-US" dirty="0" smtClean="0"/>
              <a:t>自立度のグループ別に見た中間評価項目得点の傾向（</a:t>
            </a:r>
            <a:r>
              <a:rPr lang="en-US" altLang="ja-JP" dirty="0" smtClean="0"/>
              <a:t>4</a:t>
            </a:r>
            <a:r>
              <a:rPr lang="ja-JP" altLang="en-US" dirty="0" smtClean="0"/>
              <a:t>群以外）</a:t>
            </a:r>
            <a:endParaRPr kumimoji="1" lang="ja-JP" altLang="en-US" dirty="0"/>
          </a:p>
        </p:txBody>
      </p:sp>
      <p:sp>
        <p:nvSpPr>
          <p:cNvPr id="2" name="タイトル 1"/>
          <p:cNvSpPr>
            <a:spLocks noGrp="1"/>
          </p:cNvSpPr>
          <p:nvPr>
            <p:ph type="title"/>
          </p:nvPr>
        </p:nvSpPr>
        <p:spPr/>
        <p:txBody>
          <a:bodyPr/>
          <a:lstStyle/>
          <a:p>
            <a:r>
              <a:rPr kumimoji="1" lang="en-US" altLang="ja-JP" sz="3200" dirty="0" smtClean="0"/>
              <a:t>STEP3</a:t>
            </a:r>
            <a:r>
              <a:rPr lang="ja-JP" altLang="en-US" sz="3200" dirty="0" smtClean="0"/>
              <a:t>：</a:t>
            </a:r>
            <a:r>
              <a:rPr lang="ja-JP" altLang="ja-JP" sz="3200" dirty="0"/>
              <a:t>中間評価項目得点</a:t>
            </a:r>
            <a:r>
              <a:rPr lang="ja-JP" altLang="ja-JP" sz="3200" dirty="0" smtClean="0"/>
              <a:t>を確認</a:t>
            </a:r>
            <a:endParaRPr kumimoji="1" lang="ja-JP" altLang="en-US" sz="3200" dirty="0"/>
          </a:p>
        </p:txBody>
      </p:sp>
      <p:sp>
        <p:nvSpPr>
          <p:cNvPr id="4" name="角丸四角形 3"/>
          <p:cNvSpPr/>
          <p:nvPr/>
        </p:nvSpPr>
        <p:spPr>
          <a:xfrm>
            <a:off x="7406640" y="-8616"/>
            <a:ext cx="1737360" cy="4049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投影資料のみ</a:t>
            </a:r>
            <a:endParaRPr kumimoji="1" lang="ja-JP" altLang="en-US" dirty="0"/>
          </a:p>
        </p:txBody>
      </p:sp>
    </p:spTree>
    <p:extLst>
      <p:ext uri="{BB962C8B-B14F-4D97-AF65-F5344CB8AC3E}">
        <p14:creationId xmlns:p14="http://schemas.microsoft.com/office/powerpoint/2010/main" val="38532451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766241" y="2988647"/>
            <a:ext cx="7607050" cy="3499513"/>
          </a:xfrm>
          <a:prstGeom prst="rect">
            <a:avLst/>
          </a:prstGeom>
        </p:spPr>
      </p:pic>
      <p:sp>
        <p:nvSpPr>
          <p:cNvPr id="7" name="コンテンツ プレースホルダー 6"/>
          <p:cNvSpPr>
            <a:spLocks noGrp="1"/>
          </p:cNvSpPr>
          <p:nvPr>
            <p:ph idx="1"/>
          </p:nvPr>
        </p:nvSpPr>
        <p:spPr/>
        <p:txBody>
          <a:bodyPr/>
          <a:lstStyle/>
          <a:p>
            <a:r>
              <a:rPr lang="ja-JP" altLang="en-US" sz="2800" dirty="0"/>
              <a:t>グループ別にみた中間評価項目得点（第１群）の傾向</a:t>
            </a:r>
            <a:endParaRPr kumimoji="1" lang="ja-JP" altLang="en-US" sz="2800" dirty="0"/>
          </a:p>
        </p:txBody>
      </p:sp>
      <p:sp>
        <p:nvSpPr>
          <p:cNvPr id="2" name="タイトル 1"/>
          <p:cNvSpPr>
            <a:spLocks noGrp="1"/>
          </p:cNvSpPr>
          <p:nvPr>
            <p:ph type="title"/>
          </p:nvPr>
        </p:nvSpPr>
        <p:spPr/>
        <p:txBody>
          <a:bodyPr/>
          <a:lstStyle/>
          <a:p>
            <a:r>
              <a:rPr kumimoji="1" lang="en-US" altLang="ja-JP" sz="3200" dirty="0" smtClean="0"/>
              <a:t>STEP3</a:t>
            </a:r>
            <a:r>
              <a:rPr lang="ja-JP" altLang="en-US" sz="3200" dirty="0" smtClean="0"/>
              <a:t>：</a:t>
            </a:r>
            <a:r>
              <a:rPr lang="ja-JP" altLang="ja-JP" sz="3200" dirty="0"/>
              <a:t>中間評価項目得点</a:t>
            </a:r>
            <a:r>
              <a:rPr lang="ja-JP" altLang="ja-JP" sz="3200" dirty="0" smtClean="0"/>
              <a:t>を確認</a:t>
            </a:r>
            <a:endParaRPr kumimoji="1" lang="ja-JP" altLang="en-US" sz="3200" dirty="0"/>
          </a:p>
        </p:txBody>
      </p:sp>
      <p:pic>
        <p:nvPicPr>
          <p:cNvPr id="4" name="図 3"/>
          <p:cNvPicPr>
            <a:picLocks noChangeAspect="1"/>
          </p:cNvPicPr>
          <p:nvPr/>
        </p:nvPicPr>
        <p:blipFill>
          <a:blip r:embed="rId4"/>
          <a:stretch>
            <a:fillRect/>
          </a:stretch>
        </p:blipFill>
        <p:spPr>
          <a:xfrm>
            <a:off x="642437" y="2392317"/>
            <a:ext cx="7946289" cy="584200"/>
          </a:xfrm>
          <a:prstGeom prst="rect">
            <a:avLst/>
          </a:prstGeom>
        </p:spPr>
      </p:pic>
      <p:sp>
        <p:nvSpPr>
          <p:cNvPr id="6" name="角丸四角形 5"/>
          <p:cNvSpPr/>
          <p:nvPr/>
        </p:nvSpPr>
        <p:spPr>
          <a:xfrm>
            <a:off x="4459939" y="5094212"/>
            <a:ext cx="230471" cy="270266"/>
          </a:xfrm>
          <a:prstGeom prst="roundRect">
            <a:avLst/>
          </a:prstGeom>
          <a:noFill/>
          <a:ln w="381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4452001" y="3265442"/>
            <a:ext cx="230471" cy="270266"/>
          </a:xfrm>
          <a:prstGeom prst="roundRect">
            <a:avLst/>
          </a:prstGeom>
          <a:noFill/>
          <a:ln w="381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7406640" y="-8616"/>
            <a:ext cx="1737360" cy="4049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投影資料のみ</a:t>
            </a:r>
            <a:endParaRPr kumimoji="1" lang="ja-JP" altLang="en-US" dirty="0"/>
          </a:p>
        </p:txBody>
      </p:sp>
    </p:spTree>
    <p:extLst>
      <p:ext uri="{BB962C8B-B14F-4D97-AF65-F5344CB8AC3E}">
        <p14:creationId xmlns:p14="http://schemas.microsoft.com/office/powerpoint/2010/main" val="35775508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3"/>
          <a:stretch>
            <a:fillRect/>
          </a:stretch>
        </p:blipFill>
        <p:spPr>
          <a:xfrm>
            <a:off x="621449" y="2986400"/>
            <a:ext cx="7852461" cy="3550099"/>
          </a:xfrm>
          <a:prstGeom prst="rect">
            <a:avLst/>
          </a:prstGeom>
        </p:spPr>
      </p:pic>
      <p:sp>
        <p:nvSpPr>
          <p:cNvPr id="7" name="コンテンツ プレースホルダー 6"/>
          <p:cNvSpPr>
            <a:spLocks noGrp="1"/>
          </p:cNvSpPr>
          <p:nvPr>
            <p:ph idx="1"/>
          </p:nvPr>
        </p:nvSpPr>
        <p:spPr/>
        <p:txBody>
          <a:bodyPr/>
          <a:lstStyle/>
          <a:p>
            <a:r>
              <a:rPr lang="ja-JP" altLang="en-US" sz="2800" dirty="0"/>
              <a:t>グループ別にみた中間評価項目得点（</a:t>
            </a:r>
            <a:r>
              <a:rPr lang="ja-JP" altLang="en-US" sz="2800" dirty="0" smtClean="0"/>
              <a:t>第</a:t>
            </a:r>
            <a:r>
              <a:rPr lang="en-US" altLang="ja-JP" sz="2800" dirty="0" smtClean="0"/>
              <a:t>2</a:t>
            </a:r>
            <a:r>
              <a:rPr lang="ja-JP" altLang="en-US" sz="2800" dirty="0" smtClean="0"/>
              <a:t>群</a:t>
            </a:r>
            <a:r>
              <a:rPr lang="ja-JP" altLang="en-US" sz="2800" dirty="0"/>
              <a:t>）の傾向</a:t>
            </a:r>
            <a:endParaRPr kumimoji="1" lang="ja-JP" altLang="en-US" sz="2800" dirty="0"/>
          </a:p>
        </p:txBody>
      </p:sp>
      <p:sp>
        <p:nvSpPr>
          <p:cNvPr id="2" name="タイトル 1"/>
          <p:cNvSpPr>
            <a:spLocks noGrp="1"/>
          </p:cNvSpPr>
          <p:nvPr>
            <p:ph type="title"/>
          </p:nvPr>
        </p:nvSpPr>
        <p:spPr/>
        <p:txBody>
          <a:bodyPr/>
          <a:lstStyle/>
          <a:p>
            <a:r>
              <a:rPr kumimoji="1" lang="en-US" altLang="ja-JP" sz="3200" dirty="0" smtClean="0"/>
              <a:t>STEP3</a:t>
            </a:r>
            <a:r>
              <a:rPr lang="ja-JP" altLang="en-US" sz="3200" dirty="0" smtClean="0"/>
              <a:t>：</a:t>
            </a:r>
            <a:r>
              <a:rPr lang="ja-JP" altLang="ja-JP" sz="3200" dirty="0"/>
              <a:t>中間評価項目得点</a:t>
            </a:r>
            <a:r>
              <a:rPr lang="ja-JP" altLang="ja-JP" sz="3200" dirty="0" smtClean="0"/>
              <a:t>を確認</a:t>
            </a:r>
            <a:endParaRPr kumimoji="1" lang="ja-JP" altLang="en-US" sz="3200" dirty="0"/>
          </a:p>
        </p:txBody>
      </p:sp>
      <p:sp>
        <p:nvSpPr>
          <p:cNvPr id="6" name="角丸四角形 5"/>
          <p:cNvSpPr/>
          <p:nvPr/>
        </p:nvSpPr>
        <p:spPr>
          <a:xfrm>
            <a:off x="5021641" y="5068086"/>
            <a:ext cx="230471" cy="270266"/>
          </a:xfrm>
          <a:prstGeom prst="roundRect">
            <a:avLst/>
          </a:prstGeom>
          <a:noFill/>
          <a:ln w="381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5021641" y="3265863"/>
            <a:ext cx="230471" cy="270266"/>
          </a:xfrm>
          <a:prstGeom prst="roundRect">
            <a:avLst/>
          </a:prstGeom>
          <a:noFill/>
          <a:ln w="381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4"/>
          <a:stretch>
            <a:fillRect/>
          </a:stretch>
        </p:blipFill>
        <p:spPr>
          <a:xfrm>
            <a:off x="621449" y="2402200"/>
            <a:ext cx="7946289" cy="584200"/>
          </a:xfrm>
          <a:prstGeom prst="rect">
            <a:avLst/>
          </a:prstGeom>
        </p:spPr>
      </p:pic>
      <p:sp>
        <p:nvSpPr>
          <p:cNvPr id="15" name="角丸四角形 14"/>
          <p:cNvSpPr/>
          <p:nvPr/>
        </p:nvSpPr>
        <p:spPr>
          <a:xfrm>
            <a:off x="7406640" y="-8616"/>
            <a:ext cx="1737360" cy="4049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投影資料のみ</a:t>
            </a:r>
            <a:endParaRPr kumimoji="1" lang="ja-JP" altLang="en-US" dirty="0"/>
          </a:p>
        </p:txBody>
      </p:sp>
    </p:spTree>
    <p:extLst>
      <p:ext uri="{BB962C8B-B14F-4D97-AF65-F5344CB8AC3E}">
        <p14:creationId xmlns:p14="http://schemas.microsoft.com/office/powerpoint/2010/main" val="1198672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610771" y="3060682"/>
            <a:ext cx="7956967" cy="3517918"/>
          </a:xfrm>
          <a:prstGeom prst="rect">
            <a:avLst/>
          </a:prstGeom>
        </p:spPr>
      </p:pic>
      <p:sp>
        <p:nvSpPr>
          <p:cNvPr id="7" name="コンテンツ プレースホルダー 6"/>
          <p:cNvSpPr>
            <a:spLocks noGrp="1"/>
          </p:cNvSpPr>
          <p:nvPr>
            <p:ph idx="1"/>
          </p:nvPr>
        </p:nvSpPr>
        <p:spPr/>
        <p:txBody>
          <a:bodyPr/>
          <a:lstStyle/>
          <a:p>
            <a:r>
              <a:rPr lang="ja-JP" altLang="en-US" sz="2800" dirty="0"/>
              <a:t>グループ別にみた中間評価項目得点（</a:t>
            </a:r>
            <a:r>
              <a:rPr lang="ja-JP" altLang="en-US" sz="2800" dirty="0" smtClean="0"/>
              <a:t>第</a:t>
            </a:r>
            <a:r>
              <a:rPr lang="en-US" altLang="ja-JP" sz="2800" dirty="0" smtClean="0"/>
              <a:t>3</a:t>
            </a:r>
            <a:r>
              <a:rPr lang="ja-JP" altLang="en-US" sz="2800" dirty="0" smtClean="0"/>
              <a:t>群</a:t>
            </a:r>
            <a:r>
              <a:rPr lang="ja-JP" altLang="en-US" sz="2800" dirty="0"/>
              <a:t>）の傾向</a:t>
            </a:r>
            <a:endParaRPr kumimoji="1" lang="ja-JP" altLang="en-US" sz="2800" dirty="0"/>
          </a:p>
        </p:txBody>
      </p:sp>
      <p:sp>
        <p:nvSpPr>
          <p:cNvPr id="2" name="タイトル 1"/>
          <p:cNvSpPr>
            <a:spLocks noGrp="1"/>
          </p:cNvSpPr>
          <p:nvPr>
            <p:ph type="title"/>
          </p:nvPr>
        </p:nvSpPr>
        <p:spPr/>
        <p:txBody>
          <a:bodyPr/>
          <a:lstStyle/>
          <a:p>
            <a:r>
              <a:rPr kumimoji="1" lang="en-US" altLang="ja-JP" sz="3200" dirty="0" smtClean="0"/>
              <a:t>STEP3</a:t>
            </a:r>
            <a:r>
              <a:rPr lang="ja-JP" altLang="en-US" sz="3200" dirty="0" smtClean="0"/>
              <a:t>：</a:t>
            </a:r>
            <a:r>
              <a:rPr lang="ja-JP" altLang="ja-JP" sz="3200" dirty="0"/>
              <a:t>中間評価項目得点</a:t>
            </a:r>
            <a:r>
              <a:rPr lang="ja-JP" altLang="ja-JP" sz="3200" dirty="0" smtClean="0"/>
              <a:t>を確認</a:t>
            </a:r>
            <a:endParaRPr kumimoji="1" lang="ja-JP" altLang="en-US" sz="3200" dirty="0"/>
          </a:p>
        </p:txBody>
      </p:sp>
      <p:sp>
        <p:nvSpPr>
          <p:cNvPr id="6" name="角丸四角形 5"/>
          <p:cNvSpPr/>
          <p:nvPr/>
        </p:nvSpPr>
        <p:spPr>
          <a:xfrm>
            <a:off x="5859840" y="4549375"/>
            <a:ext cx="230471" cy="270266"/>
          </a:xfrm>
          <a:prstGeom prst="roundRect">
            <a:avLst/>
          </a:prstGeom>
          <a:noFill/>
          <a:ln w="381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5859841" y="3338825"/>
            <a:ext cx="230471" cy="270266"/>
          </a:xfrm>
          <a:prstGeom prst="roundRect">
            <a:avLst/>
          </a:prstGeom>
          <a:noFill/>
          <a:ln w="381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7406640" y="-8616"/>
            <a:ext cx="1737360" cy="4049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投影資料のみ</a:t>
            </a:r>
            <a:endParaRPr kumimoji="1" lang="ja-JP" altLang="en-US" dirty="0"/>
          </a:p>
        </p:txBody>
      </p:sp>
      <p:pic>
        <p:nvPicPr>
          <p:cNvPr id="9" name="図 8"/>
          <p:cNvPicPr>
            <a:picLocks/>
          </p:cNvPicPr>
          <p:nvPr/>
        </p:nvPicPr>
        <p:blipFill>
          <a:blip r:embed="rId4"/>
          <a:stretch>
            <a:fillRect/>
          </a:stretch>
        </p:blipFill>
        <p:spPr>
          <a:xfrm>
            <a:off x="610771" y="2398541"/>
            <a:ext cx="8136000" cy="576000"/>
          </a:xfrm>
          <a:prstGeom prst="rect">
            <a:avLst/>
          </a:prstGeom>
        </p:spPr>
      </p:pic>
    </p:spTree>
    <p:extLst>
      <p:ext uri="{BB962C8B-B14F-4D97-AF65-F5344CB8AC3E}">
        <p14:creationId xmlns:p14="http://schemas.microsoft.com/office/powerpoint/2010/main" val="1185551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idx="1"/>
          </p:nvPr>
        </p:nvSpPr>
        <p:spPr>
          <a:xfrm>
            <a:off x="574675" y="1472067"/>
            <a:ext cx="8001000" cy="4678362"/>
          </a:xfrm>
        </p:spPr>
        <p:txBody>
          <a:bodyPr/>
          <a:lstStyle/>
          <a:p>
            <a:r>
              <a:rPr lang="ja-JP" altLang="en-US" dirty="0" smtClean="0"/>
              <a:t>中間</a:t>
            </a:r>
            <a:r>
              <a:rPr lang="ja-JP" altLang="en-US" dirty="0"/>
              <a:t>評価項目得点（</a:t>
            </a:r>
            <a:r>
              <a:rPr lang="ja-JP" altLang="en-US" dirty="0" smtClean="0"/>
              <a:t>第</a:t>
            </a:r>
            <a:r>
              <a:rPr lang="en-US" altLang="ja-JP" dirty="0" smtClean="0"/>
              <a:t>4</a:t>
            </a:r>
            <a:r>
              <a:rPr lang="ja-JP" altLang="en-US" dirty="0" smtClean="0"/>
              <a:t>群）</a:t>
            </a:r>
            <a:endParaRPr kumimoji="1" lang="ja-JP" altLang="en-US" dirty="0"/>
          </a:p>
        </p:txBody>
      </p:sp>
      <p:sp>
        <p:nvSpPr>
          <p:cNvPr id="2" name="タイトル 1"/>
          <p:cNvSpPr>
            <a:spLocks noGrp="1"/>
          </p:cNvSpPr>
          <p:nvPr>
            <p:ph type="title"/>
          </p:nvPr>
        </p:nvSpPr>
        <p:spPr/>
        <p:txBody>
          <a:bodyPr/>
          <a:lstStyle/>
          <a:p>
            <a:r>
              <a:rPr kumimoji="1" lang="en-US" altLang="ja-JP" sz="3200" dirty="0" smtClean="0"/>
              <a:t>STEP3</a:t>
            </a:r>
            <a:r>
              <a:rPr lang="ja-JP" altLang="en-US" sz="3200" dirty="0" smtClean="0"/>
              <a:t>：</a:t>
            </a:r>
            <a:r>
              <a:rPr lang="ja-JP" altLang="ja-JP" sz="3200" dirty="0"/>
              <a:t>中間評価項目得点</a:t>
            </a:r>
            <a:r>
              <a:rPr lang="ja-JP" altLang="ja-JP" sz="3200" dirty="0" smtClean="0"/>
              <a:t>を確認</a:t>
            </a:r>
            <a:endParaRPr kumimoji="1" lang="ja-JP" altLang="en-US" sz="3200" dirty="0"/>
          </a:p>
        </p:txBody>
      </p:sp>
      <p:pic>
        <p:nvPicPr>
          <p:cNvPr id="10" name="図 9"/>
          <p:cNvPicPr>
            <a:picLocks noChangeAspect="1"/>
          </p:cNvPicPr>
          <p:nvPr/>
        </p:nvPicPr>
        <p:blipFill>
          <a:blip r:embed="rId3"/>
          <a:stretch>
            <a:fillRect/>
          </a:stretch>
        </p:blipFill>
        <p:spPr>
          <a:xfrm>
            <a:off x="1405935" y="2684720"/>
            <a:ext cx="6322605" cy="1991797"/>
          </a:xfrm>
          <a:prstGeom prst="rect">
            <a:avLst/>
          </a:prstGeom>
        </p:spPr>
      </p:pic>
      <p:sp>
        <p:nvSpPr>
          <p:cNvPr id="11" name="角丸四角形 10"/>
          <p:cNvSpPr/>
          <p:nvPr/>
        </p:nvSpPr>
        <p:spPr>
          <a:xfrm>
            <a:off x="6484681" y="3410352"/>
            <a:ext cx="230471" cy="270266"/>
          </a:xfrm>
          <a:prstGeom prst="roundRect">
            <a:avLst/>
          </a:prstGeom>
          <a:noFill/>
          <a:ln w="381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040474" y="4796165"/>
            <a:ext cx="4674678" cy="338554"/>
          </a:xfrm>
          <a:prstGeom prst="rect">
            <a:avLst/>
          </a:prstGeom>
          <a:noFill/>
        </p:spPr>
        <p:txBody>
          <a:bodyPr wrap="none" rtlCol="0">
            <a:spAutoFit/>
          </a:bodyPr>
          <a:lstStyle/>
          <a:p>
            <a:r>
              <a:rPr lang="ja-JP" altLang="en-US" dirty="0"/>
              <a:t>中間評価項目得点第４群（有効期間・年齢補正あり）</a:t>
            </a:r>
            <a:endParaRPr kumimoji="1" lang="ja-JP" altLang="en-US" dirty="0"/>
          </a:p>
        </p:txBody>
      </p:sp>
      <p:sp>
        <p:nvSpPr>
          <p:cNvPr id="13" name="テキスト ボックス 12"/>
          <p:cNvSpPr txBox="1"/>
          <p:nvPr/>
        </p:nvSpPr>
        <p:spPr>
          <a:xfrm>
            <a:off x="1047697" y="2032427"/>
            <a:ext cx="3964547" cy="338554"/>
          </a:xfrm>
          <a:prstGeom prst="rect">
            <a:avLst/>
          </a:prstGeom>
          <a:noFill/>
        </p:spPr>
        <p:txBody>
          <a:bodyPr wrap="none" rtlCol="0">
            <a:spAutoFit/>
          </a:bodyPr>
          <a:lstStyle/>
          <a:p>
            <a:r>
              <a:rPr lang="en-US" altLang="ja-JP" dirty="0" smtClean="0"/>
              <a:t>※4</a:t>
            </a:r>
            <a:r>
              <a:rPr lang="ja-JP" altLang="en-US" dirty="0" smtClean="0"/>
              <a:t>群は自立度のグループ別分析の対象外</a:t>
            </a:r>
            <a:endParaRPr kumimoji="1" lang="ja-JP" altLang="en-US" dirty="0"/>
          </a:p>
        </p:txBody>
      </p:sp>
      <p:sp>
        <p:nvSpPr>
          <p:cNvPr id="14" name="角丸四角形 13"/>
          <p:cNvSpPr/>
          <p:nvPr/>
        </p:nvSpPr>
        <p:spPr>
          <a:xfrm>
            <a:off x="7406640" y="-8616"/>
            <a:ext cx="1737360" cy="4049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投影資料のみ</a:t>
            </a:r>
            <a:endParaRPr kumimoji="1" lang="ja-JP" altLang="en-US" dirty="0"/>
          </a:p>
        </p:txBody>
      </p:sp>
    </p:spTree>
    <p:extLst>
      <p:ext uri="{BB962C8B-B14F-4D97-AF65-F5344CB8AC3E}">
        <p14:creationId xmlns:p14="http://schemas.microsoft.com/office/powerpoint/2010/main" val="1500322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idx="1"/>
          </p:nvPr>
        </p:nvSpPr>
        <p:spPr/>
        <p:txBody>
          <a:bodyPr/>
          <a:lstStyle/>
          <a:p>
            <a:r>
              <a:rPr lang="ja-JP" altLang="en-US" sz="2800" dirty="0"/>
              <a:t>グループ別にみた中間評価項目得点（</a:t>
            </a:r>
            <a:r>
              <a:rPr lang="ja-JP" altLang="en-US" sz="2800" dirty="0" smtClean="0"/>
              <a:t>第</a:t>
            </a:r>
            <a:r>
              <a:rPr lang="en-US" altLang="ja-JP" sz="2800" dirty="0" smtClean="0"/>
              <a:t>5</a:t>
            </a:r>
            <a:r>
              <a:rPr lang="ja-JP" altLang="en-US" sz="2800" dirty="0" smtClean="0"/>
              <a:t>群</a:t>
            </a:r>
            <a:r>
              <a:rPr lang="ja-JP" altLang="en-US" sz="2800" dirty="0"/>
              <a:t>）の傾向</a:t>
            </a:r>
            <a:endParaRPr kumimoji="1" lang="ja-JP" altLang="en-US" sz="2800" dirty="0"/>
          </a:p>
        </p:txBody>
      </p:sp>
      <p:sp>
        <p:nvSpPr>
          <p:cNvPr id="2" name="タイトル 1"/>
          <p:cNvSpPr>
            <a:spLocks noGrp="1"/>
          </p:cNvSpPr>
          <p:nvPr>
            <p:ph type="title"/>
          </p:nvPr>
        </p:nvSpPr>
        <p:spPr/>
        <p:txBody>
          <a:bodyPr/>
          <a:lstStyle/>
          <a:p>
            <a:r>
              <a:rPr kumimoji="1" lang="en-US" altLang="ja-JP" sz="3200" dirty="0" smtClean="0"/>
              <a:t>STEP3</a:t>
            </a:r>
            <a:r>
              <a:rPr lang="ja-JP" altLang="en-US" sz="3200" dirty="0" smtClean="0"/>
              <a:t>：</a:t>
            </a:r>
            <a:r>
              <a:rPr lang="ja-JP" altLang="ja-JP" sz="3200" dirty="0"/>
              <a:t>中間評価項目得点</a:t>
            </a:r>
            <a:r>
              <a:rPr lang="ja-JP" altLang="ja-JP" sz="3200" dirty="0" smtClean="0"/>
              <a:t>を確認</a:t>
            </a:r>
            <a:endParaRPr kumimoji="1" lang="ja-JP" altLang="en-US" sz="3200" dirty="0"/>
          </a:p>
        </p:txBody>
      </p:sp>
      <p:sp>
        <p:nvSpPr>
          <p:cNvPr id="6" name="角丸四角形 5"/>
          <p:cNvSpPr/>
          <p:nvPr/>
        </p:nvSpPr>
        <p:spPr>
          <a:xfrm>
            <a:off x="4459939" y="5094212"/>
            <a:ext cx="230471" cy="270266"/>
          </a:xfrm>
          <a:prstGeom prst="roundRect">
            <a:avLst/>
          </a:prstGeom>
          <a:noFill/>
          <a:ln w="381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3"/>
          <a:stretch>
            <a:fillRect/>
          </a:stretch>
        </p:blipFill>
        <p:spPr>
          <a:xfrm>
            <a:off x="735807" y="2991394"/>
            <a:ext cx="7662861" cy="3538756"/>
          </a:xfrm>
          <a:prstGeom prst="rect">
            <a:avLst/>
          </a:prstGeom>
        </p:spPr>
      </p:pic>
      <p:pic>
        <p:nvPicPr>
          <p:cNvPr id="9" name="図 8"/>
          <p:cNvPicPr>
            <a:picLocks noChangeAspect="1"/>
          </p:cNvPicPr>
          <p:nvPr/>
        </p:nvPicPr>
        <p:blipFill>
          <a:blip r:embed="rId4"/>
          <a:stretch>
            <a:fillRect/>
          </a:stretch>
        </p:blipFill>
        <p:spPr>
          <a:xfrm>
            <a:off x="594092" y="2391987"/>
            <a:ext cx="7946289" cy="584200"/>
          </a:xfrm>
          <a:prstGeom prst="rect">
            <a:avLst/>
          </a:prstGeom>
        </p:spPr>
      </p:pic>
      <p:sp>
        <p:nvSpPr>
          <p:cNvPr id="10" name="角丸四角形 9"/>
          <p:cNvSpPr/>
          <p:nvPr/>
        </p:nvSpPr>
        <p:spPr>
          <a:xfrm>
            <a:off x="4159492" y="3278925"/>
            <a:ext cx="230471" cy="270266"/>
          </a:xfrm>
          <a:prstGeom prst="roundRect">
            <a:avLst/>
          </a:prstGeom>
          <a:noFill/>
          <a:ln w="381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4159491" y="3851929"/>
            <a:ext cx="230471" cy="270266"/>
          </a:xfrm>
          <a:prstGeom prst="roundRect">
            <a:avLst/>
          </a:prstGeom>
          <a:noFill/>
          <a:ln w="381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7406640" y="-8616"/>
            <a:ext cx="1737360" cy="4049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投影資料のみ</a:t>
            </a:r>
            <a:endParaRPr kumimoji="1" lang="ja-JP" altLang="en-US" dirty="0"/>
          </a:p>
        </p:txBody>
      </p:sp>
    </p:spTree>
    <p:extLst>
      <p:ext uri="{BB962C8B-B14F-4D97-AF65-F5344CB8AC3E}">
        <p14:creationId xmlns:p14="http://schemas.microsoft.com/office/powerpoint/2010/main" val="2102212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z="3600" dirty="0" smtClean="0"/>
              <a:t>都道府県等に提供するデータ</a:t>
            </a:r>
          </a:p>
        </p:txBody>
      </p:sp>
      <p:sp>
        <p:nvSpPr>
          <p:cNvPr id="51" name="正方形/長方形 50"/>
          <p:cNvSpPr/>
          <p:nvPr/>
        </p:nvSpPr>
        <p:spPr bwMode="auto">
          <a:xfrm>
            <a:off x="552892" y="1871330"/>
            <a:ext cx="7953155" cy="4678326"/>
          </a:xfrm>
          <a:prstGeom prst="rect">
            <a:avLst/>
          </a:prstGeom>
          <a:noFill/>
          <a:ln w="12700" cap="flat" cmpd="sng" algn="ctr">
            <a:solidFill>
              <a:schemeClr val="bg1">
                <a:lumMod val="75000"/>
              </a:scheme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z="1800" smtClean="0">
              <a:solidFill>
                <a:srgbClr val="000000"/>
              </a:solidFill>
              <a:latin typeface="Arial" pitchFamily="34" charset="0"/>
            </a:endParaRPr>
          </a:p>
        </p:txBody>
      </p:sp>
      <p:sp>
        <p:nvSpPr>
          <p:cNvPr id="55" name="AutoShape 214"/>
          <p:cNvSpPr>
            <a:spLocks noChangeArrowheads="1"/>
          </p:cNvSpPr>
          <p:nvPr/>
        </p:nvSpPr>
        <p:spPr bwMode="auto">
          <a:xfrm>
            <a:off x="487292" y="1762089"/>
            <a:ext cx="3644215" cy="342932"/>
          </a:xfrm>
          <a:prstGeom prst="roundRect">
            <a:avLst>
              <a:gd name="adj" fmla="val 16667"/>
            </a:avLst>
          </a:prstGeom>
          <a:solidFill>
            <a:srgbClr val="3D6AA7"/>
          </a:solidFill>
          <a:ln w="12700" algn="ctr">
            <a:noFill/>
            <a:round/>
            <a:headEnd/>
            <a:tailEnd type="none" w="lg" len="lg"/>
          </a:ln>
          <a:effectLst>
            <a:outerShdw dist="35921" dir="2700000" algn="ctr" rotWithShape="0">
              <a:srgbClr val="808080"/>
            </a:outerShdw>
          </a:effectLst>
        </p:spPr>
        <p:txBody>
          <a:bodyPr wrap="square" lIns="90000" tIns="46800" rIns="90000" bIns="46800">
            <a:spAutoFit/>
          </a:bodyPr>
          <a:lstStyle/>
          <a:p>
            <a:pPr algn="ctr">
              <a:defRPr/>
            </a:pPr>
            <a:r>
              <a:rPr lang="ja-JP" altLang="en-US" sz="1400" dirty="0" smtClean="0">
                <a:solidFill>
                  <a:srgbClr val="FFFFFF"/>
                </a:solidFill>
                <a:latin typeface="Arial" pitchFamily="34" charset="0"/>
                <a:ea typeface="HGP創英角ｺﾞｼｯｸUB" pitchFamily="50" charset="-128"/>
              </a:rPr>
              <a:t>「都道府県別自治体データ一覧」のイメージ</a:t>
            </a:r>
            <a:endParaRPr lang="ja-JP" altLang="en-US" sz="1400" dirty="0">
              <a:solidFill>
                <a:srgbClr val="FFFFFF"/>
              </a:solidFill>
              <a:latin typeface="Arial" pitchFamily="34" charset="0"/>
              <a:ea typeface="HGP創英角ｺﾞｼｯｸUB" pitchFamily="50" charset="-128"/>
            </a:endParaRPr>
          </a:p>
        </p:txBody>
      </p:sp>
      <p:pic>
        <p:nvPicPr>
          <p:cNvPr id="56" name="Picture 8"/>
          <p:cNvPicPr>
            <a:picLocks noChangeAspect="1" noChangeArrowheads="1"/>
          </p:cNvPicPr>
          <p:nvPr/>
        </p:nvPicPr>
        <p:blipFill>
          <a:blip r:embed="rId3" cstate="print"/>
          <a:srcRect/>
          <a:stretch>
            <a:fillRect/>
          </a:stretch>
        </p:blipFill>
        <p:spPr bwMode="auto">
          <a:xfrm>
            <a:off x="659071" y="2224976"/>
            <a:ext cx="4040519" cy="4134829"/>
          </a:xfrm>
          <a:prstGeom prst="rect">
            <a:avLst/>
          </a:prstGeom>
          <a:noFill/>
          <a:ln w="9525">
            <a:noFill/>
            <a:miter lim="800000"/>
            <a:headEnd/>
            <a:tailEnd/>
          </a:ln>
          <a:effectLst/>
        </p:spPr>
      </p:pic>
      <p:pic>
        <p:nvPicPr>
          <p:cNvPr id="57" name="Picture 2"/>
          <p:cNvPicPr>
            <a:picLocks noChangeAspect="1" noChangeArrowheads="1"/>
          </p:cNvPicPr>
          <p:nvPr/>
        </p:nvPicPr>
        <p:blipFill>
          <a:blip r:embed="rId4" cstate="print"/>
          <a:srcRect/>
          <a:stretch>
            <a:fillRect/>
          </a:stretch>
        </p:blipFill>
        <p:spPr bwMode="auto">
          <a:xfrm>
            <a:off x="5323756" y="1982467"/>
            <a:ext cx="2895211" cy="4471919"/>
          </a:xfrm>
          <a:prstGeom prst="rect">
            <a:avLst/>
          </a:prstGeom>
          <a:noFill/>
          <a:ln w="9525">
            <a:noFill/>
            <a:miter lim="800000"/>
            <a:headEnd/>
            <a:tailEnd/>
          </a:ln>
          <a:effectLst/>
        </p:spPr>
      </p:pic>
      <p:cxnSp>
        <p:nvCxnSpPr>
          <p:cNvPr id="62" name="直線矢印コネクタ 61"/>
          <p:cNvCxnSpPr/>
          <p:nvPr/>
        </p:nvCxnSpPr>
        <p:spPr bwMode="auto">
          <a:xfrm>
            <a:off x="5893475" y="2599374"/>
            <a:ext cx="0" cy="3758896"/>
          </a:xfrm>
          <a:prstGeom prst="straightConnector1">
            <a:avLst/>
          </a:prstGeom>
          <a:solidFill>
            <a:schemeClr val="bg1"/>
          </a:solidFill>
          <a:ln w="38100" cap="flat" cmpd="sng" algn="ctr">
            <a:solidFill>
              <a:srgbClr val="FF0000"/>
            </a:solidFill>
            <a:prstDash val="solid"/>
            <a:round/>
            <a:headEnd type="arrow"/>
            <a:tailEnd type="arrow"/>
          </a:ln>
          <a:effectLst/>
        </p:spPr>
      </p:cxnSp>
      <p:sp>
        <p:nvSpPr>
          <p:cNvPr id="66" name="正方形/長方形 65"/>
          <p:cNvSpPr/>
          <p:nvPr/>
        </p:nvSpPr>
        <p:spPr bwMode="auto">
          <a:xfrm>
            <a:off x="5156791" y="2186056"/>
            <a:ext cx="3168502" cy="323227"/>
          </a:xfrm>
          <a:prstGeom prst="rect">
            <a:avLst/>
          </a:prstGeom>
          <a:noFill/>
          <a:ln w="28575" cap="flat" cmpd="sng" algn="ctr">
            <a:solidFill>
              <a:srgbClr val="FF0000"/>
            </a:solidFill>
            <a:prstDash val="sys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z="1800" smtClean="0">
              <a:solidFill>
                <a:srgbClr val="000000"/>
              </a:solidFill>
              <a:latin typeface="Arial" pitchFamily="34" charset="0"/>
            </a:endParaRPr>
          </a:p>
        </p:txBody>
      </p:sp>
      <p:sp>
        <p:nvSpPr>
          <p:cNvPr id="67" name="AutoShape 115"/>
          <p:cNvSpPr>
            <a:spLocks noChangeArrowheads="1"/>
          </p:cNvSpPr>
          <p:nvPr/>
        </p:nvSpPr>
        <p:spPr bwMode="auto">
          <a:xfrm>
            <a:off x="3750832" y="2488007"/>
            <a:ext cx="1735568" cy="1036936"/>
          </a:xfrm>
          <a:prstGeom prst="wedgeEllipseCallout">
            <a:avLst>
              <a:gd name="adj1" fmla="val 43595"/>
              <a:gd name="adj2" fmla="val -65691"/>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defRPr/>
            </a:pPr>
            <a:endParaRPr lang="ja-JP" altLang="en-US" sz="1800">
              <a:solidFill>
                <a:srgbClr val="000000"/>
              </a:solidFill>
              <a:latin typeface="Arial" pitchFamily="34" charset="0"/>
            </a:endParaRPr>
          </a:p>
        </p:txBody>
      </p:sp>
      <p:sp>
        <p:nvSpPr>
          <p:cNvPr id="68" name="Text Box 45"/>
          <p:cNvSpPr txBox="1">
            <a:spLocks noChangeArrowheads="1"/>
          </p:cNvSpPr>
          <p:nvPr/>
        </p:nvSpPr>
        <p:spPr bwMode="auto">
          <a:xfrm>
            <a:off x="3836473" y="2664434"/>
            <a:ext cx="1586134" cy="740845"/>
          </a:xfrm>
          <a:prstGeom prst="rect">
            <a:avLst/>
          </a:prstGeom>
          <a:noFill/>
          <a:ln w="38100" algn="ctr">
            <a:noFill/>
            <a:miter lim="800000"/>
            <a:headEnd/>
            <a:tailEnd type="none" w="lg" len="lg"/>
          </a:ln>
        </p:spPr>
        <p:txBody>
          <a:bodyPr wrap="square" lIns="90000" tIns="46800" rIns="90000" bIns="46800">
            <a:spAutoFit/>
          </a:bodyPr>
          <a:lstStyle/>
          <a:p>
            <a:r>
              <a:rPr lang="ja-JP" altLang="en-US" sz="1400" b="1" dirty="0" smtClean="0">
                <a:solidFill>
                  <a:srgbClr val="000000"/>
                </a:solidFill>
                <a:latin typeface="Arial" pitchFamily="34" charset="0"/>
                <a:ea typeface="HG丸ｺﾞｼｯｸM-PRO" pitchFamily="50" charset="-128"/>
              </a:rPr>
              <a:t>上段に「全国」と「都道府県」のデータを表示</a:t>
            </a:r>
            <a:endParaRPr lang="ja-JP" altLang="en-US" sz="1400" b="1" dirty="0">
              <a:solidFill>
                <a:srgbClr val="000000"/>
              </a:solidFill>
              <a:latin typeface="Arial" pitchFamily="34" charset="0"/>
              <a:ea typeface="HG丸ｺﾞｼｯｸM-PRO" pitchFamily="50" charset="-128"/>
            </a:endParaRPr>
          </a:p>
        </p:txBody>
      </p:sp>
      <p:sp>
        <p:nvSpPr>
          <p:cNvPr id="69" name="AutoShape 115"/>
          <p:cNvSpPr>
            <a:spLocks noChangeArrowheads="1"/>
          </p:cNvSpPr>
          <p:nvPr/>
        </p:nvSpPr>
        <p:spPr bwMode="auto">
          <a:xfrm>
            <a:off x="2759357" y="5092983"/>
            <a:ext cx="1727582" cy="1020726"/>
          </a:xfrm>
          <a:prstGeom prst="wedgeEllipseCallout">
            <a:avLst>
              <a:gd name="adj1" fmla="val 16825"/>
              <a:gd name="adj2" fmla="val -107798"/>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defRPr/>
            </a:pPr>
            <a:endParaRPr lang="ja-JP" altLang="en-US" sz="1800">
              <a:solidFill>
                <a:srgbClr val="000000"/>
              </a:solidFill>
              <a:latin typeface="Arial" pitchFamily="34" charset="0"/>
            </a:endParaRPr>
          </a:p>
        </p:txBody>
      </p:sp>
      <p:sp>
        <p:nvSpPr>
          <p:cNvPr id="25" name="正方形/長方形 24"/>
          <p:cNvSpPr/>
          <p:nvPr/>
        </p:nvSpPr>
        <p:spPr>
          <a:xfrm>
            <a:off x="523628" y="1214846"/>
            <a:ext cx="8152410" cy="555280"/>
          </a:xfrm>
          <a:prstGeom prst="rect">
            <a:avLst/>
          </a:prstGeom>
        </p:spPr>
        <p:txBody>
          <a:bodyPr wrap="square">
            <a:spAutoFit/>
          </a:bodyPr>
          <a:lstStyle/>
          <a:p>
            <a:pPr marL="180975" indent="-180975">
              <a:lnSpc>
                <a:spcPct val="94000"/>
              </a:lnSpc>
              <a:buClr>
                <a:srgbClr val="000000"/>
              </a:buClr>
              <a:buFont typeface="Wingdings" pitchFamily="2" charset="2"/>
              <a:buChar char="n"/>
            </a:pPr>
            <a:r>
              <a:rPr lang="ja-JP" altLang="en-US" dirty="0" smtClean="0">
                <a:solidFill>
                  <a:srgbClr val="000000"/>
                </a:solidFill>
                <a:latin typeface="Arial" pitchFamily="34" charset="0"/>
              </a:rPr>
              <a:t>市町村に提供する「業務分析データ」と同様の項目について、構成する市町村の状況を一覧できるデータ集</a:t>
            </a:r>
            <a:r>
              <a:rPr lang="ja-JP" altLang="en-US" b="1" dirty="0" smtClean="0">
                <a:solidFill>
                  <a:srgbClr val="000000"/>
                </a:solidFill>
                <a:latin typeface="Arial" pitchFamily="34" charset="0"/>
              </a:rPr>
              <a:t>「都道府県別自治体データ一覧」</a:t>
            </a:r>
            <a:r>
              <a:rPr lang="ja-JP" altLang="en-US" dirty="0" smtClean="0">
                <a:solidFill>
                  <a:srgbClr val="000000"/>
                </a:solidFill>
                <a:latin typeface="Arial" pitchFamily="34" charset="0"/>
              </a:rPr>
              <a:t>を、都道府県、政令市</a:t>
            </a:r>
            <a:r>
              <a:rPr lang="ja-JP" altLang="en-US" sz="1050" dirty="0" smtClean="0">
                <a:solidFill>
                  <a:srgbClr val="000000"/>
                </a:solidFill>
                <a:latin typeface="Arial" pitchFamily="34" charset="0"/>
              </a:rPr>
              <a:t>（</a:t>
            </a:r>
            <a:r>
              <a:rPr lang="en-US" altLang="ja-JP" sz="1050" dirty="0" smtClean="0">
                <a:solidFill>
                  <a:srgbClr val="000000"/>
                </a:solidFill>
                <a:latin typeface="Arial" pitchFamily="34" charset="0"/>
              </a:rPr>
              <a:t>※</a:t>
            </a:r>
            <a:r>
              <a:rPr lang="ja-JP" altLang="en-US" sz="1050" dirty="0" smtClean="0">
                <a:solidFill>
                  <a:srgbClr val="000000"/>
                </a:solidFill>
                <a:latin typeface="Arial" pitchFamily="34" charset="0"/>
              </a:rPr>
              <a:t>区単位送信のみ）</a:t>
            </a:r>
            <a:r>
              <a:rPr lang="ja-JP" altLang="en-US" dirty="0" smtClean="0">
                <a:solidFill>
                  <a:srgbClr val="000000"/>
                </a:solidFill>
                <a:latin typeface="Arial" pitchFamily="34" charset="0"/>
              </a:rPr>
              <a:t>に提供</a:t>
            </a:r>
            <a:endParaRPr lang="en-US" altLang="ja-JP" dirty="0" smtClean="0">
              <a:solidFill>
                <a:srgbClr val="000000"/>
              </a:solidFill>
              <a:latin typeface="Arial" pitchFamily="34" charset="0"/>
            </a:endParaRPr>
          </a:p>
        </p:txBody>
      </p:sp>
      <p:sp>
        <p:nvSpPr>
          <p:cNvPr id="26" name="AutoShape 115"/>
          <p:cNvSpPr>
            <a:spLocks noChangeArrowheads="1"/>
          </p:cNvSpPr>
          <p:nvPr/>
        </p:nvSpPr>
        <p:spPr bwMode="auto">
          <a:xfrm>
            <a:off x="2762895" y="5096521"/>
            <a:ext cx="1727582" cy="1020726"/>
          </a:xfrm>
          <a:prstGeom prst="wedgeEllipseCallout">
            <a:avLst>
              <a:gd name="adj1" fmla="val 88270"/>
              <a:gd name="adj2" fmla="val -36328"/>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defRPr/>
            </a:pPr>
            <a:endParaRPr lang="ja-JP" altLang="en-US" sz="1800">
              <a:solidFill>
                <a:srgbClr val="000000"/>
              </a:solidFill>
              <a:latin typeface="Arial" pitchFamily="34" charset="0"/>
            </a:endParaRPr>
          </a:p>
        </p:txBody>
      </p:sp>
      <p:sp>
        <p:nvSpPr>
          <p:cNvPr id="70" name="Text Box 45"/>
          <p:cNvSpPr txBox="1">
            <a:spLocks noChangeArrowheads="1"/>
          </p:cNvSpPr>
          <p:nvPr/>
        </p:nvSpPr>
        <p:spPr bwMode="auto">
          <a:xfrm>
            <a:off x="2930058" y="5172648"/>
            <a:ext cx="1429292" cy="956288"/>
          </a:xfrm>
          <a:prstGeom prst="rect">
            <a:avLst/>
          </a:prstGeom>
          <a:noFill/>
          <a:ln w="38100" algn="ctr">
            <a:noFill/>
            <a:miter lim="800000"/>
            <a:headEnd/>
            <a:tailEnd type="none" w="lg" len="lg"/>
          </a:ln>
        </p:spPr>
        <p:txBody>
          <a:bodyPr wrap="square" lIns="90000" tIns="46800" rIns="90000" bIns="46800">
            <a:spAutoFit/>
          </a:bodyPr>
          <a:lstStyle/>
          <a:p>
            <a:r>
              <a:rPr lang="ja-JP" altLang="en-US" sz="1400" b="1" dirty="0" smtClean="0">
                <a:solidFill>
                  <a:srgbClr val="000000"/>
                </a:solidFill>
                <a:latin typeface="Arial" pitchFamily="34" charset="0"/>
                <a:ea typeface="HG丸ｺﾞｼｯｸM-PRO" pitchFamily="50" charset="-128"/>
              </a:rPr>
              <a:t>構成する市町村の「データ」と「グラフ」を</a:t>
            </a:r>
            <a:r>
              <a:rPr lang="en-US" altLang="ja-JP" sz="1400" b="1" dirty="0" smtClean="0">
                <a:solidFill>
                  <a:srgbClr val="000000"/>
                </a:solidFill>
                <a:latin typeface="Arial" pitchFamily="34" charset="0"/>
                <a:ea typeface="HG丸ｺﾞｼｯｸM-PRO" pitchFamily="50" charset="-128"/>
              </a:rPr>
              <a:t/>
            </a:r>
            <a:br>
              <a:rPr lang="en-US" altLang="ja-JP" sz="1400" b="1" dirty="0" smtClean="0">
                <a:solidFill>
                  <a:srgbClr val="000000"/>
                </a:solidFill>
                <a:latin typeface="Arial" pitchFamily="34" charset="0"/>
                <a:ea typeface="HG丸ｺﾞｼｯｸM-PRO" pitchFamily="50" charset="-128"/>
              </a:rPr>
            </a:br>
            <a:r>
              <a:rPr lang="ja-JP" altLang="en-US" sz="1400" b="1" dirty="0" smtClean="0">
                <a:solidFill>
                  <a:srgbClr val="000000"/>
                </a:solidFill>
                <a:latin typeface="Arial" pitchFamily="34" charset="0"/>
                <a:ea typeface="HG丸ｺﾞｼｯｸM-PRO" pitchFamily="50" charset="-128"/>
              </a:rPr>
              <a:t>一覧で提供</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idx="1"/>
          </p:nvPr>
        </p:nvSpPr>
        <p:spPr/>
        <p:txBody>
          <a:bodyPr/>
          <a:lstStyle/>
          <a:p>
            <a:r>
              <a:rPr kumimoji="1" lang="ja-JP" altLang="en-US" dirty="0" smtClean="0"/>
              <a:t>業務分析データ</a:t>
            </a:r>
            <a:r>
              <a:rPr kumimoji="1" lang="en-US" altLang="ja-JP" dirty="0" smtClean="0"/>
              <a:t>P101~134</a:t>
            </a:r>
          </a:p>
          <a:p>
            <a:pPr marL="471487" lvl="1" indent="0">
              <a:buNone/>
            </a:pPr>
            <a:r>
              <a:rPr lang="en-US" altLang="ja-JP" dirty="0" smtClean="0"/>
              <a:t>Ⅱ</a:t>
            </a:r>
            <a:r>
              <a:rPr lang="ja-JP" altLang="en-US" dirty="0" err="1" smtClean="0"/>
              <a:t>．</a:t>
            </a:r>
            <a:r>
              <a:rPr lang="ja-JP" altLang="en-US" dirty="0" smtClean="0"/>
              <a:t>調査項目データ</a:t>
            </a:r>
            <a:endParaRPr lang="en-US" altLang="ja-JP" dirty="0" smtClean="0"/>
          </a:p>
          <a:p>
            <a:pPr marL="471487" lvl="1" indent="0">
              <a:buNone/>
            </a:pPr>
            <a:r>
              <a:rPr lang="ja-JP" altLang="en-US" dirty="0" smtClean="0"/>
              <a:t>　＞（</a:t>
            </a:r>
            <a:r>
              <a:rPr lang="en-US" altLang="ja-JP" dirty="0" smtClean="0"/>
              <a:t>2</a:t>
            </a:r>
            <a:r>
              <a:rPr lang="ja-JP" altLang="en-US" dirty="0" smtClean="0"/>
              <a:t>）調査項目別選択率</a:t>
            </a:r>
            <a:endParaRPr lang="en-US" altLang="ja-JP" dirty="0"/>
          </a:p>
          <a:p>
            <a:pPr marL="1436688" lvl="1" indent="-966788">
              <a:buNone/>
            </a:pPr>
            <a:r>
              <a:rPr lang="ja-JP" altLang="en-US" dirty="0" smtClean="0"/>
              <a:t>　＞（３）一次判定結果に影響が出やすい</a:t>
            </a:r>
            <a:r>
              <a:rPr lang="en-US" altLang="ja-JP" dirty="0" smtClean="0"/>
              <a:t>5</a:t>
            </a:r>
            <a:r>
              <a:rPr lang="ja-JP" altLang="en-US" dirty="0" smtClean="0"/>
              <a:t>項目の詳　　　　細分析</a:t>
            </a:r>
            <a:endParaRPr lang="en-US" altLang="ja-JP" dirty="0" smtClean="0"/>
          </a:p>
          <a:p>
            <a:pPr marL="471487" lvl="1" indent="0">
              <a:buNone/>
            </a:pPr>
            <a:r>
              <a:rPr lang="ja-JP" altLang="en-US" dirty="0" smtClean="0"/>
              <a:t>　</a:t>
            </a:r>
            <a:endParaRPr kumimoji="1" lang="en-US" altLang="ja-JP" dirty="0"/>
          </a:p>
          <a:p>
            <a:pPr lvl="2">
              <a:buFont typeface="Wingdings" panose="05000000000000000000" pitchFamily="2" charset="2"/>
              <a:buChar char="Ø"/>
            </a:pPr>
            <a:r>
              <a:rPr lang="ja-JP" altLang="en-US" dirty="0" smtClean="0"/>
              <a:t>全国の分布からの偏りの状況</a:t>
            </a:r>
            <a:endParaRPr lang="en-US" altLang="ja-JP" dirty="0" smtClean="0"/>
          </a:p>
          <a:p>
            <a:pPr lvl="2">
              <a:buFont typeface="Wingdings" panose="05000000000000000000" pitchFamily="2" charset="2"/>
              <a:buChar char="Ø"/>
            </a:pPr>
            <a:r>
              <a:rPr lang="ja-JP" altLang="en-US" dirty="0" smtClean="0"/>
              <a:t>特に「</a:t>
            </a:r>
            <a:r>
              <a:rPr lang="ja-JP" altLang="en-US" u="sng" dirty="0" smtClean="0"/>
              <a:t>一次判定結果に影響が出やすい</a:t>
            </a:r>
            <a:r>
              <a:rPr lang="en-US" altLang="ja-JP" u="sng" dirty="0" smtClean="0"/>
              <a:t>5</a:t>
            </a:r>
            <a:r>
              <a:rPr lang="ja-JP" altLang="en-US" u="sng" dirty="0" smtClean="0"/>
              <a:t>項目</a:t>
            </a:r>
            <a:r>
              <a:rPr lang="ja-JP" altLang="en-US" dirty="0" smtClean="0"/>
              <a:t>」の状況の確認</a:t>
            </a:r>
            <a:endParaRPr kumimoji="1" lang="ja-JP" altLang="en-US" dirty="0"/>
          </a:p>
        </p:txBody>
      </p:sp>
      <p:sp>
        <p:nvSpPr>
          <p:cNvPr id="2" name="タイトル 1"/>
          <p:cNvSpPr>
            <a:spLocks noGrp="1"/>
          </p:cNvSpPr>
          <p:nvPr>
            <p:ph type="title"/>
          </p:nvPr>
        </p:nvSpPr>
        <p:spPr>
          <a:xfrm>
            <a:off x="574675" y="304800"/>
            <a:ext cx="8164376" cy="747713"/>
          </a:xfrm>
        </p:spPr>
        <p:txBody>
          <a:bodyPr/>
          <a:lstStyle/>
          <a:p>
            <a:r>
              <a:rPr kumimoji="1" lang="en-US" altLang="ja-JP" sz="3200" dirty="0" smtClean="0"/>
              <a:t>STEP4</a:t>
            </a:r>
            <a:r>
              <a:rPr lang="ja-JP" altLang="en-US" sz="3200" dirty="0" smtClean="0"/>
              <a:t>：</a:t>
            </a:r>
            <a:r>
              <a:rPr lang="ja-JP" altLang="ja-JP" sz="3200" dirty="0"/>
              <a:t>各群の基本調査項目の選択率を確認</a:t>
            </a:r>
            <a:endParaRPr kumimoji="1" lang="ja-JP" altLang="en-US" sz="3200" dirty="0"/>
          </a:p>
        </p:txBody>
      </p:sp>
      <p:sp>
        <p:nvSpPr>
          <p:cNvPr id="4" name="角丸四角形 3"/>
          <p:cNvSpPr/>
          <p:nvPr/>
        </p:nvSpPr>
        <p:spPr>
          <a:xfrm>
            <a:off x="7406640" y="-8616"/>
            <a:ext cx="1737360" cy="4049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投影資料のみ</a:t>
            </a:r>
            <a:endParaRPr kumimoji="1" lang="ja-JP" altLang="en-US" dirty="0"/>
          </a:p>
        </p:txBody>
      </p:sp>
    </p:spTree>
    <p:extLst>
      <p:ext uri="{BB962C8B-B14F-4D97-AF65-F5344CB8AC3E}">
        <p14:creationId xmlns:p14="http://schemas.microsoft.com/office/powerpoint/2010/main" val="992460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idx="1"/>
          </p:nvPr>
        </p:nvSpPr>
        <p:spPr/>
        <p:txBody>
          <a:bodyPr/>
          <a:lstStyle/>
          <a:p>
            <a:r>
              <a:rPr lang="ja-JP" altLang="en-US" dirty="0">
                <a:solidFill>
                  <a:srgbClr val="FF0000"/>
                </a:solidFill>
              </a:rPr>
              <a:t>一次判定結果に影響が出やすい５項目</a:t>
            </a:r>
            <a:endParaRPr kumimoji="1" lang="en-US" altLang="ja-JP" dirty="0" smtClean="0">
              <a:solidFill>
                <a:srgbClr val="FF0000"/>
              </a:solidFill>
            </a:endParaRPr>
          </a:p>
        </p:txBody>
      </p:sp>
      <p:sp>
        <p:nvSpPr>
          <p:cNvPr id="2" name="タイトル 1"/>
          <p:cNvSpPr>
            <a:spLocks noGrp="1"/>
          </p:cNvSpPr>
          <p:nvPr>
            <p:ph type="title"/>
          </p:nvPr>
        </p:nvSpPr>
        <p:spPr>
          <a:xfrm>
            <a:off x="574675" y="304800"/>
            <a:ext cx="8164376" cy="747713"/>
          </a:xfrm>
        </p:spPr>
        <p:txBody>
          <a:bodyPr/>
          <a:lstStyle/>
          <a:p>
            <a:r>
              <a:rPr kumimoji="1" lang="en-US" altLang="ja-JP" sz="3200" dirty="0" smtClean="0"/>
              <a:t>STEP4</a:t>
            </a:r>
            <a:r>
              <a:rPr lang="ja-JP" altLang="en-US" sz="3200" dirty="0" smtClean="0"/>
              <a:t>：</a:t>
            </a:r>
            <a:r>
              <a:rPr lang="ja-JP" altLang="ja-JP" sz="3200" dirty="0"/>
              <a:t>各群の基本調査項目の選択率を確認</a:t>
            </a:r>
            <a:endParaRPr kumimoji="1" lang="ja-JP" altLang="en-US" sz="3200" dirty="0"/>
          </a:p>
        </p:txBody>
      </p:sp>
      <p:pic>
        <p:nvPicPr>
          <p:cNvPr id="3" name="図 2"/>
          <p:cNvPicPr>
            <a:picLocks noChangeAspect="1"/>
          </p:cNvPicPr>
          <p:nvPr/>
        </p:nvPicPr>
        <p:blipFill>
          <a:blip r:embed="rId3"/>
          <a:stretch>
            <a:fillRect/>
          </a:stretch>
        </p:blipFill>
        <p:spPr>
          <a:xfrm>
            <a:off x="3398613" y="2099437"/>
            <a:ext cx="4905238" cy="2015363"/>
          </a:xfrm>
          <a:prstGeom prst="rect">
            <a:avLst/>
          </a:prstGeom>
        </p:spPr>
      </p:pic>
      <p:sp>
        <p:nvSpPr>
          <p:cNvPr id="4" name="テキスト ボックス 3"/>
          <p:cNvSpPr txBox="1"/>
          <p:nvPr/>
        </p:nvSpPr>
        <p:spPr>
          <a:xfrm>
            <a:off x="2050775" y="2939143"/>
            <a:ext cx="1083951" cy="338554"/>
          </a:xfrm>
          <a:prstGeom prst="rect">
            <a:avLst/>
          </a:prstGeom>
          <a:noFill/>
        </p:spPr>
        <p:txBody>
          <a:bodyPr wrap="none" rtlCol="0">
            <a:spAutoFit/>
          </a:bodyPr>
          <a:lstStyle/>
          <a:p>
            <a:r>
              <a:rPr kumimoji="1" lang="en-US" altLang="ja-JP" dirty="0" smtClean="0"/>
              <a:t>2-2</a:t>
            </a:r>
            <a:r>
              <a:rPr kumimoji="1" lang="ja-JP" altLang="en-US" dirty="0" smtClean="0"/>
              <a:t>　移動</a:t>
            </a:r>
            <a:endParaRPr kumimoji="1" lang="ja-JP" altLang="en-US" dirty="0"/>
          </a:p>
        </p:txBody>
      </p:sp>
      <p:pic>
        <p:nvPicPr>
          <p:cNvPr id="5" name="図 4"/>
          <p:cNvPicPr>
            <a:picLocks noChangeAspect="1"/>
          </p:cNvPicPr>
          <p:nvPr/>
        </p:nvPicPr>
        <p:blipFill>
          <a:blip r:embed="rId4"/>
          <a:stretch>
            <a:fillRect/>
          </a:stretch>
        </p:blipFill>
        <p:spPr>
          <a:xfrm>
            <a:off x="3398613" y="4403725"/>
            <a:ext cx="4870018" cy="1358377"/>
          </a:xfrm>
          <a:prstGeom prst="rect">
            <a:avLst/>
          </a:prstGeom>
        </p:spPr>
      </p:pic>
      <p:sp>
        <p:nvSpPr>
          <p:cNvPr id="8" name="テキスト ボックス 7"/>
          <p:cNvSpPr txBox="1"/>
          <p:nvPr/>
        </p:nvSpPr>
        <p:spPr>
          <a:xfrm>
            <a:off x="1845590" y="4875402"/>
            <a:ext cx="1494320" cy="338554"/>
          </a:xfrm>
          <a:prstGeom prst="rect">
            <a:avLst/>
          </a:prstGeom>
          <a:noFill/>
        </p:spPr>
        <p:txBody>
          <a:bodyPr wrap="none" rtlCol="0">
            <a:spAutoFit/>
          </a:bodyPr>
          <a:lstStyle/>
          <a:p>
            <a:r>
              <a:rPr kumimoji="1" lang="en-US" altLang="ja-JP" dirty="0" smtClean="0"/>
              <a:t>3-4</a:t>
            </a:r>
            <a:r>
              <a:rPr kumimoji="1" lang="ja-JP" altLang="en-US" dirty="0" smtClean="0"/>
              <a:t>　短期記憶</a:t>
            </a:r>
            <a:endParaRPr kumimoji="1" lang="ja-JP" altLang="en-US" dirty="0"/>
          </a:p>
        </p:txBody>
      </p:sp>
      <p:sp>
        <p:nvSpPr>
          <p:cNvPr id="9" name="角丸四角形 8"/>
          <p:cNvSpPr/>
          <p:nvPr/>
        </p:nvSpPr>
        <p:spPr>
          <a:xfrm>
            <a:off x="5452715" y="2747255"/>
            <a:ext cx="230471" cy="270266"/>
          </a:xfrm>
          <a:prstGeom prst="roundRect">
            <a:avLst/>
          </a:prstGeom>
          <a:noFill/>
          <a:ln w="381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6069612" y="5070805"/>
            <a:ext cx="230471" cy="270266"/>
          </a:xfrm>
          <a:prstGeom prst="roundRect">
            <a:avLst/>
          </a:prstGeom>
          <a:noFill/>
          <a:ln w="381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7406640" y="-8616"/>
            <a:ext cx="1737360" cy="4049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投影資料のみ</a:t>
            </a:r>
            <a:endParaRPr kumimoji="1" lang="ja-JP" altLang="en-US" dirty="0"/>
          </a:p>
        </p:txBody>
      </p:sp>
    </p:spTree>
    <p:extLst>
      <p:ext uri="{BB962C8B-B14F-4D97-AF65-F5344CB8AC3E}">
        <p14:creationId xmlns:p14="http://schemas.microsoft.com/office/powerpoint/2010/main" val="601294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stretch>
            <a:fillRect/>
          </a:stretch>
        </p:blipFill>
        <p:spPr>
          <a:xfrm>
            <a:off x="3339910" y="3833574"/>
            <a:ext cx="5079900" cy="2236252"/>
          </a:xfrm>
          <a:prstGeom prst="rect">
            <a:avLst/>
          </a:prstGeom>
        </p:spPr>
      </p:pic>
      <p:pic>
        <p:nvPicPr>
          <p:cNvPr id="6" name="図 5"/>
          <p:cNvPicPr>
            <a:picLocks noChangeAspect="1"/>
          </p:cNvPicPr>
          <p:nvPr/>
        </p:nvPicPr>
        <p:blipFill>
          <a:blip r:embed="rId4"/>
          <a:stretch>
            <a:fillRect/>
          </a:stretch>
        </p:blipFill>
        <p:spPr>
          <a:xfrm>
            <a:off x="3339910" y="2123553"/>
            <a:ext cx="5079900" cy="1421096"/>
          </a:xfrm>
          <a:prstGeom prst="rect">
            <a:avLst/>
          </a:prstGeom>
        </p:spPr>
      </p:pic>
      <p:sp>
        <p:nvSpPr>
          <p:cNvPr id="7" name="コンテンツ プレースホルダー 6"/>
          <p:cNvSpPr>
            <a:spLocks noGrp="1"/>
          </p:cNvSpPr>
          <p:nvPr>
            <p:ph idx="1"/>
          </p:nvPr>
        </p:nvSpPr>
        <p:spPr/>
        <p:txBody>
          <a:bodyPr/>
          <a:lstStyle/>
          <a:p>
            <a:r>
              <a:rPr lang="en-US" altLang="ja-JP" dirty="0" smtClean="0"/>
              <a:t>1</a:t>
            </a:r>
            <a:r>
              <a:rPr lang="ja-JP" altLang="en-US" dirty="0" smtClean="0"/>
              <a:t>群における主なはずれ値</a:t>
            </a:r>
            <a:endParaRPr kumimoji="1" lang="en-US" altLang="ja-JP" dirty="0" smtClean="0"/>
          </a:p>
        </p:txBody>
      </p:sp>
      <p:sp>
        <p:nvSpPr>
          <p:cNvPr id="2" name="タイトル 1"/>
          <p:cNvSpPr>
            <a:spLocks noGrp="1"/>
          </p:cNvSpPr>
          <p:nvPr>
            <p:ph type="title"/>
          </p:nvPr>
        </p:nvSpPr>
        <p:spPr>
          <a:xfrm>
            <a:off x="574675" y="304800"/>
            <a:ext cx="8164376" cy="747713"/>
          </a:xfrm>
        </p:spPr>
        <p:txBody>
          <a:bodyPr/>
          <a:lstStyle/>
          <a:p>
            <a:r>
              <a:rPr kumimoji="1" lang="en-US" altLang="ja-JP" sz="3200" dirty="0" smtClean="0"/>
              <a:t>STEP4</a:t>
            </a:r>
            <a:r>
              <a:rPr lang="ja-JP" altLang="en-US" sz="3200" dirty="0" smtClean="0"/>
              <a:t>：</a:t>
            </a:r>
            <a:r>
              <a:rPr lang="ja-JP" altLang="ja-JP" sz="3200" dirty="0"/>
              <a:t>各群の基本調査項目の選択率を確認</a:t>
            </a:r>
            <a:endParaRPr kumimoji="1" lang="ja-JP" altLang="en-US" sz="3200" dirty="0"/>
          </a:p>
        </p:txBody>
      </p:sp>
      <p:sp>
        <p:nvSpPr>
          <p:cNvPr id="4" name="テキスト ボックス 3"/>
          <p:cNvSpPr txBox="1"/>
          <p:nvPr/>
        </p:nvSpPr>
        <p:spPr>
          <a:xfrm>
            <a:off x="1303614" y="2698968"/>
            <a:ext cx="1888659" cy="338554"/>
          </a:xfrm>
          <a:prstGeom prst="rect">
            <a:avLst/>
          </a:prstGeom>
          <a:noFill/>
        </p:spPr>
        <p:txBody>
          <a:bodyPr wrap="none" rtlCol="0">
            <a:spAutoFit/>
          </a:bodyPr>
          <a:lstStyle/>
          <a:p>
            <a:r>
              <a:rPr lang="en-US" altLang="ja-JP" dirty="0" smtClean="0"/>
              <a:t>1-1</a:t>
            </a:r>
            <a:r>
              <a:rPr lang="ja-JP" altLang="en-US" dirty="0" smtClean="0"/>
              <a:t>　麻痺</a:t>
            </a:r>
            <a:r>
              <a:rPr lang="ja-JP" altLang="en-US" dirty="0"/>
              <a:t>（その他）</a:t>
            </a:r>
            <a:endParaRPr kumimoji="1" lang="ja-JP" altLang="en-US" dirty="0"/>
          </a:p>
        </p:txBody>
      </p:sp>
      <p:sp>
        <p:nvSpPr>
          <p:cNvPr id="8" name="テキスト ボックス 7"/>
          <p:cNvSpPr txBox="1"/>
          <p:nvPr/>
        </p:nvSpPr>
        <p:spPr>
          <a:xfrm>
            <a:off x="1817888" y="4782423"/>
            <a:ext cx="1374094" cy="338554"/>
          </a:xfrm>
          <a:prstGeom prst="rect">
            <a:avLst/>
          </a:prstGeom>
          <a:noFill/>
        </p:spPr>
        <p:txBody>
          <a:bodyPr wrap="none" rtlCol="0">
            <a:spAutoFit/>
          </a:bodyPr>
          <a:lstStyle/>
          <a:p>
            <a:r>
              <a:rPr lang="ja-JP" altLang="en-US" dirty="0"/>
              <a:t>　</a:t>
            </a:r>
            <a:r>
              <a:rPr lang="en-US" altLang="ja-JP" dirty="0" smtClean="0"/>
              <a:t>1-3</a:t>
            </a:r>
            <a:r>
              <a:rPr lang="ja-JP" altLang="en-US" dirty="0" smtClean="0"/>
              <a:t>　寝返り</a:t>
            </a:r>
            <a:endParaRPr kumimoji="1" lang="ja-JP" altLang="en-US" dirty="0"/>
          </a:p>
        </p:txBody>
      </p:sp>
      <p:sp>
        <p:nvSpPr>
          <p:cNvPr id="9" name="角丸四角形 8"/>
          <p:cNvSpPr/>
          <p:nvPr/>
        </p:nvSpPr>
        <p:spPr>
          <a:xfrm>
            <a:off x="5426589" y="2868245"/>
            <a:ext cx="230471" cy="270266"/>
          </a:xfrm>
          <a:prstGeom prst="roundRect">
            <a:avLst/>
          </a:prstGeom>
          <a:noFill/>
          <a:ln w="381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5248370" y="5319000"/>
            <a:ext cx="230471" cy="270266"/>
          </a:xfrm>
          <a:prstGeom prst="roundRect">
            <a:avLst/>
          </a:prstGeom>
          <a:noFill/>
          <a:ln w="381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7406640" y="-8616"/>
            <a:ext cx="1737360" cy="4049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投影資料のみ</a:t>
            </a:r>
            <a:endParaRPr kumimoji="1" lang="ja-JP" altLang="en-US" dirty="0"/>
          </a:p>
        </p:txBody>
      </p:sp>
    </p:spTree>
    <p:extLst>
      <p:ext uri="{BB962C8B-B14F-4D97-AF65-F5344CB8AC3E}">
        <p14:creationId xmlns:p14="http://schemas.microsoft.com/office/powerpoint/2010/main" val="1283839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3411619" y="4320642"/>
            <a:ext cx="4936772" cy="2125438"/>
          </a:xfrm>
          <a:prstGeom prst="rect">
            <a:avLst/>
          </a:prstGeom>
        </p:spPr>
      </p:pic>
      <p:pic>
        <p:nvPicPr>
          <p:cNvPr id="3" name="図 2"/>
          <p:cNvPicPr>
            <a:picLocks noChangeAspect="1"/>
          </p:cNvPicPr>
          <p:nvPr/>
        </p:nvPicPr>
        <p:blipFill>
          <a:blip r:embed="rId4"/>
          <a:stretch>
            <a:fillRect/>
          </a:stretch>
        </p:blipFill>
        <p:spPr>
          <a:xfrm>
            <a:off x="3411619" y="2101250"/>
            <a:ext cx="4936772" cy="2127505"/>
          </a:xfrm>
          <a:prstGeom prst="rect">
            <a:avLst/>
          </a:prstGeom>
        </p:spPr>
      </p:pic>
      <p:sp>
        <p:nvSpPr>
          <p:cNvPr id="7" name="コンテンツ プレースホルダー 6"/>
          <p:cNvSpPr>
            <a:spLocks noGrp="1"/>
          </p:cNvSpPr>
          <p:nvPr>
            <p:ph idx="1"/>
          </p:nvPr>
        </p:nvSpPr>
        <p:spPr/>
        <p:txBody>
          <a:bodyPr/>
          <a:lstStyle/>
          <a:p>
            <a:r>
              <a:rPr lang="en-US" altLang="ja-JP" dirty="0" smtClean="0"/>
              <a:t>2</a:t>
            </a:r>
            <a:r>
              <a:rPr lang="ja-JP" altLang="en-US" dirty="0" smtClean="0"/>
              <a:t>群における</a:t>
            </a:r>
            <a:r>
              <a:rPr lang="ja-JP" altLang="en-US" dirty="0"/>
              <a:t>主な</a:t>
            </a:r>
            <a:r>
              <a:rPr lang="ja-JP" altLang="en-US" dirty="0" smtClean="0"/>
              <a:t>はずれ値</a:t>
            </a:r>
            <a:endParaRPr kumimoji="1" lang="en-US" altLang="ja-JP" dirty="0" smtClean="0"/>
          </a:p>
        </p:txBody>
      </p:sp>
      <p:sp>
        <p:nvSpPr>
          <p:cNvPr id="2" name="タイトル 1"/>
          <p:cNvSpPr>
            <a:spLocks noGrp="1"/>
          </p:cNvSpPr>
          <p:nvPr>
            <p:ph type="title"/>
          </p:nvPr>
        </p:nvSpPr>
        <p:spPr>
          <a:xfrm>
            <a:off x="574675" y="304800"/>
            <a:ext cx="8164376" cy="747713"/>
          </a:xfrm>
        </p:spPr>
        <p:txBody>
          <a:bodyPr/>
          <a:lstStyle/>
          <a:p>
            <a:r>
              <a:rPr kumimoji="1" lang="en-US" altLang="ja-JP" sz="3200" dirty="0" smtClean="0"/>
              <a:t>STEP4</a:t>
            </a:r>
            <a:r>
              <a:rPr lang="ja-JP" altLang="en-US" sz="3200" dirty="0" smtClean="0"/>
              <a:t>：</a:t>
            </a:r>
            <a:r>
              <a:rPr lang="ja-JP" altLang="ja-JP" sz="3200" dirty="0"/>
              <a:t>各群の基本調査項目の選択率を確認</a:t>
            </a:r>
            <a:endParaRPr kumimoji="1" lang="ja-JP" altLang="en-US" sz="3200" dirty="0"/>
          </a:p>
        </p:txBody>
      </p:sp>
      <p:sp>
        <p:nvSpPr>
          <p:cNvPr id="4" name="テキスト ボックス 3"/>
          <p:cNvSpPr txBox="1"/>
          <p:nvPr/>
        </p:nvSpPr>
        <p:spPr>
          <a:xfrm>
            <a:off x="1978189" y="2943473"/>
            <a:ext cx="1269899" cy="338554"/>
          </a:xfrm>
          <a:prstGeom prst="rect">
            <a:avLst/>
          </a:prstGeom>
          <a:noFill/>
        </p:spPr>
        <p:txBody>
          <a:bodyPr wrap="none" rtlCol="0">
            <a:spAutoFit/>
          </a:bodyPr>
          <a:lstStyle/>
          <a:p>
            <a:r>
              <a:rPr lang="en-US" altLang="ja-JP" dirty="0" smtClean="0"/>
              <a:t>2-3  </a:t>
            </a:r>
            <a:r>
              <a:rPr lang="ja-JP" altLang="en-US" dirty="0" smtClean="0"/>
              <a:t>えん</a:t>
            </a:r>
            <a:r>
              <a:rPr lang="ja-JP" altLang="en-US" dirty="0"/>
              <a:t>下</a:t>
            </a:r>
            <a:endParaRPr kumimoji="1" lang="ja-JP" altLang="en-US" dirty="0"/>
          </a:p>
        </p:txBody>
      </p:sp>
      <p:sp>
        <p:nvSpPr>
          <p:cNvPr id="8" name="テキスト ボックス 7"/>
          <p:cNvSpPr txBox="1"/>
          <p:nvPr/>
        </p:nvSpPr>
        <p:spPr>
          <a:xfrm>
            <a:off x="1817888" y="5140751"/>
            <a:ext cx="1430200" cy="338554"/>
          </a:xfrm>
          <a:prstGeom prst="rect">
            <a:avLst/>
          </a:prstGeom>
          <a:noFill/>
        </p:spPr>
        <p:txBody>
          <a:bodyPr wrap="none" rtlCol="0">
            <a:spAutoFit/>
          </a:bodyPr>
          <a:lstStyle/>
          <a:p>
            <a:r>
              <a:rPr lang="en-US" altLang="ja-JP" dirty="0" smtClean="0"/>
              <a:t>2-7 </a:t>
            </a:r>
            <a:r>
              <a:rPr lang="ja-JP" altLang="en-US" dirty="0" smtClean="0"/>
              <a:t>口腔</a:t>
            </a:r>
            <a:r>
              <a:rPr lang="ja-JP" altLang="en-US" dirty="0"/>
              <a:t>清潔</a:t>
            </a:r>
            <a:endParaRPr kumimoji="1" lang="ja-JP" altLang="en-US" dirty="0"/>
          </a:p>
        </p:txBody>
      </p:sp>
      <p:sp>
        <p:nvSpPr>
          <p:cNvPr id="9" name="角丸四角形 8"/>
          <p:cNvSpPr/>
          <p:nvPr/>
        </p:nvSpPr>
        <p:spPr>
          <a:xfrm>
            <a:off x="5191458" y="2977617"/>
            <a:ext cx="230471" cy="270266"/>
          </a:xfrm>
          <a:prstGeom prst="roundRect">
            <a:avLst/>
          </a:prstGeom>
          <a:noFill/>
          <a:ln w="381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6123581" y="5209039"/>
            <a:ext cx="230471" cy="270266"/>
          </a:xfrm>
          <a:prstGeom prst="roundRect">
            <a:avLst/>
          </a:prstGeom>
          <a:noFill/>
          <a:ln w="381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7406640" y="-8616"/>
            <a:ext cx="1737360" cy="4049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投影資料のみ</a:t>
            </a:r>
            <a:endParaRPr kumimoji="1" lang="ja-JP" altLang="en-US" dirty="0"/>
          </a:p>
        </p:txBody>
      </p:sp>
    </p:spTree>
    <p:extLst>
      <p:ext uri="{BB962C8B-B14F-4D97-AF65-F5344CB8AC3E}">
        <p14:creationId xmlns:p14="http://schemas.microsoft.com/office/powerpoint/2010/main" val="31059193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3440226" y="2031480"/>
            <a:ext cx="4929777" cy="2004944"/>
          </a:xfrm>
          <a:prstGeom prst="rect">
            <a:avLst/>
          </a:prstGeom>
        </p:spPr>
      </p:pic>
      <p:pic>
        <p:nvPicPr>
          <p:cNvPr id="5" name="図 4"/>
          <p:cNvPicPr>
            <a:picLocks noChangeAspect="1"/>
          </p:cNvPicPr>
          <p:nvPr/>
        </p:nvPicPr>
        <p:blipFill>
          <a:blip r:embed="rId4"/>
          <a:stretch>
            <a:fillRect/>
          </a:stretch>
        </p:blipFill>
        <p:spPr>
          <a:xfrm>
            <a:off x="3440226" y="4128301"/>
            <a:ext cx="4929777" cy="1986602"/>
          </a:xfrm>
          <a:prstGeom prst="rect">
            <a:avLst/>
          </a:prstGeom>
        </p:spPr>
      </p:pic>
      <p:sp>
        <p:nvSpPr>
          <p:cNvPr id="7" name="コンテンツ プレースホルダー 6"/>
          <p:cNvSpPr>
            <a:spLocks noGrp="1"/>
          </p:cNvSpPr>
          <p:nvPr>
            <p:ph idx="1"/>
          </p:nvPr>
        </p:nvSpPr>
        <p:spPr/>
        <p:txBody>
          <a:bodyPr/>
          <a:lstStyle/>
          <a:p>
            <a:r>
              <a:rPr lang="en-US" altLang="ja-JP" dirty="0"/>
              <a:t>4</a:t>
            </a:r>
            <a:r>
              <a:rPr lang="ja-JP" altLang="en-US" dirty="0" smtClean="0"/>
              <a:t>群における</a:t>
            </a:r>
            <a:r>
              <a:rPr lang="ja-JP" altLang="en-US" dirty="0"/>
              <a:t>主な</a:t>
            </a:r>
            <a:r>
              <a:rPr lang="ja-JP" altLang="en-US" dirty="0" smtClean="0"/>
              <a:t>はずれ値</a:t>
            </a:r>
            <a:endParaRPr kumimoji="1" lang="en-US" altLang="ja-JP" dirty="0" smtClean="0"/>
          </a:p>
        </p:txBody>
      </p:sp>
      <p:sp>
        <p:nvSpPr>
          <p:cNvPr id="2" name="タイトル 1"/>
          <p:cNvSpPr>
            <a:spLocks noGrp="1"/>
          </p:cNvSpPr>
          <p:nvPr>
            <p:ph type="title"/>
          </p:nvPr>
        </p:nvSpPr>
        <p:spPr>
          <a:xfrm>
            <a:off x="574675" y="304800"/>
            <a:ext cx="8164376" cy="747713"/>
          </a:xfrm>
        </p:spPr>
        <p:txBody>
          <a:bodyPr/>
          <a:lstStyle/>
          <a:p>
            <a:r>
              <a:rPr kumimoji="1" lang="en-US" altLang="ja-JP" sz="3200" dirty="0" smtClean="0"/>
              <a:t>STEP4</a:t>
            </a:r>
            <a:r>
              <a:rPr lang="ja-JP" altLang="en-US" sz="3200" dirty="0" smtClean="0"/>
              <a:t>：</a:t>
            </a:r>
            <a:r>
              <a:rPr lang="ja-JP" altLang="ja-JP" sz="3200" dirty="0"/>
              <a:t>各群の基本調査項目の選択率を確認</a:t>
            </a:r>
            <a:endParaRPr kumimoji="1" lang="ja-JP" altLang="en-US" sz="3200" dirty="0"/>
          </a:p>
        </p:txBody>
      </p:sp>
      <p:sp>
        <p:nvSpPr>
          <p:cNvPr id="4" name="テキスト ボックス 3"/>
          <p:cNvSpPr txBox="1"/>
          <p:nvPr/>
        </p:nvSpPr>
        <p:spPr>
          <a:xfrm>
            <a:off x="1856360" y="2723377"/>
            <a:ext cx="1297150" cy="338554"/>
          </a:xfrm>
          <a:prstGeom prst="rect">
            <a:avLst/>
          </a:prstGeom>
          <a:noFill/>
        </p:spPr>
        <p:txBody>
          <a:bodyPr wrap="none" rtlCol="0">
            <a:spAutoFit/>
          </a:bodyPr>
          <a:lstStyle/>
          <a:p>
            <a:r>
              <a:rPr lang="en-US" altLang="ja-JP" dirty="0" smtClean="0"/>
              <a:t>4-1  </a:t>
            </a:r>
            <a:r>
              <a:rPr lang="ja-JP" altLang="en-US" dirty="0" smtClean="0"/>
              <a:t>被害的</a:t>
            </a:r>
            <a:endParaRPr kumimoji="1" lang="ja-JP" altLang="en-US" dirty="0"/>
          </a:p>
        </p:txBody>
      </p:sp>
      <p:sp>
        <p:nvSpPr>
          <p:cNvPr id="8" name="テキスト ボックス 7"/>
          <p:cNvSpPr txBox="1"/>
          <p:nvPr/>
        </p:nvSpPr>
        <p:spPr>
          <a:xfrm>
            <a:off x="1817888" y="4782423"/>
            <a:ext cx="1228221" cy="338554"/>
          </a:xfrm>
          <a:prstGeom prst="rect">
            <a:avLst/>
          </a:prstGeom>
          <a:noFill/>
        </p:spPr>
        <p:txBody>
          <a:bodyPr wrap="none" rtlCol="0">
            <a:spAutoFit/>
          </a:bodyPr>
          <a:lstStyle/>
          <a:p>
            <a:r>
              <a:rPr lang="ja-JP" altLang="en-US" dirty="0"/>
              <a:t>　</a:t>
            </a:r>
            <a:r>
              <a:rPr lang="en-US" altLang="ja-JP" dirty="0" smtClean="0"/>
              <a:t>4-2  </a:t>
            </a:r>
            <a:r>
              <a:rPr lang="ja-JP" altLang="en-US" dirty="0" smtClean="0"/>
              <a:t>作話</a:t>
            </a:r>
            <a:endParaRPr kumimoji="1" lang="ja-JP" altLang="en-US" dirty="0"/>
          </a:p>
        </p:txBody>
      </p:sp>
      <p:sp>
        <p:nvSpPr>
          <p:cNvPr id="9" name="角丸四角形 8"/>
          <p:cNvSpPr/>
          <p:nvPr/>
        </p:nvSpPr>
        <p:spPr>
          <a:xfrm>
            <a:off x="4799572" y="3348463"/>
            <a:ext cx="230471" cy="270266"/>
          </a:xfrm>
          <a:prstGeom prst="roundRect">
            <a:avLst/>
          </a:prstGeom>
          <a:noFill/>
          <a:ln w="381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5300622" y="5423504"/>
            <a:ext cx="230471" cy="270266"/>
          </a:xfrm>
          <a:prstGeom prst="roundRect">
            <a:avLst/>
          </a:prstGeom>
          <a:noFill/>
          <a:ln w="381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7406640" y="-8616"/>
            <a:ext cx="1737360" cy="4049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投影資料のみ</a:t>
            </a:r>
            <a:endParaRPr kumimoji="1" lang="ja-JP" altLang="en-US" dirty="0"/>
          </a:p>
        </p:txBody>
      </p:sp>
    </p:spTree>
    <p:extLst>
      <p:ext uri="{BB962C8B-B14F-4D97-AF65-F5344CB8AC3E}">
        <p14:creationId xmlns:p14="http://schemas.microsoft.com/office/powerpoint/2010/main" val="5420445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stretch>
            <a:fillRect/>
          </a:stretch>
        </p:blipFill>
        <p:spPr>
          <a:xfrm>
            <a:off x="3584271" y="4066831"/>
            <a:ext cx="4860396" cy="1963963"/>
          </a:xfrm>
          <a:prstGeom prst="rect">
            <a:avLst/>
          </a:prstGeom>
        </p:spPr>
      </p:pic>
      <p:pic>
        <p:nvPicPr>
          <p:cNvPr id="6" name="図 5"/>
          <p:cNvPicPr>
            <a:picLocks noChangeAspect="1"/>
          </p:cNvPicPr>
          <p:nvPr/>
        </p:nvPicPr>
        <p:blipFill>
          <a:blip r:embed="rId4"/>
          <a:stretch>
            <a:fillRect/>
          </a:stretch>
        </p:blipFill>
        <p:spPr>
          <a:xfrm>
            <a:off x="3584271" y="2032268"/>
            <a:ext cx="4860396" cy="1964964"/>
          </a:xfrm>
          <a:prstGeom prst="rect">
            <a:avLst/>
          </a:prstGeom>
        </p:spPr>
      </p:pic>
      <p:sp>
        <p:nvSpPr>
          <p:cNvPr id="7" name="コンテンツ プレースホルダー 6"/>
          <p:cNvSpPr>
            <a:spLocks noGrp="1"/>
          </p:cNvSpPr>
          <p:nvPr>
            <p:ph idx="1"/>
          </p:nvPr>
        </p:nvSpPr>
        <p:spPr/>
        <p:txBody>
          <a:bodyPr/>
          <a:lstStyle/>
          <a:p>
            <a:r>
              <a:rPr lang="en-US" altLang="ja-JP" dirty="0"/>
              <a:t>4</a:t>
            </a:r>
            <a:r>
              <a:rPr lang="ja-JP" altLang="en-US" dirty="0" smtClean="0"/>
              <a:t>群における</a:t>
            </a:r>
            <a:r>
              <a:rPr lang="ja-JP" altLang="en-US" dirty="0"/>
              <a:t>主な</a:t>
            </a:r>
            <a:r>
              <a:rPr lang="ja-JP" altLang="en-US" dirty="0" smtClean="0"/>
              <a:t>はずれ値</a:t>
            </a:r>
            <a:endParaRPr kumimoji="1" lang="en-US" altLang="ja-JP" dirty="0" smtClean="0"/>
          </a:p>
        </p:txBody>
      </p:sp>
      <p:sp>
        <p:nvSpPr>
          <p:cNvPr id="2" name="タイトル 1"/>
          <p:cNvSpPr>
            <a:spLocks noGrp="1"/>
          </p:cNvSpPr>
          <p:nvPr>
            <p:ph type="title"/>
          </p:nvPr>
        </p:nvSpPr>
        <p:spPr>
          <a:xfrm>
            <a:off x="574675" y="304800"/>
            <a:ext cx="8164376" cy="747713"/>
          </a:xfrm>
        </p:spPr>
        <p:txBody>
          <a:bodyPr/>
          <a:lstStyle/>
          <a:p>
            <a:r>
              <a:rPr kumimoji="1" lang="en-US" altLang="ja-JP" sz="3200" dirty="0" smtClean="0"/>
              <a:t>STEP4</a:t>
            </a:r>
            <a:r>
              <a:rPr lang="ja-JP" altLang="en-US" sz="3200" dirty="0" smtClean="0"/>
              <a:t>：</a:t>
            </a:r>
            <a:r>
              <a:rPr lang="ja-JP" altLang="ja-JP" sz="3200" dirty="0"/>
              <a:t>各群の基本調査項目の選択率を確認</a:t>
            </a:r>
            <a:endParaRPr kumimoji="1" lang="ja-JP" altLang="en-US" sz="3200" dirty="0"/>
          </a:p>
        </p:txBody>
      </p:sp>
      <p:sp>
        <p:nvSpPr>
          <p:cNvPr id="4" name="テキスト ボックス 3"/>
          <p:cNvSpPr txBox="1"/>
          <p:nvPr/>
        </p:nvSpPr>
        <p:spPr>
          <a:xfrm>
            <a:off x="1482859" y="2527432"/>
            <a:ext cx="1898277" cy="338554"/>
          </a:xfrm>
          <a:prstGeom prst="rect">
            <a:avLst/>
          </a:prstGeom>
          <a:noFill/>
        </p:spPr>
        <p:txBody>
          <a:bodyPr wrap="none" rtlCol="0">
            <a:spAutoFit/>
          </a:bodyPr>
          <a:lstStyle/>
          <a:p>
            <a:r>
              <a:rPr lang="en-US" altLang="ja-JP" dirty="0" smtClean="0"/>
              <a:t>4-3  </a:t>
            </a:r>
            <a:r>
              <a:rPr lang="ja-JP" altLang="en-US" dirty="0" smtClean="0"/>
              <a:t>感情</a:t>
            </a:r>
            <a:r>
              <a:rPr lang="ja-JP" altLang="en-US" dirty="0"/>
              <a:t>が不安定</a:t>
            </a:r>
            <a:endParaRPr kumimoji="1" lang="ja-JP" altLang="en-US" dirty="0"/>
          </a:p>
        </p:txBody>
      </p:sp>
      <p:sp>
        <p:nvSpPr>
          <p:cNvPr id="8" name="テキスト ボックス 7"/>
          <p:cNvSpPr txBox="1"/>
          <p:nvPr/>
        </p:nvSpPr>
        <p:spPr>
          <a:xfrm>
            <a:off x="1360688" y="4835254"/>
            <a:ext cx="1922321" cy="338554"/>
          </a:xfrm>
          <a:prstGeom prst="rect">
            <a:avLst/>
          </a:prstGeom>
          <a:noFill/>
        </p:spPr>
        <p:txBody>
          <a:bodyPr wrap="none" rtlCol="0">
            <a:spAutoFit/>
          </a:bodyPr>
          <a:lstStyle/>
          <a:p>
            <a:r>
              <a:rPr lang="ja-JP" altLang="en-US" dirty="0"/>
              <a:t>　</a:t>
            </a:r>
            <a:r>
              <a:rPr lang="en-US" altLang="ja-JP" dirty="0" smtClean="0"/>
              <a:t>4-5  </a:t>
            </a:r>
            <a:r>
              <a:rPr lang="ja-JP" altLang="en-US" dirty="0" smtClean="0"/>
              <a:t>同じ話</a:t>
            </a:r>
            <a:r>
              <a:rPr lang="ja-JP" altLang="en-US" dirty="0"/>
              <a:t>をする</a:t>
            </a:r>
            <a:endParaRPr kumimoji="1" lang="ja-JP" altLang="en-US" dirty="0"/>
          </a:p>
        </p:txBody>
      </p:sp>
      <p:sp>
        <p:nvSpPr>
          <p:cNvPr id="9" name="角丸四角形 8"/>
          <p:cNvSpPr/>
          <p:nvPr/>
        </p:nvSpPr>
        <p:spPr>
          <a:xfrm>
            <a:off x="5300622" y="3349541"/>
            <a:ext cx="230471" cy="270266"/>
          </a:xfrm>
          <a:prstGeom prst="roundRect">
            <a:avLst/>
          </a:prstGeom>
          <a:noFill/>
          <a:ln w="381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5666382" y="5332062"/>
            <a:ext cx="230471" cy="270266"/>
          </a:xfrm>
          <a:prstGeom prst="roundRect">
            <a:avLst/>
          </a:prstGeom>
          <a:noFill/>
          <a:ln w="381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7406640" y="-8616"/>
            <a:ext cx="1737360" cy="4049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投影資料のみ</a:t>
            </a:r>
            <a:endParaRPr kumimoji="1" lang="ja-JP" altLang="en-US" dirty="0"/>
          </a:p>
        </p:txBody>
      </p:sp>
    </p:spTree>
    <p:extLst>
      <p:ext uri="{BB962C8B-B14F-4D97-AF65-F5344CB8AC3E}">
        <p14:creationId xmlns:p14="http://schemas.microsoft.com/office/powerpoint/2010/main" val="19848115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3571306" y="2082929"/>
            <a:ext cx="4888725" cy="1971520"/>
          </a:xfrm>
          <a:prstGeom prst="rect">
            <a:avLst/>
          </a:prstGeom>
        </p:spPr>
      </p:pic>
      <p:pic>
        <p:nvPicPr>
          <p:cNvPr id="3" name="図 2"/>
          <p:cNvPicPr>
            <a:picLocks noChangeAspect="1"/>
          </p:cNvPicPr>
          <p:nvPr/>
        </p:nvPicPr>
        <p:blipFill>
          <a:blip r:embed="rId4"/>
          <a:stretch>
            <a:fillRect/>
          </a:stretch>
        </p:blipFill>
        <p:spPr>
          <a:xfrm>
            <a:off x="3584359" y="4161129"/>
            <a:ext cx="4890441" cy="1965351"/>
          </a:xfrm>
          <a:prstGeom prst="rect">
            <a:avLst/>
          </a:prstGeom>
        </p:spPr>
      </p:pic>
      <p:sp>
        <p:nvSpPr>
          <p:cNvPr id="7" name="コンテンツ プレースホルダー 6"/>
          <p:cNvSpPr>
            <a:spLocks noGrp="1"/>
          </p:cNvSpPr>
          <p:nvPr>
            <p:ph idx="1"/>
          </p:nvPr>
        </p:nvSpPr>
        <p:spPr/>
        <p:txBody>
          <a:bodyPr/>
          <a:lstStyle/>
          <a:p>
            <a:r>
              <a:rPr lang="en-US" altLang="ja-JP" dirty="0"/>
              <a:t>4</a:t>
            </a:r>
            <a:r>
              <a:rPr lang="ja-JP" altLang="en-US" dirty="0" smtClean="0"/>
              <a:t>群における</a:t>
            </a:r>
            <a:r>
              <a:rPr lang="ja-JP" altLang="en-US" dirty="0"/>
              <a:t>主な</a:t>
            </a:r>
            <a:r>
              <a:rPr lang="ja-JP" altLang="en-US" dirty="0" smtClean="0"/>
              <a:t>はずれ値</a:t>
            </a:r>
            <a:endParaRPr kumimoji="1" lang="en-US" altLang="ja-JP" dirty="0" smtClean="0"/>
          </a:p>
        </p:txBody>
      </p:sp>
      <p:sp>
        <p:nvSpPr>
          <p:cNvPr id="2" name="タイトル 1"/>
          <p:cNvSpPr>
            <a:spLocks noGrp="1"/>
          </p:cNvSpPr>
          <p:nvPr>
            <p:ph type="title"/>
          </p:nvPr>
        </p:nvSpPr>
        <p:spPr>
          <a:xfrm>
            <a:off x="574675" y="304800"/>
            <a:ext cx="8164376" cy="747713"/>
          </a:xfrm>
        </p:spPr>
        <p:txBody>
          <a:bodyPr/>
          <a:lstStyle/>
          <a:p>
            <a:r>
              <a:rPr kumimoji="1" lang="en-US" altLang="ja-JP" sz="3200" dirty="0" smtClean="0"/>
              <a:t>STEP4</a:t>
            </a:r>
            <a:r>
              <a:rPr lang="ja-JP" altLang="en-US" sz="3200" dirty="0" smtClean="0"/>
              <a:t>：</a:t>
            </a:r>
            <a:r>
              <a:rPr lang="ja-JP" altLang="ja-JP" sz="3200" dirty="0"/>
              <a:t>各群の基本調査項目の選択率を確認</a:t>
            </a:r>
            <a:endParaRPr kumimoji="1" lang="ja-JP" altLang="en-US" sz="3200" dirty="0"/>
          </a:p>
        </p:txBody>
      </p:sp>
      <p:sp>
        <p:nvSpPr>
          <p:cNvPr id="4" name="テキスト ボックス 3"/>
          <p:cNvSpPr txBox="1"/>
          <p:nvPr/>
        </p:nvSpPr>
        <p:spPr>
          <a:xfrm>
            <a:off x="1717990" y="2899412"/>
            <a:ext cx="1656223" cy="338554"/>
          </a:xfrm>
          <a:prstGeom prst="rect">
            <a:avLst/>
          </a:prstGeom>
          <a:noFill/>
        </p:spPr>
        <p:txBody>
          <a:bodyPr wrap="none" rtlCol="0">
            <a:spAutoFit/>
          </a:bodyPr>
          <a:lstStyle/>
          <a:p>
            <a:r>
              <a:rPr lang="en-US" altLang="ja-JP" dirty="0" smtClean="0"/>
              <a:t>4-6  </a:t>
            </a:r>
            <a:r>
              <a:rPr lang="ja-JP" altLang="en-US" dirty="0" smtClean="0"/>
              <a:t>大声</a:t>
            </a:r>
            <a:r>
              <a:rPr lang="ja-JP" altLang="en-US" dirty="0"/>
              <a:t>を出す</a:t>
            </a:r>
            <a:endParaRPr kumimoji="1" lang="ja-JP" altLang="en-US" dirty="0"/>
          </a:p>
        </p:txBody>
      </p:sp>
      <p:sp>
        <p:nvSpPr>
          <p:cNvPr id="8" name="テキスト ボックス 7"/>
          <p:cNvSpPr txBox="1"/>
          <p:nvPr/>
        </p:nvSpPr>
        <p:spPr>
          <a:xfrm>
            <a:off x="1253120" y="4993508"/>
            <a:ext cx="2121093" cy="338554"/>
          </a:xfrm>
          <a:prstGeom prst="rect">
            <a:avLst/>
          </a:prstGeom>
          <a:noFill/>
        </p:spPr>
        <p:txBody>
          <a:bodyPr wrap="none" rtlCol="0">
            <a:spAutoFit/>
          </a:bodyPr>
          <a:lstStyle/>
          <a:p>
            <a:r>
              <a:rPr lang="ja-JP" altLang="en-US" dirty="0"/>
              <a:t>　</a:t>
            </a:r>
            <a:r>
              <a:rPr lang="en-US" altLang="ja-JP" dirty="0" smtClean="0"/>
              <a:t>4-12  </a:t>
            </a:r>
            <a:r>
              <a:rPr lang="ja-JP" altLang="en-US" dirty="0" smtClean="0"/>
              <a:t>ひどい</a:t>
            </a:r>
            <a:r>
              <a:rPr lang="ja-JP" altLang="en-US" dirty="0"/>
              <a:t>物忘れ</a:t>
            </a:r>
            <a:endParaRPr kumimoji="1" lang="ja-JP" altLang="en-US" dirty="0"/>
          </a:p>
        </p:txBody>
      </p:sp>
      <p:sp>
        <p:nvSpPr>
          <p:cNvPr id="9" name="角丸四角形 8"/>
          <p:cNvSpPr/>
          <p:nvPr/>
        </p:nvSpPr>
        <p:spPr>
          <a:xfrm>
            <a:off x="4869548" y="3371164"/>
            <a:ext cx="230471" cy="270266"/>
          </a:xfrm>
          <a:prstGeom prst="roundRect">
            <a:avLst/>
          </a:prstGeom>
          <a:noFill/>
          <a:ln w="381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6397902" y="5449628"/>
            <a:ext cx="230471" cy="270266"/>
          </a:xfrm>
          <a:prstGeom prst="roundRect">
            <a:avLst/>
          </a:prstGeom>
          <a:noFill/>
          <a:ln w="381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7406640" y="-8616"/>
            <a:ext cx="1737360" cy="4049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投影資料のみ</a:t>
            </a:r>
            <a:endParaRPr kumimoji="1" lang="ja-JP" altLang="en-US" dirty="0"/>
          </a:p>
        </p:txBody>
      </p:sp>
    </p:spTree>
    <p:extLst>
      <p:ext uri="{BB962C8B-B14F-4D97-AF65-F5344CB8AC3E}">
        <p14:creationId xmlns:p14="http://schemas.microsoft.com/office/powerpoint/2010/main" val="35636394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3634264" y="2171529"/>
            <a:ext cx="4724371" cy="1933964"/>
          </a:xfrm>
          <a:prstGeom prst="rect">
            <a:avLst/>
          </a:prstGeom>
        </p:spPr>
      </p:pic>
      <p:pic>
        <p:nvPicPr>
          <p:cNvPr id="5" name="図 4"/>
          <p:cNvPicPr>
            <a:picLocks noChangeAspect="1"/>
          </p:cNvPicPr>
          <p:nvPr/>
        </p:nvPicPr>
        <p:blipFill>
          <a:blip r:embed="rId4"/>
          <a:stretch>
            <a:fillRect/>
          </a:stretch>
        </p:blipFill>
        <p:spPr>
          <a:xfrm>
            <a:off x="3634264" y="4227073"/>
            <a:ext cx="4724263" cy="1899407"/>
          </a:xfrm>
          <a:prstGeom prst="rect">
            <a:avLst/>
          </a:prstGeom>
        </p:spPr>
      </p:pic>
      <p:sp>
        <p:nvSpPr>
          <p:cNvPr id="7" name="コンテンツ プレースホルダー 6"/>
          <p:cNvSpPr>
            <a:spLocks noGrp="1"/>
          </p:cNvSpPr>
          <p:nvPr>
            <p:ph idx="1"/>
          </p:nvPr>
        </p:nvSpPr>
        <p:spPr/>
        <p:txBody>
          <a:bodyPr/>
          <a:lstStyle/>
          <a:p>
            <a:r>
              <a:rPr lang="en-US" altLang="ja-JP" dirty="0"/>
              <a:t>5</a:t>
            </a:r>
            <a:r>
              <a:rPr lang="ja-JP" altLang="en-US" dirty="0" smtClean="0"/>
              <a:t>群における</a:t>
            </a:r>
            <a:r>
              <a:rPr lang="ja-JP" altLang="en-US" dirty="0"/>
              <a:t>主な</a:t>
            </a:r>
            <a:r>
              <a:rPr lang="ja-JP" altLang="en-US" dirty="0" smtClean="0"/>
              <a:t>はずれ値</a:t>
            </a:r>
            <a:endParaRPr kumimoji="1" lang="en-US" altLang="ja-JP" dirty="0" smtClean="0"/>
          </a:p>
        </p:txBody>
      </p:sp>
      <p:sp>
        <p:nvSpPr>
          <p:cNvPr id="2" name="タイトル 1"/>
          <p:cNvSpPr>
            <a:spLocks noGrp="1"/>
          </p:cNvSpPr>
          <p:nvPr>
            <p:ph type="title"/>
          </p:nvPr>
        </p:nvSpPr>
        <p:spPr>
          <a:xfrm>
            <a:off x="574675" y="304800"/>
            <a:ext cx="8164376" cy="747713"/>
          </a:xfrm>
        </p:spPr>
        <p:txBody>
          <a:bodyPr/>
          <a:lstStyle/>
          <a:p>
            <a:r>
              <a:rPr kumimoji="1" lang="en-US" altLang="ja-JP" sz="3200" dirty="0" smtClean="0"/>
              <a:t>STEP4</a:t>
            </a:r>
            <a:r>
              <a:rPr lang="ja-JP" altLang="en-US" sz="3200" dirty="0" smtClean="0"/>
              <a:t>：</a:t>
            </a:r>
            <a:r>
              <a:rPr lang="ja-JP" altLang="ja-JP" sz="3200" dirty="0"/>
              <a:t>各群の基本調査項目の選択率を確認</a:t>
            </a:r>
            <a:endParaRPr kumimoji="1" lang="ja-JP" altLang="en-US" sz="3200" dirty="0"/>
          </a:p>
        </p:txBody>
      </p:sp>
      <p:sp>
        <p:nvSpPr>
          <p:cNvPr id="4" name="テキスト ボックス 3"/>
          <p:cNvSpPr txBox="1"/>
          <p:nvPr/>
        </p:nvSpPr>
        <p:spPr>
          <a:xfrm>
            <a:off x="1906194" y="2892654"/>
            <a:ext cx="1502334" cy="338554"/>
          </a:xfrm>
          <a:prstGeom prst="rect">
            <a:avLst/>
          </a:prstGeom>
          <a:noFill/>
        </p:spPr>
        <p:txBody>
          <a:bodyPr wrap="none" rtlCol="0">
            <a:spAutoFit/>
          </a:bodyPr>
          <a:lstStyle/>
          <a:p>
            <a:r>
              <a:rPr lang="en-US" altLang="ja-JP" dirty="0" smtClean="0"/>
              <a:t>5-1  </a:t>
            </a:r>
            <a:r>
              <a:rPr lang="ja-JP" altLang="en-US" dirty="0" smtClean="0"/>
              <a:t>薬</a:t>
            </a:r>
            <a:r>
              <a:rPr lang="ja-JP" altLang="en-US" dirty="0"/>
              <a:t>の内服</a:t>
            </a:r>
            <a:endParaRPr kumimoji="1" lang="ja-JP" altLang="en-US" dirty="0"/>
          </a:p>
        </p:txBody>
      </p:sp>
      <p:sp>
        <p:nvSpPr>
          <p:cNvPr id="8" name="テキスト ボックス 7"/>
          <p:cNvSpPr txBox="1"/>
          <p:nvPr/>
        </p:nvSpPr>
        <p:spPr>
          <a:xfrm>
            <a:off x="1803601" y="4782424"/>
            <a:ext cx="1707519" cy="338554"/>
          </a:xfrm>
          <a:prstGeom prst="rect">
            <a:avLst/>
          </a:prstGeom>
          <a:noFill/>
        </p:spPr>
        <p:txBody>
          <a:bodyPr wrap="none" rtlCol="0">
            <a:spAutoFit/>
          </a:bodyPr>
          <a:lstStyle/>
          <a:p>
            <a:r>
              <a:rPr lang="en-US" altLang="ja-JP" dirty="0" smtClean="0"/>
              <a:t>5-2  </a:t>
            </a:r>
            <a:r>
              <a:rPr lang="ja-JP" altLang="en-US" dirty="0" smtClean="0"/>
              <a:t>金銭</a:t>
            </a:r>
            <a:r>
              <a:rPr lang="ja-JP" altLang="en-US" dirty="0"/>
              <a:t>の管理</a:t>
            </a:r>
            <a:endParaRPr kumimoji="1" lang="ja-JP" altLang="en-US" dirty="0"/>
          </a:p>
        </p:txBody>
      </p:sp>
      <p:sp>
        <p:nvSpPr>
          <p:cNvPr id="9" name="角丸四角形 8"/>
          <p:cNvSpPr/>
          <p:nvPr/>
        </p:nvSpPr>
        <p:spPr>
          <a:xfrm>
            <a:off x="6800519" y="2960942"/>
            <a:ext cx="230471" cy="270266"/>
          </a:xfrm>
          <a:prstGeom prst="roundRect">
            <a:avLst/>
          </a:prstGeom>
          <a:noFill/>
          <a:ln w="381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6685284" y="5475755"/>
            <a:ext cx="230471" cy="270266"/>
          </a:xfrm>
          <a:prstGeom prst="roundRect">
            <a:avLst/>
          </a:prstGeom>
          <a:noFill/>
          <a:ln w="381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7406640" y="-8616"/>
            <a:ext cx="1737360" cy="4049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投影資料のみ</a:t>
            </a:r>
            <a:endParaRPr kumimoji="1" lang="ja-JP" altLang="en-US" dirty="0"/>
          </a:p>
        </p:txBody>
      </p:sp>
    </p:spTree>
    <p:extLst>
      <p:ext uri="{BB962C8B-B14F-4D97-AF65-F5344CB8AC3E}">
        <p14:creationId xmlns:p14="http://schemas.microsoft.com/office/powerpoint/2010/main" val="42309839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3606382" y="4421023"/>
            <a:ext cx="4662407" cy="1873690"/>
          </a:xfrm>
          <a:prstGeom prst="rect">
            <a:avLst/>
          </a:prstGeom>
        </p:spPr>
      </p:pic>
      <p:pic>
        <p:nvPicPr>
          <p:cNvPr id="3" name="図 2"/>
          <p:cNvPicPr>
            <a:picLocks noChangeAspect="1"/>
          </p:cNvPicPr>
          <p:nvPr/>
        </p:nvPicPr>
        <p:blipFill>
          <a:blip r:embed="rId4"/>
          <a:stretch>
            <a:fillRect/>
          </a:stretch>
        </p:blipFill>
        <p:spPr>
          <a:xfrm>
            <a:off x="3605620" y="2063713"/>
            <a:ext cx="4663169" cy="2294904"/>
          </a:xfrm>
          <a:prstGeom prst="rect">
            <a:avLst/>
          </a:prstGeom>
        </p:spPr>
      </p:pic>
      <p:sp>
        <p:nvSpPr>
          <p:cNvPr id="7" name="コンテンツ プレースホルダー 6"/>
          <p:cNvSpPr>
            <a:spLocks noGrp="1"/>
          </p:cNvSpPr>
          <p:nvPr>
            <p:ph idx="1"/>
          </p:nvPr>
        </p:nvSpPr>
        <p:spPr/>
        <p:txBody>
          <a:bodyPr/>
          <a:lstStyle/>
          <a:p>
            <a:r>
              <a:rPr lang="en-US" altLang="ja-JP" dirty="0"/>
              <a:t>5</a:t>
            </a:r>
            <a:r>
              <a:rPr lang="ja-JP" altLang="en-US" dirty="0" smtClean="0"/>
              <a:t>群における</a:t>
            </a:r>
            <a:r>
              <a:rPr lang="ja-JP" altLang="en-US" dirty="0"/>
              <a:t>主な</a:t>
            </a:r>
            <a:r>
              <a:rPr lang="ja-JP" altLang="en-US" dirty="0" smtClean="0"/>
              <a:t>はずれ値</a:t>
            </a:r>
            <a:endParaRPr kumimoji="1" lang="en-US" altLang="ja-JP" dirty="0" smtClean="0"/>
          </a:p>
        </p:txBody>
      </p:sp>
      <p:sp>
        <p:nvSpPr>
          <p:cNvPr id="2" name="タイトル 1"/>
          <p:cNvSpPr>
            <a:spLocks noGrp="1"/>
          </p:cNvSpPr>
          <p:nvPr>
            <p:ph type="title"/>
          </p:nvPr>
        </p:nvSpPr>
        <p:spPr>
          <a:xfrm>
            <a:off x="574675" y="304800"/>
            <a:ext cx="8164376" cy="747713"/>
          </a:xfrm>
        </p:spPr>
        <p:txBody>
          <a:bodyPr/>
          <a:lstStyle/>
          <a:p>
            <a:r>
              <a:rPr kumimoji="1" lang="en-US" altLang="ja-JP" sz="3200" dirty="0" smtClean="0"/>
              <a:t>STEP4</a:t>
            </a:r>
            <a:r>
              <a:rPr lang="ja-JP" altLang="en-US" sz="3200" dirty="0" smtClean="0"/>
              <a:t>：</a:t>
            </a:r>
            <a:r>
              <a:rPr lang="ja-JP" altLang="ja-JP" sz="3200" dirty="0"/>
              <a:t>各群の基本調査項目の選択率を確認</a:t>
            </a:r>
            <a:endParaRPr kumimoji="1" lang="ja-JP" altLang="en-US" sz="3200" dirty="0"/>
          </a:p>
        </p:txBody>
      </p:sp>
      <p:sp>
        <p:nvSpPr>
          <p:cNvPr id="4" name="テキスト ボックス 3"/>
          <p:cNvSpPr txBox="1"/>
          <p:nvPr/>
        </p:nvSpPr>
        <p:spPr>
          <a:xfrm>
            <a:off x="1303614" y="2698968"/>
            <a:ext cx="2103461" cy="338554"/>
          </a:xfrm>
          <a:prstGeom prst="rect">
            <a:avLst/>
          </a:prstGeom>
          <a:noFill/>
        </p:spPr>
        <p:txBody>
          <a:bodyPr wrap="none" rtlCol="0">
            <a:spAutoFit/>
          </a:bodyPr>
          <a:lstStyle/>
          <a:p>
            <a:r>
              <a:rPr lang="en-US" altLang="ja-JP" dirty="0" smtClean="0"/>
              <a:t>5-3  </a:t>
            </a:r>
            <a:r>
              <a:rPr lang="ja-JP" altLang="en-US" dirty="0" smtClean="0"/>
              <a:t>日常</a:t>
            </a:r>
            <a:r>
              <a:rPr lang="ja-JP" altLang="en-US" dirty="0"/>
              <a:t>の意思決定</a:t>
            </a:r>
            <a:endParaRPr kumimoji="1" lang="ja-JP" altLang="en-US" dirty="0"/>
          </a:p>
        </p:txBody>
      </p:sp>
      <p:sp>
        <p:nvSpPr>
          <p:cNvPr id="8" name="テキスト ボックス 7"/>
          <p:cNvSpPr txBox="1"/>
          <p:nvPr/>
        </p:nvSpPr>
        <p:spPr>
          <a:xfrm>
            <a:off x="1167359" y="5149723"/>
            <a:ext cx="2239716" cy="338554"/>
          </a:xfrm>
          <a:prstGeom prst="rect">
            <a:avLst/>
          </a:prstGeom>
          <a:noFill/>
        </p:spPr>
        <p:txBody>
          <a:bodyPr wrap="none" rtlCol="0">
            <a:spAutoFit/>
          </a:bodyPr>
          <a:lstStyle/>
          <a:p>
            <a:r>
              <a:rPr lang="ja-JP" altLang="en-US" dirty="0"/>
              <a:t>　</a:t>
            </a:r>
            <a:r>
              <a:rPr lang="en-US" altLang="ja-JP" dirty="0" smtClean="0"/>
              <a:t>5-4  </a:t>
            </a:r>
            <a:r>
              <a:rPr lang="ja-JP" altLang="en-US" dirty="0" smtClean="0"/>
              <a:t>集団</a:t>
            </a:r>
            <a:r>
              <a:rPr lang="ja-JP" altLang="en-US" dirty="0"/>
              <a:t>への不適応</a:t>
            </a:r>
            <a:endParaRPr kumimoji="1" lang="ja-JP" altLang="en-US" dirty="0"/>
          </a:p>
        </p:txBody>
      </p:sp>
      <p:sp>
        <p:nvSpPr>
          <p:cNvPr id="9" name="角丸四角形 8"/>
          <p:cNvSpPr/>
          <p:nvPr/>
        </p:nvSpPr>
        <p:spPr>
          <a:xfrm>
            <a:off x="7007195" y="2856398"/>
            <a:ext cx="230471" cy="270266"/>
          </a:xfrm>
          <a:prstGeom prst="roundRect">
            <a:avLst/>
          </a:prstGeom>
          <a:noFill/>
          <a:ln w="381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4656863" y="5645604"/>
            <a:ext cx="230471" cy="270266"/>
          </a:xfrm>
          <a:prstGeom prst="roundRect">
            <a:avLst/>
          </a:prstGeom>
          <a:noFill/>
          <a:ln w="381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7406640" y="-8616"/>
            <a:ext cx="1737360" cy="4049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投影資料のみ</a:t>
            </a:r>
            <a:endParaRPr kumimoji="1" lang="ja-JP" altLang="en-US" dirty="0"/>
          </a:p>
        </p:txBody>
      </p:sp>
    </p:spTree>
    <p:extLst>
      <p:ext uri="{BB962C8B-B14F-4D97-AF65-F5344CB8AC3E}">
        <p14:creationId xmlns:p14="http://schemas.microsoft.com/office/powerpoint/2010/main" val="5117271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idx="1"/>
          </p:nvPr>
        </p:nvSpPr>
        <p:spPr/>
        <p:txBody>
          <a:bodyPr/>
          <a:lstStyle/>
          <a:p>
            <a:r>
              <a:rPr kumimoji="1" lang="ja-JP" altLang="en-US" dirty="0" smtClean="0"/>
              <a:t>業務分析データ外での考察</a:t>
            </a:r>
            <a:endParaRPr kumimoji="1" lang="en-US" altLang="ja-JP" dirty="0" smtClean="0"/>
          </a:p>
          <a:p>
            <a:pPr marL="438150" lvl="1" indent="0">
              <a:buNone/>
            </a:pPr>
            <a:r>
              <a:rPr kumimoji="1" lang="en-US" altLang="ja-JP" sz="2400" dirty="0" smtClean="0"/>
              <a:t>※</a:t>
            </a:r>
            <a:r>
              <a:rPr kumimoji="1" lang="ja-JP" altLang="en-US" sz="2400" dirty="0" smtClean="0"/>
              <a:t>本演習は架空ケースのため割愛。</a:t>
            </a:r>
            <a:r>
              <a:rPr kumimoji="1" lang="en-US" altLang="ja-JP" sz="2400" dirty="0" smtClean="0"/>
              <a:t/>
            </a:r>
            <a:br>
              <a:rPr kumimoji="1" lang="en-US" altLang="ja-JP" sz="2400" dirty="0" smtClean="0"/>
            </a:br>
            <a:r>
              <a:rPr kumimoji="1" lang="ja-JP" altLang="en-US" sz="2400" dirty="0" smtClean="0"/>
              <a:t>　→自身の自治体においては是非実施いただきたい。</a:t>
            </a:r>
            <a:endParaRPr kumimoji="1" lang="en-US" altLang="ja-JP" sz="2400" dirty="0" smtClean="0"/>
          </a:p>
          <a:p>
            <a:pPr marL="438150" lvl="1" indent="0">
              <a:buNone/>
            </a:pPr>
            <a:endParaRPr kumimoji="1" lang="en-US" altLang="ja-JP" dirty="0"/>
          </a:p>
          <a:p>
            <a:pPr lvl="2">
              <a:buFont typeface="Wingdings" panose="05000000000000000000" pitchFamily="2" charset="2"/>
              <a:buChar char="Ø"/>
            </a:pPr>
            <a:r>
              <a:rPr lang="ja-JP" altLang="en-US" dirty="0" smtClean="0"/>
              <a:t>サービス資源が極端に少ない地域の場合</a:t>
            </a:r>
            <a:endParaRPr lang="en-US" altLang="ja-JP" dirty="0" smtClean="0"/>
          </a:p>
          <a:p>
            <a:pPr marL="1306513" lvl="3" indent="0">
              <a:buNone/>
            </a:pPr>
            <a:r>
              <a:rPr kumimoji="1" lang="ja-JP" altLang="en-US" dirty="0" smtClean="0"/>
              <a:t>→利用したいサービスがなく、申請者が少なくなる傾向</a:t>
            </a:r>
            <a:endParaRPr kumimoji="1" lang="en-US" altLang="ja-JP" dirty="0" smtClean="0"/>
          </a:p>
          <a:p>
            <a:pPr marL="1528763" lvl="3" indent="-222250">
              <a:buNone/>
            </a:pPr>
            <a:r>
              <a:rPr lang="ja-JP" altLang="en-US" dirty="0" smtClean="0"/>
              <a:t>→緊急性が低い方などが申請をしなくなるため、中重度の割　合が高くなる。</a:t>
            </a:r>
            <a:endParaRPr lang="en-US" altLang="ja-JP" dirty="0"/>
          </a:p>
          <a:p>
            <a:pPr marL="1528763" lvl="3" indent="-222250">
              <a:buNone/>
            </a:pPr>
            <a:r>
              <a:rPr kumimoji="1" lang="ja-JP" altLang="en-US" dirty="0" smtClean="0"/>
              <a:t>→業務分析データとしては、中重度の申請者の状態を反映して、</a:t>
            </a:r>
            <a:r>
              <a:rPr kumimoji="1" lang="ja-JP" altLang="en-US" u="sng" dirty="0" smtClean="0"/>
              <a:t>全体的に重い選択率</a:t>
            </a:r>
            <a:r>
              <a:rPr kumimoji="1" lang="ja-JP" altLang="en-US" dirty="0" smtClean="0"/>
              <a:t>となる傾向</a:t>
            </a:r>
            <a:endParaRPr kumimoji="1" lang="en-US" altLang="ja-JP" dirty="0" smtClean="0"/>
          </a:p>
          <a:p>
            <a:pPr marL="1528763" lvl="3" indent="-222250">
              <a:buNone/>
            </a:pPr>
            <a:endParaRPr lang="en-US" altLang="ja-JP" dirty="0"/>
          </a:p>
          <a:p>
            <a:pPr marL="1528763" lvl="3" indent="-222250">
              <a:buNone/>
            </a:pPr>
            <a:r>
              <a:rPr kumimoji="1" lang="en-US" altLang="ja-JP" dirty="0" smtClean="0"/>
              <a:t>※</a:t>
            </a:r>
            <a:r>
              <a:rPr kumimoji="1" lang="ja-JP" altLang="en-US" dirty="0" smtClean="0"/>
              <a:t>総合事業の影響で、要支援レベルの申請者が少ない地域でも同様の傾向が発生</a:t>
            </a:r>
            <a:endParaRPr kumimoji="1" lang="ja-JP" altLang="en-US" dirty="0"/>
          </a:p>
        </p:txBody>
      </p:sp>
      <p:sp>
        <p:nvSpPr>
          <p:cNvPr id="2" name="タイトル 1"/>
          <p:cNvSpPr>
            <a:spLocks noGrp="1"/>
          </p:cNvSpPr>
          <p:nvPr>
            <p:ph type="title"/>
          </p:nvPr>
        </p:nvSpPr>
        <p:spPr/>
        <p:txBody>
          <a:bodyPr/>
          <a:lstStyle/>
          <a:p>
            <a:r>
              <a:rPr kumimoji="1" lang="en-US" altLang="ja-JP" sz="3200" dirty="0" smtClean="0"/>
              <a:t>STEP5</a:t>
            </a:r>
            <a:r>
              <a:rPr lang="ja-JP" altLang="en-US" sz="3200" dirty="0" smtClean="0"/>
              <a:t>：</a:t>
            </a:r>
            <a:r>
              <a:rPr lang="ja-JP" altLang="ja-JP" sz="3200" dirty="0"/>
              <a:t>地域のサービス供給の</a:t>
            </a:r>
            <a:r>
              <a:rPr lang="ja-JP" altLang="ja-JP" sz="3200" dirty="0" smtClean="0"/>
              <a:t>状況</a:t>
            </a:r>
            <a:r>
              <a:rPr lang="ja-JP" altLang="en-US" sz="3200" dirty="0" smtClean="0"/>
              <a:t>を</a:t>
            </a:r>
            <a:r>
              <a:rPr lang="ja-JP" altLang="ja-JP" sz="3200" dirty="0" smtClean="0"/>
              <a:t>確認</a:t>
            </a:r>
            <a:endParaRPr kumimoji="1" lang="ja-JP" altLang="en-US" sz="3200" dirty="0"/>
          </a:p>
        </p:txBody>
      </p:sp>
      <p:sp>
        <p:nvSpPr>
          <p:cNvPr id="4" name="角丸四角形 3"/>
          <p:cNvSpPr/>
          <p:nvPr/>
        </p:nvSpPr>
        <p:spPr>
          <a:xfrm>
            <a:off x="7406640" y="-8616"/>
            <a:ext cx="1737360" cy="4049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投影資料のみ</a:t>
            </a:r>
            <a:endParaRPr kumimoji="1" lang="ja-JP" altLang="en-US" dirty="0"/>
          </a:p>
        </p:txBody>
      </p:sp>
    </p:spTree>
    <p:extLst>
      <p:ext uri="{BB962C8B-B14F-4D97-AF65-F5344CB8AC3E}">
        <p14:creationId xmlns:p14="http://schemas.microsoft.com/office/powerpoint/2010/main" val="3677840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z="3600" dirty="0" smtClean="0"/>
              <a:t>業務分析データのイメージ</a:t>
            </a:r>
          </a:p>
        </p:txBody>
      </p:sp>
      <p:sp>
        <p:nvSpPr>
          <p:cNvPr id="4" name="正方形/長方形 3"/>
          <p:cNvSpPr/>
          <p:nvPr/>
        </p:nvSpPr>
        <p:spPr>
          <a:xfrm>
            <a:off x="523628" y="1214846"/>
            <a:ext cx="8152410" cy="786754"/>
          </a:xfrm>
          <a:prstGeom prst="rect">
            <a:avLst/>
          </a:prstGeom>
        </p:spPr>
        <p:txBody>
          <a:bodyPr wrap="square">
            <a:spAutoFit/>
          </a:bodyPr>
          <a:lstStyle/>
          <a:p>
            <a:pPr marL="180975" indent="-180975">
              <a:lnSpc>
                <a:spcPct val="94000"/>
              </a:lnSpc>
              <a:buClr>
                <a:srgbClr val="000000"/>
              </a:buClr>
              <a:buFont typeface="Wingdings" pitchFamily="2" charset="2"/>
              <a:buChar char="n"/>
            </a:pPr>
            <a:r>
              <a:rPr lang="ja-JP" altLang="en-US" dirty="0" smtClean="0">
                <a:solidFill>
                  <a:srgbClr val="000000"/>
                </a:solidFill>
                <a:latin typeface="Arial" pitchFamily="34" charset="0"/>
              </a:rPr>
              <a:t>「業務分析データ」は、各自治体の職員が、認定の適正な運営に関する課題分析をおこなうための基礎資料を提供することを目的としている。自治体が</a:t>
            </a:r>
            <a:r>
              <a:rPr lang="ja-JP" altLang="en-US" b="1" dirty="0" smtClean="0">
                <a:latin typeface="Arial" pitchFamily="34" charset="0"/>
              </a:rPr>
              <a:t>自身の状況を把握し、自ら適正化に向けた課題を把握するため</a:t>
            </a:r>
            <a:r>
              <a:rPr lang="ja-JP" altLang="en-US" dirty="0" smtClean="0">
                <a:latin typeface="Arial" pitchFamily="34" charset="0"/>
              </a:rPr>
              <a:t>の</a:t>
            </a:r>
            <a:r>
              <a:rPr lang="ja-JP" altLang="en-US" dirty="0" smtClean="0">
                <a:solidFill>
                  <a:srgbClr val="000000"/>
                </a:solidFill>
                <a:latin typeface="Arial" pitchFamily="34" charset="0"/>
              </a:rPr>
              <a:t>客観的な情報を提供することにある。</a:t>
            </a:r>
            <a:endParaRPr lang="en-US" altLang="ja-JP" dirty="0" smtClean="0">
              <a:solidFill>
                <a:srgbClr val="000000"/>
              </a:solidFill>
              <a:latin typeface="Arial" pitchFamily="34" charset="0"/>
            </a:endParaRPr>
          </a:p>
        </p:txBody>
      </p:sp>
      <p:sp>
        <p:nvSpPr>
          <p:cNvPr id="14" name="正方形/長方形 13"/>
          <p:cNvSpPr/>
          <p:nvPr/>
        </p:nvSpPr>
        <p:spPr bwMode="auto">
          <a:xfrm>
            <a:off x="4483264" y="2311439"/>
            <a:ext cx="4320480" cy="3923352"/>
          </a:xfrm>
          <a:prstGeom prst="rect">
            <a:avLst/>
          </a:prstGeom>
          <a:noFill/>
          <a:ln w="12700" cap="flat" cmpd="sng" algn="ctr">
            <a:solidFill>
              <a:schemeClr val="bg1">
                <a:lumMod val="75000"/>
              </a:scheme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z="1800" smtClean="0">
              <a:solidFill>
                <a:srgbClr val="000000"/>
              </a:solidFill>
              <a:latin typeface="Arial" pitchFamily="34" charset="0"/>
            </a:endParaRPr>
          </a:p>
        </p:txBody>
      </p:sp>
      <p:sp>
        <p:nvSpPr>
          <p:cNvPr id="15" name="正方形/長方形 14"/>
          <p:cNvSpPr/>
          <p:nvPr/>
        </p:nvSpPr>
        <p:spPr bwMode="auto">
          <a:xfrm>
            <a:off x="393250" y="2313013"/>
            <a:ext cx="3990953" cy="3923352"/>
          </a:xfrm>
          <a:prstGeom prst="rect">
            <a:avLst/>
          </a:prstGeom>
          <a:noFill/>
          <a:ln w="12700" cap="flat" cmpd="sng" algn="ctr">
            <a:solidFill>
              <a:schemeClr val="bg1">
                <a:lumMod val="75000"/>
              </a:scheme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z="1800" smtClean="0">
              <a:solidFill>
                <a:srgbClr val="000000"/>
              </a:solidFill>
              <a:latin typeface="Arial" pitchFamily="34" charset="0"/>
            </a:endParaRPr>
          </a:p>
        </p:txBody>
      </p:sp>
      <p:sp>
        <p:nvSpPr>
          <p:cNvPr id="17" name="AutoShape 214"/>
          <p:cNvSpPr>
            <a:spLocks noChangeArrowheads="1"/>
          </p:cNvSpPr>
          <p:nvPr/>
        </p:nvSpPr>
        <p:spPr bwMode="auto">
          <a:xfrm>
            <a:off x="721318" y="2131909"/>
            <a:ext cx="3420000" cy="342932"/>
          </a:xfrm>
          <a:prstGeom prst="roundRect">
            <a:avLst>
              <a:gd name="adj" fmla="val 16667"/>
            </a:avLst>
          </a:prstGeom>
          <a:solidFill>
            <a:srgbClr val="3D6AA7"/>
          </a:solidFill>
          <a:ln w="12700" algn="ctr">
            <a:noFill/>
            <a:round/>
            <a:headEnd/>
            <a:tailEnd type="none" w="lg" len="lg"/>
          </a:ln>
          <a:effectLst>
            <a:outerShdw dist="35921" dir="2700000" algn="ctr" rotWithShape="0">
              <a:srgbClr val="808080"/>
            </a:outerShdw>
          </a:effectLst>
        </p:spPr>
        <p:txBody>
          <a:bodyPr wrap="square" lIns="90000" tIns="46800" rIns="90000" bIns="46800">
            <a:spAutoFit/>
          </a:bodyPr>
          <a:lstStyle/>
          <a:p>
            <a:pPr algn="ctr">
              <a:defRPr/>
            </a:pPr>
            <a:r>
              <a:rPr lang="ja-JP" altLang="en-US" sz="1400" dirty="0" smtClean="0">
                <a:solidFill>
                  <a:srgbClr val="FFFFFF"/>
                </a:solidFill>
                <a:latin typeface="Arial" pitchFamily="34" charset="0"/>
                <a:ea typeface="HGP創英角ｺﾞｼｯｸUB" pitchFamily="50" charset="-128"/>
              </a:rPr>
              <a:t>提供するデータのイメージ①</a:t>
            </a:r>
            <a:endParaRPr lang="ja-JP" altLang="en-US" sz="1400" dirty="0">
              <a:solidFill>
                <a:srgbClr val="FFFFFF"/>
              </a:solidFill>
              <a:latin typeface="Arial" pitchFamily="34" charset="0"/>
              <a:ea typeface="HGP創英角ｺﾞｼｯｸUB" pitchFamily="50" charset="-128"/>
            </a:endParaRPr>
          </a:p>
        </p:txBody>
      </p:sp>
      <p:sp>
        <p:nvSpPr>
          <p:cNvPr id="18" name="AutoShape 214"/>
          <p:cNvSpPr>
            <a:spLocks noChangeArrowheads="1"/>
          </p:cNvSpPr>
          <p:nvPr/>
        </p:nvSpPr>
        <p:spPr bwMode="auto">
          <a:xfrm>
            <a:off x="4772778" y="2131419"/>
            <a:ext cx="3420000" cy="342932"/>
          </a:xfrm>
          <a:prstGeom prst="roundRect">
            <a:avLst>
              <a:gd name="adj" fmla="val 16667"/>
            </a:avLst>
          </a:prstGeom>
          <a:solidFill>
            <a:srgbClr val="3D6AA7"/>
          </a:solidFill>
          <a:ln w="12700" algn="ctr">
            <a:noFill/>
            <a:round/>
            <a:headEnd/>
            <a:tailEnd type="none" w="lg" len="lg"/>
          </a:ln>
          <a:effectLst>
            <a:outerShdw dist="35921" dir="2700000" algn="ctr" rotWithShape="0">
              <a:srgbClr val="808080"/>
            </a:outerShdw>
          </a:effectLst>
        </p:spPr>
        <p:txBody>
          <a:bodyPr wrap="square" lIns="90000" tIns="46800" rIns="90000" bIns="46800">
            <a:spAutoFit/>
          </a:bodyPr>
          <a:lstStyle/>
          <a:p>
            <a:pPr algn="ctr">
              <a:defRPr/>
            </a:pPr>
            <a:r>
              <a:rPr lang="ja-JP" altLang="en-US" sz="1400" dirty="0" smtClean="0">
                <a:solidFill>
                  <a:srgbClr val="FFFFFF"/>
                </a:solidFill>
                <a:latin typeface="Arial" pitchFamily="34" charset="0"/>
                <a:ea typeface="HGP創英角ｺﾞｼｯｸUB" pitchFamily="50" charset="-128"/>
              </a:rPr>
              <a:t>提供するデータのイメージ②</a:t>
            </a:r>
            <a:endParaRPr lang="ja-JP" altLang="en-US" sz="1400" dirty="0">
              <a:solidFill>
                <a:srgbClr val="FFFFFF"/>
              </a:solidFill>
              <a:latin typeface="Arial" pitchFamily="34" charset="0"/>
              <a:ea typeface="HGP創英角ｺﾞｼｯｸUB" pitchFamily="50" charset="-128"/>
            </a:endParaRPr>
          </a:p>
        </p:txBody>
      </p:sp>
      <p:grpSp>
        <p:nvGrpSpPr>
          <p:cNvPr id="2" name="グループ化 78"/>
          <p:cNvGrpSpPr/>
          <p:nvPr/>
        </p:nvGrpSpPr>
        <p:grpSpPr>
          <a:xfrm>
            <a:off x="507579" y="2523886"/>
            <a:ext cx="3729049" cy="3611529"/>
            <a:chOff x="236476" y="1922480"/>
            <a:chExt cx="4459721" cy="4303538"/>
          </a:xfrm>
          <a:effectLst>
            <a:outerShdw blurRad="50800" dist="38100" dir="2700000" algn="tl" rotWithShape="0">
              <a:prstClr val="black">
                <a:alpha val="40000"/>
              </a:prstClr>
            </a:outerShdw>
          </a:effectLst>
        </p:grpSpPr>
        <p:sp>
          <p:nvSpPr>
            <p:cNvPr id="25" name="Rectangle 87"/>
            <p:cNvSpPr>
              <a:spLocks noChangeArrowheads="1"/>
            </p:cNvSpPr>
            <p:nvPr/>
          </p:nvSpPr>
          <p:spPr bwMode="auto">
            <a:xfrm>
              <a:off x="236476" y="2160605"/>
              <a:ext cx="2376264" cy="3111500"/>
            </a:xfrm>
            <a:prstGeom prst="rect">
              <a:avLst/>
            </a:prstGeom>
            <a:solidFill>
              <a:srgbClr val="CCECFF"/>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sz="1800">
                <a:solidFill>
                  <a:srgbClr val="000000"/>
                </a:solidFill>
                <a:latin typeface="Arial" pitchFamily="34" charset="0"/>
              </a:endParaRPr>
            </a:p>
          </p:txBody>
        </p:sp>
        <p:sp>
          <p:nvSpPr>
            <p:cNvPr id="26" name="AutoShape 90"/>
            <p:cNvSpPr>
              <a:spLocks noChangeArrowheads="1"/>
            </p:cNvSpPr>
            <p:nvPr/>
          </p:nvSpPr>
          <p:spPr bwMode="auto">
            <a:xfrm rot="10800000">
              <a:off x="1006413" y="1922480"/>
              <a:ext cx="1466850" cy="220663"/>
            </a:xfrm>
            <a:custGeom>
              <a:avLst/>
              <a:gdLst>
                <a:gd name="T0" fmla="*/ 38 w 21600"/>
                <a:gd name="T1" fmla="*/ 0 h 21600"/>
                <a:gd name="T2" fmla="*/ 20 w 21600"/>
                <a:gd name="T3" fmla="*/ 1 h 21600"/>
                <a:gd name="T4" fmla="*/ 1 w 21600"/>
                <a:gd name="T5" fmla="*/ 0 h 21600"/>
                <a:gd name="T6" fmla="*/ 20 w 21600"/>
                <a:gd name="T7" fmla="*/ 0 h 21600"/>
                <a:gd name="T8" fmla="*/ 0 60000 65536"/>
                <a:gd name="T9" fmla="*/ 0 60000 65536"/>
                <a:gd name="T10" fmla="*/ 0 60000 65536"/>
                <a:gd name="T11" fmla="*/ 0 60000 65536"/>
                <a:gd name="T12" fmla="*/ 2455 w 21600"/>
                <a:gd name="T13" fmla="*/ 2486 h 21600"/>
                <a:gd name="T14" fmla="*/ 19145 w 21600"/>
                <a:gd name="T15" fmla="*/ 19114 h 21600"/>
              </a:gdLst>
              <a:ahLst/>
              <a:cxnLst>
                <a:cxn ang="T8">
                  <a:pos x="T0" y="T1"/>
                </a:cxn>
                <a:cxn ang="T9">
                  <a:pos x="T2" y="T3"/>
                </a:cxn>
                <a:cxn ang="T10">
                  <a:pos x="T4" y="T5"/>
                </a:cxn>
                <a:cxn ang="T11">
                  <a:pos x="T6" y="T7"/>
                </a:cxn>
              </a:cxnLst>
              <a:rect l="T12" t="T13" r="T14" b="T15"/>
              <a:pathLst>
                <a:path w="21600" h="21600">
                  <a:moveTo>
                    <a:pt x="0" y="0"/>
                  </a:moveTo>
                  <a:lnTo>
                    <a:pt x="1309" y="21600"/>
                  </a:lnTo>
                  <a:lnTo>
                    <a:pt x="20291" y="21600"/>
                  </a:lnTo>
                  <a:lnTo>
                    <a:pt x="21600" y="0"/>
                  </a:lnTo>
                  <a:close/>
                </a:path>
              </a:pathLst>
            </a:custGeom>
            <a:solidFill>
              <a:srgbClr val="CCECFF"/>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sz="1800">
                <a:solidFill>
                  <a:srgbClr val="000000"/>
                </a:solidFill>
                <a:latin typeface="Arial" pitchFamily="34" charset="0"/>
              </a:endParaRPr>
            </a:p>
          </p:txBody>
        </p:sp>
        <p:sp>
          <p:nvSpPr>
            <p:cNvPr id="27" name="Text Box 91"/>
            <p:cNvSpPr txBox="1">
              <a:spLocks noChangeArrowheads="1"/>
            </p:cNvSpPr>
            <p:nvPr/>
          </p:nvSpPr>
          <p:spPr bwMode="auto">
            <a:xfrm>
              <a:off x="1367635" y="1922490"/>
              <a:ext cx="744412" cy="217625"/>
            </a:xfrm>
            <a:prstGeom prst="rect">
              <a:avLst/>
            </a:prstGeom>
            <a:noFill/>
            <a:ln w="12700" algn="ctr">
              <a:noFill/>
              <a:miter lim="800000"/>
              <a:headEnd/>
              <a:tailEnd type="none" w="lg" len="lg"/>
            </a:ln>
          </p:spPr>
          <p:txBody>
            <a:bodyPr wrap="none" lIns="90000" tIns="46800" rIns="90000" bIns="46800">
              <a:spAutoFit/>
            </a:bodyPr>
            <a:lstStyle/>
            <a:p>
              <a:pPr algn="ctr">
                <a:spcBef>
                  <a:spcPct val="50000"/>
                </a:spcBef>
                <a:buFont typeface="Wingdings" pitchFamily="2" charset="2"/>
                <a:buNone/>
                <a:defRPr/>
              </a:pPr>
              <a:r>
                <a:rPr kumimoji="0" lang="ja-JP" altLang="en-US" sz="800" dirty="0">
                  <a:solidFill>
                    <a:srgbClr val="000000"/>
                  </a:solidFill>
                  <a:latin typeface="HGP創英角ｺﾞｼｯｸUB" pitchFamily="50" charset="-128"/>
                  <a:ea typeface="HGP創英角ｺﾞｼｯｸUB" pitchFamily="50" charset="-128"/>
                </a:rPr>
                <a:t>データの見方</a:t>
              </a:r>
            </a:p>
          </p:txBody>
        </p:sp>
        <p:pic>
          <p:nvPicPr>
            <p:cNvPr id="28" name="Picture 8"/>
            <p:cNvPicPr>
              <a:picLocks noChangeAspect="1" noChangeArrowheads="1"/>
            </p:cNvPicPr>
            <p:nvPr/>
          </p:nvPicPr>
          <p:blipFill>
            <a:blip r:embed="rId3" cstate="print"/>
            <a:srcRect/>
            <a:stretch>
              <a:fillRect/>
            </a:stretch>
          </p:blipFill>
          <p:spPr bwMode="auto">
            <a:xfrm>
              <a:off x="289432" y="2204694"/>
              <a:ext cx="2282706" cy="3024336"/>
            </a:xfrm>
            <a:prstGeom prst="rect">
              <a:avLst/>
            </a:prstGeom>
            <a:solidFill>
              <a:schemeClr val="bg1"/>
            </a:solidFill>
            <a:ln w="9525">
              <a:noFill/>
              <a:miter lim="800000"/>
              <a:headEnd/>
              <a:tailEnd/>
            </a:ln>
            <a:effectLst/>
          </p:spPr>
        </p:pic>
        <p:grpSp>
          <p:nvGrpSpPr>
            <p:cNvPr id="3" name="グループ化 55"/>
            <p:cNvGrpSpPr/>
            <p:nvPr/>
          </p:nvGrpSpPr>
          <p:grpSpPr>
            <a:xfrm>
              <a:off x="888900" y="2277905"/>
              <a:ext cx="2175321" cy="3351213"/>
              <a:chOff x="6069124" y="2433215"/>
              <a:chExt cx="2175321" cy="3351213"/>
            </a:xfrm>
          </p:grpSpPr>
          <p:sp>
            <p:nvSpPr>
              <p:cNvPr id="40" name="Rectangle 87"/>
              <p:cNvSpPr>
                <a:spLocks noChangeArrowheads="1"/>
              </p:cNvSpPr>
              <p:nvPr/>
            </p:nvSpPr>
            <p:spPr bwMode="auto">
              <a:xfrm>
                <a:off x="6069124" y="2672928"/>
                <a:ext cx="2175321" cy="3111500"/>
              </a:xfrm>
              <a:prstGeom prst="rect">
                <a:avLst/>
              </a:prstGeom>
              <a:solidFill>
                <a:srgbClr val="FFFFCC"/>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sz="1800">
                  <a:solidFill>
                    <a:srgbClr val="000000"/>
                  </a:solidFill>
                  <a:latin typeface="Arial" pitchFamily="34" charset="0"/>
                </a:endParaRPr>
              </a:p>
            </p:txBody>
          </p:sp>
          <p:sp>
            <p:nvSpPr>
              <p:cNvPr id="41" name="AutoShape 90"/>
              <p:cNvSpPr>
                <a:spLocks noChangeArrowheads="1"/>
              </p:cNvSpPr>
              <p:nvPr/>
            </p:nvSpPr>
            <p:spPr bwMode="auto">
              <a:xfrm rot="10800000">
                <a:off x="6695045" y="2434803"/>
                <a:ext cx="1466850" cy="220663"/>
              </a:xfrm>
              <a:custGeom>
                <a:avLst/>
                <a:gdLst>
                  <a:gd name="T0" fmla="*/ 38 w 21600"/>
                  <a:gd name="T1" fmla="*/ 0 h 21600"/>
                  <a:gd name="T2" fmla="*/ 20 w 21600"/>
                  <a:gd name="T3" fmla="*/ 1 h 21600"/>
                  <a:gd name="T4" fmla="*/ 1 w 21600"/>
                  <a:gd name="T5" fmla="*/ 0 h 21600"/>
                  <a:gd name="T6" fmla="*/ 20 w 21600"/>
                  <a:gd name="T7" fmla="*/ 0 h 21600"/>
                  <a:gd name="T8" fmla="*/ 0 60000 65536"/>
                  <a:gd name="T9" fmla="*/ 0 60000 65536"/>
                  <a:gd name="T10" fmla="*/ 0 60000 65536"/>
                  <a:gd name="T11" fmla="*/ 0 60000 65536"/>
                  <a:gd name="T12" fmla="*/ 2455 w 21600"/>
                  <a:gd name="T13" fmla="*/ 2486 h 21600"/>
                  <a:gd name="T14" fmla="*/ 19145 w 21600"/>
                  <a:gd name="T15" fmla="*/ 19114 h 21600"/>
                </a:gdLst>
                <a:ahLst/>
                <a:cxnLst>
                  <a:cxn ang="T8">
                    <a:pos x="T0" y="T1"/>
                  </a:cxn>
                  <a:cxn ang="T9">
                    <a:pos x="T2" y="T3"/>
                  </a:cxn>
                  <a:cxn ang="T10">
                    <a:pos x="T4" y="T5"/>
                  </a:cxn>
                  <a:cxn ang="T11">
                    <a:pos x="T6" y="T7"/>
                  </a:cxn>
                </a:cxnLst>
                <a:rect l="T12" t="T13" r="T14" b="T15"/>
                <a:pathLst>
                  <a:path w="21600" h="21600">
                    <a:moveTo>
                      <a:pt x="0" y="0"/>
                    </a:moveTo>
                    <a:lnTo>
                      <a:pt x="1309" y="21600"/>
                    </a:lnTo>
                    <a:lnTo>
                      <a:pt x="20291" y="21600"/>
                    </a:lnTo>
                    <a:lnTo>
                      <a:pt x="21600" y="0"/>
                    </a:lnTo>
                    <a:close/>
                  </a:path>
                </a:pathLst>
              </a:custGeom>
              <a:solidFill>
                <a:srgbClr val="FFFFCC"/>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sz="1800">
                  <a:solidFill>
                    <a:srgbClr val="000000"/>
                  </a:solidFill>
                  <a:latin typeface="Arial" pitchFamily="34" charset="0"/>
                </a:endParaRPr>
              </a:p>
            </p:txBody>
          </p:sp>
          <p:sp>
            <p:nvSpPr>
              <p:cNvPr id="42" name="Text Box 91"/>
              <p:cNvSpPr txBox="1">
                <a:spLocks noChangeArrowheads="1"/>
              </p:cNvSpPr>
              <p:nvPr/>
            </p:nvSpPr>
            <p:spPr bwMode="auto">
              <a:xfrm>
                <a:off x="7046647" y="2433215"/>
                <a:ext cx="763648" cy="217625"/>
              </a:xfrm>
              <a:prstGeom prst="rect">
                <a:avLst/>
              </a:prstGeom>
              <a:noFill/>
              <a:ln w="12700" algn="ctr">
                <a:noFill/>
                <a:miter lim="800000"/>
                <a:headEnd/>
                <a:tailEnd type="none" w="lg" len="lg"/>
              </a:ln>
            </p:spPr>
            <p:txBody>
              <a:bodyPr wrap="none" lIns="90000" tIns="46800" rIns="90000" bIns="46800">
                <a:spAutoFit/>
              </a:bodyPr>
              <a:lstStyle/>
              <a:p>
                <a:pPr algn="ctr">
                  <a:spcBef>
                    <a:spcPct val="50000"/>
                  </a:spcBef>
                  <a:buFont typeface="Wingdings" pitchFamily="2" charset="2"/>
                  <a:buNone/>
                  <a:defRPr/>
                </a:pPr>
                <a:r>
                  <a:rPr kumimoji="0" lang="en-US" altLang="ja-JP" sz="800" dirty="0">
                    <a:solidFill>
                      <a:srgbClr val="000000"/>
                    </a:solidFill>
                    <a:latin typeface="HGP創英角ｺﾞｼｯｸUB" pitchFamily="50" charset="-128"/>
                    <a:ea typeface="HGP創英角ｺﾞｼｯｸUB" pitchFamily="50" charset="-128"/>
                  </a:rPr>
                  <a:t>Ⅰ</a:t>
                </a:r>
                <a:r>
                  <a:rPr kumimoji="0" lang="ja-JP" altLang="en-US" sz="800" dirty="0" err="1">
                    <a:solidFill>
                      <a:srgbClr val="000000"/>
                    </a:solidFill>
                    <a:latin typeface="HGP創英角ｺﾞｼｯｸUB" pitchFamily="50" charset="-128"/>
                    <a:ea typeface="HGP創英角ｺﾞｼｯｸUB" pitchFamily="50" charset="-128"/>
                  </a:rPr>
                  <a:t>．</a:t>
                </a:r>
                <a:r>
                  <a:rPr kumimoji="0" lang="ja-JP" altLang="en-US" sz="800" dirty="0">
                    <a:solidFill>
                      <a:srgbClr val="000000"/>
                    </a:solidFill>
                    <a:latin typeface="HGP創英角ｺﾞｼｯｸUB" pitchFamily="50" charset="-128"/>
                    <a:ea typeface="HGP創英角ｺﾞｼｯｸUB" pitchFamily="50" charset="-128"/>
                  </a:rPr>
                  <a:t>基礎情報</a:t>
                </a:r>
              </a:p>
            </p:txBody>
          </p:sp>
          <p:pic>
            <p:nvPicPr>
              <p:cNvPr id="43" name="Picture 7"/>
              <p:cNvPicPr>
                <a:picLocks noChangeAspect="1" noChangeArrowheads="1"/>
              </p:cNvPicPr>
              <p:nvPr/>
            </p:nvPicPr>
            <p:blipFill>
              <a:blip r:embed="rId4" cstate="print"/>
              <a:srcRect/>
              <a:stretch>
                <a:fillRect/>
              </a:stretch>
            </p:blipFill>
            <p:spPr bwMode="auto">
              <a:xfrm>
                <a:off x="6133447" y="2723209"/>
                <a:ext cx="2059913" cy="2988332"/>
              </a:xfrm>
              <a:prstGeom prst="rect">
                <a:avLst/>
              </a:prstGeom>
              <a:solidFill>
                <a:schemeClr val="bg1"/>
              </a:solidFill>
              <a:ln w="9525">
                <a:noFill/>
                <a:miter lim="800000"/>
                <a:headEnd/>
                <a:tailEnd/>
              </a:ln>
              <a:effectLst/>
            </p:spPr>
          </p:pic>
        </p:grpSp>
        <p:grpSp>
          <p:nvGrpSpPr>
            <p:cNvPr id="5" name="グループ化 60"/>
            <p:cNvGrpSpPr/>
            <p:nvPr/>
          </p:nvGrpSpPr>
          <p:grpSpPr>
            <a:xfrm>
              <a:off x="1664059" y="2638268"/>
              <a:ext cx="2066937" cy="3311526"/>
              <a:chOff x="6825207" y="2793578"/>
              <a:chExt cx="2066937" cy="3311526"/>
            </a:xfrm>
          </p:grpSpPr>
          <p:sp>
            <p:nvSpPr>
              <p:cNvPr id="36" name="Rectangle 94"/>
              <p:cNvSpPr>
                <a:spLocks noChangeArrowheads="1"/>
              </p:cNvSpPr>
              <p:nvPr/>
            </p:nvSpPr>
            <p:spPr bwMode="auto">
              <a:xfrm>
                <a:off x="6825207" y="3033291"/>
                <a:ext cx="2066937" cy="3071813"/>
              </a:xfrm>
              <a:prstGeom prst="rect">
                <a:avLst/>
              </a:prstGeom>
              <a:solidFill>
                <a:srgbClr val="CCFFCC"/>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sz="1800">
                  <a:solidFill>
                    <a:srgbClr val="000000"/>
                  </a:solidFill>
                  <a:latin typeface="Arial" pitchFamily="34" charset="0"/>
                </a:endParaRPr>
              </a:p>
            </p:txBody>
          </p:sp>
          <p:sp>
            <p:nvSpPr>
              <p:cNvPr id="37" name="AutoShape 96"/>
              <p:cNvSpPr>
                <a:spLocks noChangeArrowheads="1"/>
              </p:cNvSpPr>
              <p:nvPr/>
            </p:nvSpPr>
            <p:spPr bwMode="auto">
              <a:xfrm rot="10800000">
                <a:off x="7214158" y="2795166"/>
                <a:ext cx="1466850" cy="220663"/>
              </a:xfrm>
              <a:custGeom>
                <a:avLst/>
                <a:gdLst>
                  <a:gd name="T0" fmla="*/ 38 w 21600"/>
                  <a:gd name="T1" fmla="*/ 0 h 21600"/>
                  <a:gd name="T2" fmla="*/ 20 w 21600"/>
                  <a:gd name="T3" fmla="*/ 1 h 21600"/>
                  <a:gd name="T4" fmla="*/ 1 w 21600"/>
                  <a:gd name="T5" fmla="*/ 0 h 21600"/>
                  <a:gd name="T6" fmla="*/ 20 w 21600"/>
                  <a:gd name="T7" fmla="*/ 0 h 21600"/>
                  <a:gd name="T8" fmla="*/ 0 60000 65536"/>
                  <a:gd name="T9" fmla="*/ 0 60000 65536"/>
                  <a:gd name="T10" fmla="*/ 0 60000 65536"/>
                  <a:gd name="T11" fmla="*/ 0 60000 65536"/>
                  <a:gd name="T12" fmla="*/ 2455 w 21600"/>
                  <a:gd name="T13" fmla="*/ 2486 h 21600"/>
                  <a:gd name="T14" fmla="*/ 19145 w 21600"/>
                  <a:gd name="T15" fmla="*/ 19114 h 21600"/>
                </a:gdLst>
                <a:ahLst/>
                <a:cxnLst>
                  <a:cxn ang="T8">
                    <a:pos x="T0" y="T1"/>
                  </a:cxn>
                  <a:cxn ang="T9">
                    <a:pos x="T2" y="T3"/>
                  </a:cxn>
                  <a:cxn ang="T10">
                    <a:pos x="T4" y="T5"/>
                  </a:cxn>
                  <a:cxn ang="T11">
                    <a:pos x="T6" y="T7"/>
                  </a:cxn>
                </a:cxnLst>
                <a:rect l="T12" t="T13" r="T14" b="T15"/>
                <a:pathLst>
                  <a:path w="21600" h="21600">
                    <a:moveTo>
                      <a:pt x="0" y="0"/>
                    </a:moveTo>
                    <a:lnTo>
                      <a:pt x="1309" y="21600"/>
                    </a:lnTo>
                    <a:lnTo>
                      <a:pt x="20291" y="21600"/>
                    </a:lnTo>
                    <a:lnTo>
                      <a:pt x="21600" y="0"/>
                    </a:lnTo>
                    <a:close/>
                  </a:path>
                </a:pathLst>
              </a:custGeom>
              <a:solidFill>
                <a:srgbClr val="CCFFCC"/>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sz="1800">
                  <a:solidFill>
                    <a:srgbClr val="000000"/>
                  </a:solidFill>
                  <a:latin typeface="Arial" pitchFamily="34" charset="0"/>
                </a:endParaRPr>
              </a:p>
            </p:txBody>
          </p:sp>
          <p:sp>
            <p:nvSpPr>
              <p:cNvPr id="38" name="Text Box 97"/>
              <p:cNvSpPr txBox="1">
                <a:spLocks noChangeArrowheads="1"/>
              </p:cNvSpPr>
              <p:nvPr/>
            </p:nvSpPr>
            <p:spPr bwMode="auto">
              <a:xfrm>
                <a:off x="7546430" y="2793578"/>
                <a:ext cx="821356" cy="217625"/>
              </a:xfrm>
              <a:prstGeom prst="rect">
                <a:avLst/>
              </a:prstGeom>
              <a:noFill/>
              <a:ln w="12700" algn="ctr">
                <a:noFill/>
                <a:miter lim="800000"/>
                <a:headEnd/>
                <a:tailEnd type="none" w="lg" len="lg"/>
              </a:ln>
            </p:spPr>
            <p:txBody>
              <a:bodyPr wrap="none" lIns="90000" tIns="46800" rIns="90000" bIns="46800">
                <a:spAutoFit/>
              </a:bodyPr>
              <a:lstStyle/>
              <a:p>
                <a:pPr algn="ctr">
                  <a:spcBef>
                    <a:spcPct val="50000"/>
                  </a:spcBef>
                  <a:buFont typeface="Wingdings" pitchFamily="2" charset="2"/>
                  <a:buNone/>
                  <a:defRPr/>
                </a:pPr>
                <a:r>
                  <a:rPr kumimoji="0" lang="en-US" altLang="ja-JP" sz="800" dirty="0">
                    <a:solidFill>
                      <a:srgbClr val="000000"/>
                    </a:solidFill>
                    <a:latin typeface="HGP創英角ｺﾞｼｯｸUB" pitchFamily="50" charset="-128"/>
                    <a:ea typeface="HGP創英角ｺﾞｼｯｸUB" pitchFamily="50" charset="-128"/>
                  </a:rPr>
                  <a:t>Ⅱ</a:t>
                </a:r>
                <a:r>
                  <a:rPr kumimoji="0" lang="ja-JP" altLang="en-US" sz="800" dirty="0" err="1">
                    <a:solidFill>
                      <a:srgbClr val="000000"/>
                    </a:solidFill>
                    <a:latin typeface="HGP創英角ｺﾞｼｯｸUB" pitchFamily="50" charset="-128"/>
                    <a:ea typeface="HGP創英角ｺﾞｼｯｸUB" pitchFamily="50" charset="-128"/>
                  </a:rPr>
                  <a:t>．</a:t>
                </a:r>
                <a:r>
                  <a:rPr kumimoji="0" lang="ja-JP" altLang="en-US" sz="800" dirty="0">
                    <a:solidFill>
                      <a:srgbClr val="000000"/>
                    </a:solidFill>
                    <a:latin typeface="HGP創英角ｺﾞｼｯｸUB" pitchFamily="50" charset="-128"/>
                    <a:ea typeface="HGP創英角ｺﾞｼｯｸUB" pitchFamily="50" charset="-128"/>
                  </a:rPr>
                  <a:t>事務データ</a:t>
                </a:r>
              </a:p>
            </p:txBody>
          </p:sp>
          <p:pic>
            <p:nvPicPr>
              <p:cNvPr id="39" name="Picture 6"/>
              <p:cNvPicPr>
                <a:picLocks noChangeAspect="1" noChangeArrowheads="1"/>
              </p:cNvPicPr>
              <p:nvPr/>
            </p:nvPicPr>
            <p:blipFill>
              <a:blip r:embed="rId5" cstate="print"/>
              <a:srcRect/>
              <a:stretch>
                <a:fillRect/>
              </a:stretch>
            </p:blipFill>
            <p:spPr bwMode="auto">
              <a:xfrm>
                <a:off x="6886932" y="3070292"/>
                <a:ext cx="1889790" cy="2950996"/>
              </a:xfrm>
              <a:prstGeom prst="rect">
                <a:avLst/>
              </a:prstGeom>
              <a:solidFill>
                <a:schemeClr val="bg1"/>
              </a:solidFill>
              <a:ln w="9525">
                <a:noFill/>
                <a:miter lim="800000"/>
                <a:headEnd/>
                <a:tailEnd/>
              </a:ln>
              <a:effectLst/>
            </p:spPr>
          </p:pic>
        </p:grpSp>
        <p:grpSp>
          <p:nvGrpSpPr>
            <p:cNvPr id="6" name="グループ化 66"/>
            <p:cNvGrpSpPr/>
            <p:nvPr/>
          </p:nvGrpSpPr>
          <p:grpSpPr>
            <a:xfrm>
              <a:off x="2468724" y="2998630"/>
              <a:ext cx="2227473" cy="3227388"/>
              <a:chOff x="7401272" y="3153940"/>
              <a:chExt cx="2227473" cy="3227388"/>
            </a:xfrm>
          </p:grpSpPr>
          <p:sp>
            <p:nvSpPr>
              <p:cNvPr id="32" name="Rectangle 109"/>
              <p:cNvSpPr>
                <a:spLocks noChangeArrowheads="1"/>
              </p:cNvSpPr>
              <p:nvPr/>
            </p:nvSpPr>
            <p:spPr bwMode="auto">
              <a:xfrm>
                <a:off x="7401272" y="3393653"/>
                <a:ext cx="2227473" cy="2987675"/>
              </a:xfrm>
              <a:prstGeom prst="rect">
                <a:avLst/>
              </a:prstGeom>
              <a:solidFill>
                <a:srgbClr val="FFCCCC"/>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sz="1800">
                  <a:solidFill>
                    <a:srgbClr val="000000"/>
                  </a:solidFill>
                  <a:latin typeface="Arial" pitchFamily="34" charset="0"/>
                </a:endParaRPr>
              </a:p>
            </p:txBody>
          </p:sp>
          <p:sp>
            <p:nvSpPr>
              <p:cNvPr id="33" name="AutoShape 110"/>
              <p:cNvSpPr>
                <a:spLocks noChangeArrowheads="1"/>
              </p:cNvSpPr>
              <p:nvPr/>
            </p:nvSpPr>
            <p:spPr bwMode="auto">
              <a:xfrm rot="10800000">
                <a:off x="8079345" y="3155528"/>
                <a:ext cx="1466850" cy="220663"/>
              </a:xfrm>
              <a:custGeom>
                <a:avLst/>
                <a:gdLst>
                  <a:gd name="T0" fmla="*/ 38 w 21600"/>
                  <a:gd name="T1" fmla="*/ 0 h 21600"/>
                  <a:gd name="T2" fmla="*/ 20 w 21600"/>
                  <a:gd name="T3" fmla="*/ 1 h 21600"/>
                  <a:gd name="T4" fmla="*/ 1 w 21600"/>
                  <a:gd name="T5" fmla="*/ 0 h 21600"/>
                  <a:gd name="T6" fmla="*/ 20 w 21600"/>
                  <a:gd name="T7" fmla="*/ 0 h 21600"/>
                  <a:gd name="T8" fmla="*/ 0 60000 65536"/>
                  <a:gd name="T9" fmla="*/ 0 60000 65536"/>
                  <a:gd name="T10" fmla="*/ 0 60000 65536"/>
                  <a:gd name="T11" fmla="*/ 0 60000 65536"/>
                  <a:gd name="T12" fmla="*/ 2455 w 21600"/>
                  <a:gd name="T13" fmla="*/ 2486 h 21600"/>
                  <a:gd name="T14" fmla="*/ 19145 w 21600"/>
                  <a:gd name="T15" fmla="*/ 19114 h 21600"/>
                </a:gdLst>
                <a:ahLst/>
                <a:cxnLst>
                  <a:cxn ang="T8">
                    <a:pos x="T0" y="T1"/>
                  </a:cxn>
                  <a:cxn ang="T9">
                    <a:pos x="T2" y="T3"/>
                  </a:cxn>
                  <a:cxn ang="T10">
                    <a:pos x="T4" y="T5"/>
                  </a:cxn>
                  <a:cxn ang="T11">
                    <a:pos x="T6" y="T7"/>
                  </a:cxn>
                </a:cxnLst>
                <a:rect l="T12" t="T13" r="T14" b="T15"/>
                <a:pathLst>
                  <a:path w="21600" h="21600">
                    <a:moveTo>
                      <a:pt x="0" y="0"/>
                    </a:moveTo>
                    <a:lnTo>
                      <a:pt x="1309" y="21600"/>
                    </a:lnTo>
                    <a:lnTo>
                      <a:pt x="20291" y="21600"/>
                    </a:lnTo>
                    <a:lnTo>
                      <a:pt x="21600" y="0"/>
                    </a:lnTo>
                    <a:close/>
                  </a:path>
                </a:pathLst>
              </a:custGeom>
              <a:solidFill>
                <a:srgbClr val="FFCCCC"/>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sz="1800">
                  <a:solidFill>
                    <a:srgbClr val="000000"/>
                  </a:solidFill>
                  <a:latin typeface="Arial" pitchFamily="34" charset="0"/>
                </a:endParaRPr>
              </a:p>
            </p:txBody>
          </p:sp>
          <p:sp>
            <p:nvSpPr>
              <p:cNvPr id="34" name="Text Box 111"/>
              <p:cNvSpPr txBox="1">
                <a:spLocks noChangeArrowheads="1"/>
              </p:cNvSpPr>
              <p:nvPr/>
            </p:nvSpPr>
            <p:spPr bwMode="auto">
              <a:xfrm>
                <a:off x="8119903" y="3153940"/>
                <a:ext cx="1398438" cy="217625"/>
              </a:xfrm>
              <a:prstGeom prst="rect">
                <a:avLst/>
              </a:prstGeom>
              <a:noFill/>
              <a:ln w="12700" algn="ctr">
                <a:noFill/>
                <a:miter lim="800000"/>
                <a:headEnd/>
                <a:tailEnd type="none" w="lg" len="lg"/>
              </a:ln>
            </p:spPr>
            <p:txBody>
              <a:bodyPr wrap="none" lIns="90000" tIns="46800" rIns="90000" bIns="46800">
                <a:spAutoFit/>
              </a:bodyPr>
              <a:lstStyle/>
              <a:p>
                <a:pPr algn="ctr">
                  <a:spcBef>
                    <a:spcPct val="50000"/>
                  </a:spcBef>
                  <a:buFont typeface="Wingdings" pitchFamily="2" charset="2"/>
                  <a:buNone/>
                  <a:defRPr/>
                </a:pPr>
                <a:r>
                  <a:rPr kumimoji="0" lang="en-US" altLang="ja-JP" sz="800" dirty="0">
                    <a:solidFill>
                      <a:srgbClr val="000000"/>
                    </a:solidFill>
                    <a:latin typeface="HGP創英角ｺﾞｼｯｸUB" pitchFamily="50" charset="-128"/>
                    <a:ea typeface="HGP創英角ｺﾞｼｯｸUB" pitchFamily="50" charset="-128"/>
                  </a:rPr>
                  <a:t>Ⅲ</a:t>
                </a:r>
                <a:r>
                  <a:rPr kumimoji="0" lang="ja-JP" altLang="en-US" sz="800" dirty="0" err="1">
                    <a:solidFill>
                      <a:srgbClr val="000000"/>
                    </a:solidFill>
                    <a:latin typeface="HGP創英角ｺﾞｼｯｸUB" pitchFamily="50" charset="-128"/>
                    <a:ea typeface="HGP創英角ｺﾞｼｯｸUB" pitchFamily="50" charset="-128"/>
                  </a:rPr>
                  <a:t>．</a:t>
                </a:r>
                <a:r>
                  <a:rPr kumimoji="0" lang="ja-JP" altLang="en-US" sz="800" dirty="0">
                    <a:solidFill>
                      <a:srgbClr val="000000"/>
                    </a:solidFill>
                    <a:latin typeface="HGP創英角ｺﾞｼｯｸUB" pitchFamily="50" charset="-128"/>
                    <a:ea typeface="HGP創英角ｺﾞｼｯｸUB" pitchFamily="50" charset="-128"/>
                  </a:rPr>
                  <a:t>調査項目データ（第</a:t>
                </a:r>
                <a:r>
                  <a:rPr kumimoji="0" lang="en-US" altLang="ja-JP" sz="800" dirty="0">
                    <a:solidFill>
                      <a:srgbClr val="000000"/>
                    </a:solidFill>
                    <a:latin typeface="HGP創英角ｺﾞｼｯｸUB" pitchFamily="50" charset="-128"/>
                    <a:ea typeface="HGP創英角ｺﾞｼｯｸUB" pitchFamily="50" charset="-128"/>
                  </a:rPr>
                  <a:t>1</a:t>
                </a:r>
                <a:r>
                  <a:rPr kumimoji="0" lang="ja-JP" altLang="en-US" sz="800" dirty="0">
                    <a:solidFill>
                      <a:srgbClr val="000000"/>
                    </a:solidFill>
                    <a:latin typeface="HGP創英角ｺﾞｼｯｸUB" pitchFamily="50" charset="-128"/>
                    <a:ea typeface="HGP創英角ｺﾞｼｯｸUB" pitchFamily="50" charset="-128"/>
                  </a:rPr>
                  <a:t>群）</a:t>
                </a:r>
              </a:p>
            </p:txBody>
          </p:sp>
          <p:pic>
            <p:nvPicPr>
              <p:cNvPr id="35" name="Picture 5"/>
              <p:cNvPicPr>
                <a:picLocks noChangeAspect="1" noChangeArrowheads="1"/>
              </p:cNvPicPr>
              <p:nvPr/>
            </p:nvPicPr>
            <p:blipFill>
              <a:blip r:embed="rId6" cstate="print"/>
              <a:srcRect/>
              <a:stretch>
                <a:fillRect/>
              </a:stretch>
            </p:blipFill>
            <p:spPr bwMode="auto">
              <a:xfrm>
                <a:off x="7489695" y="3434525"/>
                <a:ext cx="2094677" cy="2874796"/>
              </a:xfrm>
              <a:prstGeom prst="rect">
                <a:avLst/>
              </a:prstGeom>
              <a:solidFill>
                <a:schemeClr val="bg1"/>
              </a:solidFill>
              <a:ln w="9525">
                <a:noFill/>
                <a:miter lim="800000"/>
                <a:headEnd/>
                <a:tailEnd/>
              </a:ln>
              <a:effectLst/>
            </p:spPr>
          </p:pic>
        </p:grpSp>
      </p:grpSp>
      <p:sp>
        <p:nvSpPr>
          <p:cNvPr id="49" name="AutoShape 115"/>
          <p:cNvSpPr>
            <a:spLocks noChangeArrowheads="1"/>
          </p:cNvSpPr>
          <p:nvPr/>
        </p:nvSpPr>
        <p:spPr bwMode="auto">
          <a:xfrm>
            <a:off x="212651" y="5042131"/>
            <a:ext cx="2775098" cy="1454347"/>
          </a:xfrm>
          <a:prstGeom prst="wedgeEllipseCallout">
            <a:avLst>
              <a:gd name="adj1" fmla="val 18466"/>
              <a:gd name="adj2" fmla="val -79358"/>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lgn="ctr">
              <a:spcBef>
                <a:spcPct val="50000"/>
              </a:spcBef>
              <a:buFont typeface="Wingdings" pitchFamily="2" charset="2"/>
              <a:buNone/>
              <a:defRPr/>
            </a:pPr>
            <a:endParaRPr kumimoji="0" lang="ja-JP" altLang="en-US" sz="1800">
              <a:solidFill>
                <a:srgbClr val="000000"/>
              </a:solidFill>
              <a:latin typeface="Arial" pitchFamily="34" charset="0"/>
            </a:endParaRPr>
          </a:p>
        </p:txBody>
      </p:sp>
      <p:sp>
        <p:nvSpPr>
          <p:cNvPr id="50" name="Text Box 45"/>
          <p:cNvSpPr txBox="1">
            <a:spLocks noChangeArrowheads="1"/>
          </p:cNvSpPr>
          <p:nvPr/>
        </p:nvSpPr>
        <p:spPr bwMode="auto">
          <a:xfrm>
            <a:off x="468572" y="5197092"/>
            <a:ext cx="2232101" cy="1171732"/>
          </a:xfrm>
          <a:prstGeom prst="rect">
            <a:avLst/>
          </a:prstGeom>
          <a:noFill/>
          <a:ln w="38100" algn="ctr">
            <a:noFill/>
            <a:miter lim="800000"/>
            <a:headEnd/>
            <a:tailEnd type="none" w="lg" len="lg"/>
          </a:ln>
        </p:spPr>
        <p:txBody>
          <a:bodyPr wrap="square" lIns="90000" tIns="46800" rIns="90000" bIns="46800">
            <a:spAutoFit/>
          </a:bodyPr>
          <a:lstStyle/>
          <a:p>
            <a:pPr>
              <a:spcBef>
                <a:spcPct val="50000"/>
              </a:spcBef>
              <a:buFont typeface="Wingdings" pitchFamily="2" charset="2"/>
              <a:buNone/>
            </a:pPr>
            <a:r>
              <a:rPr kumimoji="0" lang="ja-JP" altLang="en-US" sz="1400" b="1" dirty="0" smtClean="0">
                <a:solidFill>
                  <a:srgbClr val="000000"/>
                </a:solidFill>
                <a:latin typeface="Arial" pitchFamily="34" charset="0"/>
                <a:ea typeface="HG丸ｺﾞｼｯｸM-PRO" pitchFamily="50" charset="-128"/>
              </a:rPr>
              <a:t>自治体の基礎情報、事務データ、調査項目データ、審査判定データといった</a:t>
            </a:r>
            <a:r>
              <a:rPr kumimoji="0" lang="ja-JP" altLang="en-US" sz="1400" b="1" dirty="0" smtClean="0">
                <a:solidFill>
                  <a:srgbClr val="FF0000"/>
                </a:solidFill>
                <a:latin typeface="Arial" pitchFamily="34" charset="0"/>
                <a:ea typeface="HG丸ｺﾞｼｯｸM-PRO" pitchFamily="50" charset="-128"/>
              </a:rPr>
              <a:t>項目</a:t>
            </a:r>
            <a:r>
              <a:rPr kumimoji="0" lang="ja-JP" altLang="en-US" sz="1400" b="1" dirty="0">
                <a:solidFill>
                  <a:srgbClr val="FF0000"/>
                </a:solidFill>
                <a:latin typeface="Arial" pitchFamily="34" charset="0"/>
                <a:ea typeface="HG丸ｺﾞｼｯｸM-PRO" pitchFamily="50" charset="-128"/>
              </a:rPr>
              <a:t>別</a:t>
            </a:r>
            <a:r>
              <a:rPr kumimoji="0" lang="ja-JP" altLang="en-US" sz="1400" b="1" dirty="0" smtClean="0">
                <a:solidFill>
                  <a:srgbClr val="FF0000"/>
                </a:solidFill>
                <a:latin typeface="Arial" pitchFamily="34" charset="0"/>
                <a:ea typeface="HG丸ｺﾞｼｯｸM-PRO" pitchFamily="50" charset="-128"/>
              </a:rPr>
              <a:t>に分けて</a:t>
            </a:r>
            <a:r>
              <a:rPr kumimoji="0" lang="ja-JP" altLang="en-US" sz="1400" b="1" dirty="0" smtClean="0">
                <a:solidFill>
                  <a:srgbClr val="000000"/>
                </a:solidFill>
                <a:latin typeface="Arial" pitchFamily="34" charset="0"/>
                <a:ea typeface="HG丸ｺﾞｼｯｸM-PRO" pitchFamily="50" charset="-128"/>
              </a:rPr>
              <a:t>、</a:t>
            </a:r>
            <a:r>
              <a:rPr kumimoji="0" lang="en-US" altLang="ja-JP" sz="1400" b="1" dirty="0" smtClean="0">
                <a:solidFill>
                  <a:srgbClr val="000000"/>
                </a:solidFill>
                <a:latin typeface="Arial" pitchFamily="34" charset="0"/>
                <a:ea typeface="HG丸ｺﾞｼｯｸM-PRO" pitchFamily="50" charset="-128"/>
              </a:rPr>
              <a:t/>
            </a:r>
            <a:br>
              <a:rPr kumimoji="0" lang="en-US" altLang="ja-JP" sz="1400" b="1" dirty="0" smtClean="0">
                <a:solidFill>
                  <a:srgbClr val="000000"/>
                </a:solidFill>
                <a:latin typeface="Arial" pitchFamily="34" charset="0"/>
                <a:ea typeface="HG丸ｺﾞｼｯｸM-PRO" pitchFamily="50" charset="-128"/>
              </a:rPr>
            </a:br>
            <a:r>
              <a:rPr kumimoji="0" lang="ja-JP" altLang="en-US" sz="1400" b="1" dirty="0" smtClean="0">
                <a:solidFill>
                  <a:srgbClr val="000000"/>
                </a:solidFill>
                <a:latin typeface="Arial" pitchFamily="34" charset="0"/>
                <a:ea typeface="HG丸ｺﾞｼｯｸM-PRO" pitchFamily="50" charset="-128"/>
              </a:rPr>
              <a:t>エクセルシートを提供</a:t>
            </a:r>
            <a:endParaRPr kumimoji="0" lang="ja-JP" altLang="en-US" sz="1400" dirty="0">
              <a:solidFill>
                <a:srgbClr val="000000"/>
              </a:solidFill>
              <a:latin typeface="Arial" pitchFamily="34" charset="0"/>
              <a:ea typeface="HG丸ｺﾞｼｯｸM-PRO" pitchFamily="50" charset="-128"/>
            </a:endParaRPr>
          </a:p>
        </p:txBody>
      </p:sp>
      <p:pic>
        <p:nvPicPr>
          <p:cNvPr id="2050" name="Picture 2"/>
          <p:cNvPicPr>
            <a:picLocks noChangeAspect="1" noChangeArrowheads="1"/>
          </p:cNvPicPr>
          <p:nvPr/>
        </p:nvPicPr>
        <p:blipFill>
          <a:blip r:embed="rId7" cstate="print"/>
          <a:srcRect/>
          <a:stretch>
            <a:fillRect/>
          </a:stretch>
        </p:blipFill>
        <p:spPr bwMode="auto">
          <a:xfrm>
            <a:off x="4591050" y="4668572"/>
            <a:ext cx="4103455" cy="1476375"/>
          </a:xfrm>
          <a:prstGeom prst="rect">
            <a:avLst/>
          </a:prstGeom>
          <a:noFill/>
          <a:ln w="9525">
            <a:noFill/>
            <a:miter lim="800000"/>
            <a:headEnd/>
            <a:tailEnd/>
          </a:ln>
          <a:effectLst/>
        </p:spPr>
      </p:pic>
      <p:pic>
        <p:nvPicPr>
          <p:cNvPr id="2053" name="Picture 5"/>
          <p:cNvPicPr>
            <a:picLocks noChangeAspect="1" noChangeArrowheads="1"/>
          </p:cNvPicPr>
          <p:nvPr/>
        </p:nvPicPr>
        <p:blipFill>
          <a:blip r:embed="rId8" cstate="print"/>
          <a:srcRect/>
          <a:stretch>
            <a:fillRect/>
          </a:stretch>
        </p:blipFill>
        <p:spPr bwMode="auto">
          <a:xfrm>
            <a:off x="5266227" y="2811197"/>
            <a:ext cx="3430099" cy="1664741"/>
          </a:xfrm>
          <a:prstGeom prst="rect">
            <a:avLst/>
          </a:prstGeom>
          <a:noFill/>
          <a:ln w="9525">
            <a:noFill/>
            <a:miter lim="800000"/>
            <a:headEnd/>
            <a:tailEnd/>
          </a:ln>
          <a:effectLst/>
        </p:spPr>
      </p:pic>
      <p:sp>
        <p:nvSpPr>
          <p:cNvPr id="55" name="テキスト ボックス 54"/>
          <p:cNvSpPr txBox="1"/>
          <p:nvPr/>
        </p:nvSpPr>
        <p:spPr>
          <a:xfrm>
            <a:off x="4619625" y="2554021"/>
            <a:ext cx="4057650" cy="220573"/>
          </a:xfrm>
          <a:prstGeom prst="rect">
            <a:avLst/>
          </a:prstGeom>
          <a:solidFill>
            <a:schemeClr val="tx1">
              <a:lumMod val="75000"/>
              <a:lumOff val="25000"/>
            </a:schemeClr>
          </a:solidFill>
        </p:spPr>
        <p:txBody>
          <a:bodyPr wrap="square" rtlCol="0">
            <a:spAutoFit/>
          </a:bodyPr>
          <a:lstStyle/>
          <a:p>
            <a:pPr>
              <a:lnSpc>
                <a:spcPts val="1000"/>
              </a:lnSpc>
            </a:pPr>
            <a:r>
              <a:rPr lang="ja-JP" altLang="en-US" sz="1000" b="1" dirty="0" smtClean="0">
                <a:solidFill>
                  <a:srgbClr val="FFFFFF"/>
                </a:solidFill>
                <a:latin typeface="ＭＳ Ｐゴシック" pitchFamily="50" charset="-128"/>
              </a:rPr>
              <a:t>選択率のばらつき状況を示す「箱</a:t>
            </a:r>
            <a:r>
              <a:rPr lang="ja-JP" altLang="en-US" sz="1000" b="1" dirty="0" err="1" smtClean="0">
                <a:solidFill>
                  <a:srgbClr val="FFFFFF"/>
                </a:solidFill>
                <a:latin typeface="ＭＳ Ｐゴシック" pitchFamily="50" charset="-128"/>
              </a:rPr>
              <a:t>ひげ</a:t>
            </a:r>
            <a:r>
              <a:rPr lang="ja-JP" altLang="en-US" sz="1000" b="1" dirty="0" smtClean="0">
                <a:solidFill>
                  <a:srgbClr val="FFFFFF"/>
                </a:solidFill>
                <a:latin typeface="ＭＳ Ｐゴシック" pitchFamily="50" charset="-128"/>
              </a:rPr>
              <a:t>図」　　例示）</a:t>
            </a:r>
            <a:r>
              <a:rPr lang="en-US" altLang="ja-JP" sz="1000" b="1" dirty="0" smtClean="0">
                <a:solidFill>
                  <a:srgbClr val="FFFFFF"/>
                </a:solidFill>
                <a:latin typeface="ＭＳ Ｐゴシック" pitchFamily="50" charset="-128"/>
              </a:rPr>
              <a:t>2-2.</a:t>
            </a:r>
            <a:r>
              <a:rPr lang="ja-JP" altLang="en-US" sz="1000" b="1" dirty="0" smtClean="0">
                <a:solidFill>
                  <a:srgbClr val="FFFFFF"/>
                </a:solidFill>
                <a:latin typeface="ＭＳ Ｐゴシック" pitchFamily="50" charset="-128"/>
              </a:rPr>
              <a:t>移動</a:t>
            </a:r>
            <a:endParaRPr lang="ja-JP" altLang="en-US" sz="1000" b="1" dirty="0">
              <a:solidFill>
                <a:srgbClr val="FFFFFF"/>
              </a:solidFill>
              <a:latin typeface="ＭＳ Ｐゴシック" pitchFamily="50" charset="-128"/>
            </a:endParaRPr>
          </a:p>
        </p:txBody>
      </p:sp>
      <p:sp>
        <p:nvSpPr>
          <p:cNvPr id="56" name="テキスト ボックス 55"/>
          <p:cNvSpPr txBox="1"/>
          <p:nvPr/>
        </p:nvSpPr>
        <p:spPr>
          <a:xfrm>
            <a:off x="4619625" y="4459021"/>
            <a:ext cx="4057650" cy="220573"/>
          </a:xfrm>
          <a:prstGeom prst="rect">
            <a:avLst/>
          </a:prstGeom>
          <a:solidFill>
            <a:schemeClr val="tx1">
              <a:lumMod val="75000"/>
              <a:lumOff val="25000"/>
            </a:schemeClr>
          </a:solidFill>
        </p:spPr>
        <p:txBody>
          <a:bodyPr wrap="square" rtlCol="0">
            <a:spAutoFit/>
          </a:bodyPr>
          <a:lstStyle/>
          <a:p>
            <a:pPr>
              <a:lnSpc>
                <a:spcPts val="1000"/>
              </a:lnSpc>
            </a:pPr>
            <a:r>
              <a:rPr lang="ja-JP" altLang="en-US" sz="1000" b="1" dirty="0" smtClean="0">
                <a:solidFill>
                  <a:srgbClr val="FFFFFF"/>
                </a:solidFill>
                <a:latin typeface="ＭＳ Ｐゴシック" pitchFamily="50" charset="-128"/>
              </a:rPr>
              <a:t>自治体の分布を示す「ヒストグラム」　例示）申請から認定までの期間</a:t>
            </a:r>
            <a:endParaRPr lang="ja-JP" altLang="en-US" sz="1000" b="1" dirty="0">
              <a:solidFill>
                <a:srgbClr val="FFFFFF"/>
              </a:solidFill>
              <a:latin typeface="ＭＳ Ｐゴシック" pitchFamily="50" charset="-128"/>
            </a:endParaRPr>
          </a:p>
        </p:txBody>
      </p:sp>
      <p:sp>
        <p:nvSpPr>
          <p:cNvPr id="44" name="AutoShape 115"/>
          <p:cNvSpPr>
            <a:spLocks noChangeArrowheads="1"/>
          </p:cNvSpPr>
          <p:nvPr/>
        </p:nvSpPr>
        <p:spPr bwMode="auto">
          <a:xfrm>
            <a:off x="3545839" y="2782623"/>
            <a:ext cx="2007236" cy="1400174"/>
          </a:xfrm>
          <a:prstGeom prst="wedgeEllipseCallout">
            <a:avLst>
              <a:gd name="adj1" fmla="val 61891"/>
              <a:gd name="adj2" fmla="val 35665"/>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defRPr/>
            </a:pPr>
            <a:endParaRPr lang="ja-JP" altLang="en-US" sz="1800">
              <a:solidFill>
                <a:srgbClr val="000000"/>
              </a:solidFill>
              <a:latin typeface="Arial" pitchFamily="34" charset="0"/>
            </a:endParaRPr>
          </a:p>
        </p:txBody>
      </p:sp>
      <p:sp>
        <p:nvSpPr>
          <p:cNvPr id="45" name="テキスト ボックス 44"/>
          <p:cNvSpPr txBox="1"/>
          <p:nvPr/>
        </p:nvSpPr>
        <p:spPr>
          <a:xfrm>
            <a:off x="3739060" y="2922617"/>
            <a:ext cx="1832400" cy="1169551"/>
          </a:xfrm>
          <a:prstGeom prst="rect">
            <a:avLst/>
          </a:prstGeom>
          <a:noFill/>
        </p:spPr>
        <p:txBody>
          <a:bodyPr wrap="square" rtlCol="0">
            <a:spAutoFit/>
          </a:bodyPr>
          <a:lstStyle/>
          <a:p>
            <a:r>
              <a:rPr kumimoji="0" lang="ja-JP" altLang="en-US" sz="1400" b="1" dirty="0" smtClean="0">
                <a:solidFill>
                  <a:srgbClr val="000000"/>
                </a:solidFill>
                <a:latin typeface="Arial" pitchFamily="34" charset="0"/>
                <a:ea typeface="HG丸ｺﾞｼｯｸM-PRO" pitchFamily="50" charset="-128"/>
              </a:rPr>
              <a:t>各調査項目の選択</a:t>
            </a:r>
            <a:r>
              <a:rPr kumimoji="0" lang="en-US" altLang="ja-JP" sz="1400" b="1" dirty="0" smtClean="0">
                <a:solidFill>
                  <a:srgbClr val="000000"/>
                </a:solidFill>
                <a:latin typeface="Arial" pitchFamily="34" charset="0"/>
                <a:ea typeface="HG丸ｺﾞｼｯｸM-PRO" pitchFamily="50" charset="-128"/>
              </a:rPr>
              <a:t/>
            </a:r>
            <a:br>
              <a:rPr kumimoji="0" lang="en-US" altLang="ja-JP" sz="1400" b="1" dirty="0" smtClean="0">
                <a:solidFill>
                  <a:srgbClr val="000000"/>
                </a:solidFill>
                <a:latin typeface="Arial" pitchFamily="34" charset="0"/>
                <a:ea typeface="HG丸ｺﾞｼｯｸM-PRO" pitchFamily="50" charset="-128"/>
              </a:rPr>
            </a:br>
            <a:r>
              <a:rPr kumimoji="0" lang="ja-JP" altLang="en-US" sz="1400" b="1" dirty="0" smtClean="0">
                <a:solidFill>
                  <a:srgbClr val="000000"/>
                </a:solidFill>
                <a:latin typeface="Arial" pitchFamily="34" charset="0"/>
                <a:ea typeface="HG丸ｺﾞｼｯｸM-PRO" pitchFamily="50" charset="-128"/>
              </a:rPr>
              <a:t>の</a:t>
            </a:r>
            <a:r>
              <a:rPr kumimoji="0" lang="ja-JP" altLang="en-US" sz="1400" b="1" dirty="0" smtClean="0">
                <a:solidFill>
                  <a:srgbClr val="FF0000"/>
                </a:solidFill>
                <a:latin typeface="Arial" pitchFamily="34" charset="0"/>
                <a:ea typeface="HG丸ｺﾞｼｯｸM-PRO" pitchFamily="50" charset="-128"/>
              </a:rPr>
              <a:t>ばらつき状況</a:t>
            </a:r>
            <a:r>
              <a:rPr kumimoji="0" lang="ja-JP" altLang="en-US" sz="1400" b="1" dirty="0" smtClean="0">
                <a:solidFill>
                  <a:srgbClr val="000000"/>
                </a:solidFill>
                <a:latin typeface="Arial" pitchFamily="34" charset="0"/>
                <a:ea typeface="HG丸ｺﾞｼｯｸM-PRO" pitchFamily="50" charset="-128"/>
              </a:rPr>
              <a:t>と、自治体の選択状況を示す「箱</a:t>
            </a:r>
            <a:r>
              <a:rPr kumimoji="0" lang="ja-JP" altLang="en-US" sz="1400" b="1" dirty="0" err="1" smtClean="0">
                <a:solidFill>
                  <a:srgbClr val="000000"/>
                </a:solidFill>
                <a:latin typeface="Arial" pitchFamily="34" charset="0"/>
                <a:ea typeface="HG丸ｺﾞｼｯｸM-PRO" pitchFamily="50" charset="-128"/>
              </a:rPr>
              <a:t>ひげ</a:t>
            </a:r>
            <a:r>
              <a:rPr kumimoji="0" lang="ja-JP" altLang="en-US" sz="1400" b="1" dirty="0" smtClean="0">
                <a:solidFill>
                  <a:srgbClr val="000000"/>
                </a:solidFill>
                <a:latin typeface="Arial" pitchFamily="34" charset="0"/>
                <a:ea typeface="HG丸ｺﾞｼｯｸM-PRO" pitchFamily="50" charset="-128"/>
              </a:rPr>
              <a:t>図」</a:t>
            </a:r>
            <a:r>
              <a:rPr kumimoji="0" lang="en-US" altLang="ja-JP" sz="1400" b="1" dirty="0" smtClean="0">
                <a:solidFill>
                  <a:srgbClr val="000000"/>
                </a:solidFill>
                <a:latin typeface="Arial" pitchFamily="34" charset="0"/>
                <a:ea typeface="HG丸ｺﾞｼｯｸM-PRO" pitchFamily="50" charset="-128"/>
              </a:rPr>
              <a:t/>
            </a:r>
            <a:br>
              <a:rPr kumimoji="0" lang="en-US" altLang="ja-JP" sz="1400" b="1" dirty="0" smtClean="0">
                <a:solidFill>
                  <a:srgbClr val="000000"/>
                </a:solidFill>
                <a:latin typeface="Arial" pitchFamily="34" charset="0"/>
                <a:ea typeface="HG丸ｺﾞｼｯｸM-PRO" pitchFamily="50" charset="-128"/>
              </a:rPr>
            </a:br>
            <a:r>
              <a:rPr kumimoji="0" lang="ja-JP" altLang="en-US" sz="1400" b="1" dirty="0" smtClean="0">
                <a:solidFill>
                  <a:srgbClr val="000000"/>
                </a:solidFill>
                <a:latin typeface="Arial" pitchFamily="34" charset="0"/>
                <a:ea typeface="HG丸ｺﾞｼｯｸM-PRO" pitchFamily="50" charset="-128"/>
              </a:rPr>
              <a:t>の提供</a:t>
            </a:r>
            <a:endParaRPr kumimoji="0" lang="ja-JP" altLang="en-US" sz="1400" b="1" dirty="0">
              <a:solidFill>
                <a:srgbClr val="000000"/>
              </a:solidFill>
              <a:latin typeface="Arial" pitchFamily="34" charset="0"/>
              <a:ea typeface="HG丸ｺﾞｼｯｸM-PRO" pitchFamily="50" charset="-128"/>
            </a:endParaRPr>
          </a:p>
        </p:txBody>
      </p:sp>
      <p:sp>
        <p:nvSpPr>
          <p:cNvPr id="46" name="AutoShape 115"/>
          <p:cNvSpPr>
            <a:spLocks noChangeArrowheads="1"/>
          </p:cNvSpPr>
          <p:nvPr/>
        </p:nvSpPr>
        <p:spPr bwMode="auto">
          <a:xfrm>
            <a:off x="3615061" y="4722917"/>
            <a:ext cx="1903237" cy="1263204"/>
          </a:xfrm>
          <a:prstGeom prst="wedgeEllipseCallout">
            <a:avLst>
              <a:gd name="adj1" fmla="val 69266"/>
              <a:gd name="adj2" fmla="val 26819"/>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defRPr/>
            </a:pPr>
            <a:endParaRPr lang="ja-JP" altLang="en-US" sz="1800">
              <a:solidFill>
                <a:srgbClr val="000000"/>
              </a:solidFill>
              <a:latin typeface="Arial" pitchFamily="34" charset="0"/>
            </a:endParaRPr>
          </a:p>
        </p:txBody>
      </p:sp>
      <p:sp>
        <p:nvSpPr>
          <p:cNvPr id="47" name="テキスト ボックス 46"/>
          <p:cNvSpPr txBox="1"/>
          <p:nvPr/>
        </p:nvSpPr>
        <p:spPr>
          <a:xfrm>
            <a:off x="3750307" y="4876905"/>
            <a:ext cx="1693563" cy="954107"/>
          </a:xfrm>
          <a:prstGeom prst="rect">
            <a:avLst/>
          </a:prstGeom>
          <a:noFill/>
        </p:spPr>
        <p:txBody>
          <a:bodyPr wrap="square" rtlCol="0">
            <a:spAutoFit/>
          </a:bodyPr>
          <a:lstStyle/>
          <a:p>
            <a:r>
              <a:rPr kumimoji="0" lang="ja-JP" altLang="en-US" sz="1400" b="1" dirty="0" smtClean="0">
                <a:solidFill>
                  <a:srgbClr val="000000"/>
                </a:solidFill>
                <a:latin typeface="Arial" pitchFamily="34" charset="0"/>
                <a:ea typeface="HG丸ｺﾞｼｯｸM-PRO" pitchFamily="50" charset="-128"/>
              </a:rPr>
              <a:t>全国自治体の</a:t>
            </a:r>
            <a:r>
              <a:rPr kumimoji="0" lang="ja-JP" altLang="en-US" sz="1400" b="1" dirty="0" smtClean="0">
                <a:solidFill>
                  <a:srgbClr val="FF0000"/>
                </a:solidFill>
                <a:latin typeface="Arial" pitchFamily="34" charset="0"/>
                <a:ea typeface="HG丸ｺﾞｼｯｸM-PRO" pitchFamily="50" charset="-128"/>
              </a:rPr>
              <a:t>分布状況</a:t>
            </a:r>
            <a:r>
              <a:rPr kumimoji="0" lang="ja-JP" altLang="en-US" sz="1400" b="1" dirty="0" smtClean="0">
                <a:solidFill>
                  <a:srgbClr val="000000"/>
                </a:solidFill>
                <a:latin typeface="Arial" pitchFamily="34" charset="0"/>
                <a:ea typeface="HG丸ｺﾞｼｯｸM-PRO" pitchFamily="50" charset="-128"/>
              </a:rPr>
              <a:t>と自治体の位置を示す「ヒストグラム」の提供</a:t>
            </a:r>
            <a:endParaRPr kumimoji="0" lang="ja-JP" altLang="en-US" sz="1400" b="1" dirty="0">
              <a:solidFill>
                <a:srgbClr val="000000"/>
              </a:solidFill>
              <a:latin typeface="Arial" pitchFamily="34" charset="0"/>
              <a:ea typeface="HG丸ｺﾞｼｯｸM-PRO" pitchFamily="50" charset="-12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u="sng" dirty="0" smtClean="0"/>
              <a:t>業務分析データの確認ステップ（再掲）</a:t>
            </a:r>
            <a:endParaRPr kumimoji="1" lang="ja-JP" altLang="en-US" u="sng" dirty="0"/>
          </a:p>
        </p:txBody>
      </p:sp>
      <p:graphicFrame>
        <p:nvGraphicFramePr>
          <p:cNvPr id="5" name="コンテンツ プレースホルダ 4"/>
          <p:cNvGraphicFramePr>
            <a:graphicFrameLocks noGrp="1"/>
          </p:cNvGraphicFramePr>
          <p:nvPr>
            <p:ph idx="1"/>
            <p:extLst/>
          </p:nvPr>
        </p:nvGraphicFramePr>
        <p:xfrm>
          <a:off x="114300" y="1047750"/>
          <a:ext cx="8801100" cy="5657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64965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6452615"/>
            <a:ext cx="7924800" cy="0"/>
          </a:xfrm>
          <a:custGeom>
            <a:avLst/>
            <a:gdLst/>
            <a:ahLst/>
            <a:cxnLst/>
            <a:rect l="l" t="t" r="r" b="b"/>
            <a:pathLst>
              <a:path w="7924800">
                <a:moveTo>
                  <a:pt x="0" y="0"/>
                </a:moveTo>
                <a:lnTo>
                  <a:pt x="7924800" y="0"/>
                </a:lnTo>
              </a:path>
            </a:pathLst>
          </a:custGeom>
          <a:ln w="3175">
            <a:solidFill>
              <a:srgbClr val="3366FF"/>
            </a:solidFill>
          </a:ln>
        </p:spPr>
        <p:txBody>
          <a:bodyPr wrap="square" lIns="0" tIns="0" rIns="0" bIns="0" rtlCol="0"/>
          <a:lstStyle/>
          <a:p>
            <a:pPr fontAlgn="auto">
              <a:spcBef>
                <a:spcPts val="0"/>
              </a:spcBef>
              <a:spcAft>
                <a:spcPts val="0"/>
              </a:spcAft>
            </a:pPr>
            <a:endParaRPr sz="1800">
              <a:solidFill>
                <a:prstClr val="black"/>
              </a:solidFill>
              <a:latin typeface="Calibri"/>
              <a:ea typeface="+mn-ea"/>
            </a:endParaRPr>
          </a:p>
        </p:txBody>
      </p:sp>
      <p:sp>
        <p:nvSpPr>
          <p:cNvPr id="5" name="タイトル 4"/>
          <p:cNvSpPr>
            <a:spLocks noGrp="1"/>
          </p:cNvSpPr>
          <p:nvPr>
            <p:ph type="title"/>
          </p:nvPr>
        </p:nvSpPr>
        <p:spPr/>
        <p:txBody>
          <a:bodyPr/>
          <a:lstStyle/>
          <a:p>
            <a:r>
              <a:rPr kumimoji="1" lang="en-US" altLang="ja-JP" dirty="0" smtClean="0"/>
              <a:t>MEMO</a:t>
            </a:r>
            <a:endParaRPr kumimoji="1" lang="ja-JP" altLang="en-US" dirty="0"/>
          </a:p>
        </p:txBody>
      </p:sp>
      <p:sp>
        <p:nvSpPr>
          <p:cNvPr id="3" name="角丸四角形 2"/>
          <p:cNvSpPr/>
          <p:nvPr/>
        </p:nvSpPr>
        <p:spPr>
          <a:xfrm>
            <a:off x="574675" y="1340768"/>
            <a:ext cx="8173789" cy="4968552"/>
          </a:xfrm>
          <a:prstGeom prst="roundRect">
            <a:avLst/>
          </a:prstGeom>
          <a:noFill/>
          <a:ln w="28575">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50754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sz="3200" dirty="0" smtClean="0"/>
              <a:t>【</a:t>
            </a:r>
            <a:r>
              <a:rPr lang="ja-JP" altLang="en-US" sz="3200" dirty="0" smtClean="0"/>
              <a:t>参考</a:t>
            </a:r>
            <a:r>
              <a:rPr lang="en-US" altLang="ja-JP" sz="3200" dirty="0" smtClean="0"/>
              <a:t>】</a:t>
            </a:r>
            <a:r>
              <a:rPr lang="ja-JP" altLang="en-US" sz="3200" dirty="0" smtClean="0"/>
              <a:t>合議体別分析ツールのイメージ</a:t>
            </a:r>
          </a:p>
        </p:txBody>
      </p:sp>
      <p:sp>
        <p:nvSpPr>
          <p:cNvPr id="4" name="正方形/長方形 3"/>
          <p:cNvSpPr/>
          <p:nvPr/>
        </p:nvSpPr>
        <p:spPr>
          <a:xfrm>
            <a:off x="523628" y="1214846"/>
            <a:ext cx="8152410" cy="323807"/>
          </a:xfrm>
          <a:prstGeom prst="rect">
            <a:avLst/>
          </a:prstGeom>
        </p:spPr>
        <p:txBody>
          <a:bodyPr wrap="square">
            <a:spAutoFit/>
          </a:bodyPr>
          <a:lstStyle/>
          <a:p>
            <a:pPr marL="180975" indent="-180975">
              <a:lnSpc>
                <a:spcPct val="94000"/>
              </a:lnSpc>
              <a:buClr>
                <a:srgbClr val="000000"/>
              </a:buClr>
              <a:buFont typeface="Wingdings" pitchFamily="2" charset="2"/>
              <a:buChar char="n"/>
            </a:pPr>
            <a:r>
              <a:rPr lang="ja-JP" altLang="en-US" dirty="0" smtClean="0">
                <a:solidFill>
                  <a:srgbClr val="000000"/>
                </a:solidFill>
                <a:latin typeface="Arial" pitchFamily="34" charset="0"/>
              </a:rPr>
              <a:t>自治体の合議体別の情報を自動的に集計、アウトプットするツール</a:t>
            </a:r>
            <a:endParaRPr lang="en-US" altLang="ja-JP" dirty="0" smtClean="0">
              <a:solidFill>
                <a:srgbClr val="000000"/>
              </a:solidFill>
              <a:latin typeface="Arial" pitchFamily="34" charset="0"/>
            </a:endParaRPr>
          </a:p>
        </p:txBody>
      </p:sp>
      <p:sp>
        <p:nvSpPr>
          <p:cNvPr id="48" name="Text Box 98"/>
          <p:cNvSpPr txBox="1">
            <a:spLocks noChangeArrowheads="1"/>
          </p:cNvSpPr>
          <p:nvPr/>
        </p:nvSpPr>
        <p:spPr bwMode="auto">
          <a:xfrm>
            <a:off x="5014834" y="4770438"/>
            <a:ext cx="1843166" cy="1548758"/>
          </a:xfrm>
          <a:prstGeom prst="rect">
            <a:avLst/>
          </a:prstGeom>
          <a:solidFill>
            <a:schemeClr val="bg1"/>
          </a:solidFill>
          <a:ln w="12700" algn="ctr">
            <a:solidFill>
              <a:schemeClr val="tx1"/>
            </a:solidFill>
            <a:prstDash val="sysDot"/>
            <a:miter lim="800000"/>
            <a:headEnd/>
            <a:tailEnd type="none" w="lg" len="lg"/>
          </a:ln>
        </p:spPr>
        <p:txBody>
          <a:bodyPr wrap="square" lIns="90000" tIns="46800" rIns="90000" bIns="46800">
            <a:spAutoFit/>
          </a:bodyPr>
          <a:lstStyle/>
          <a:p>
            <a:pPr>
              <a:spcBef>
                <a:spcPct val="50000"/>
              </a:spcBef>
              <a:buFont typeface="Wingdings" pitchFamily="2" charset="2"/>
              <a:buNone/>
            </a:pPr>
            <a:r>
              <a:rPr kumimoji="0" lang="ja-JP" altLang="en-US" sz="1200" dirty="0">
                <a:ea typeface="HG丸ｺﾞｼｯｸM-PRO" pitchFamily="50" charset="-128"/>
              </a:rPr>
              <a:t>分析データ、グラフ等を自動作成し、分析データを提供する</a:t>
            </a:r>
            <a:r>
              <a:rPr kumimoji="0" lang="ja-JP" altLang="en-US" sz="1200" dirty="0" smtClean="0">
                <a:ea typeface="HG丸ｺﾞｼｯｸM-PRO" pitchFamily="50" charset="-128"/>
              </a:rPr>
              <a:t>。</a:t>
            </a:r>
            <a:endParaRPr kumimoji="0" lang="en-US" altLang="ja-JP" sz="1200" dirty="0" smtClean="0">
              <a:ea typeface="HG丸ｺﾞｼｯｸM-PRO" pitchFamily="50" charset="-128"/>
            </a:endParaRPr>
          </a:p>
          <a:p>
            <a:pPr>
              <a:spcBef>
                <a:spcPct val="50000"/>
              </a:spcBef>
              <a:buFont typeface="Wingdings" pitchFamily="2" charset="2"/>
              <a:buNone/>
            </a:pPr>
            <a:endParaRPr kumimoji="0" lang="en-US" altLang="ja-JP" sz="1200" dirty="0">
              <a:ea typeface="HG丸ｺﾞｼｯｸM-PRO" pitchFamily="50" charset="-128"/>
            </a:endParaRPr>
          </a:p>
          <a:p>
            <a:pPr>
              <a:spcBef>
                <a:spcPct val="50000"/>
              </a:spcBef>
              <a:buFont typeface="Wingdings" pitchFamily="2" charset="2"/>
              <a:buNone/>
            </a:pPr>
            <a:endParaRPr kumimoji="0" lang="en-US" altLang="ja-JP" sz="900" dirty="0">
              <a:ea typeface="HG丸ｺﾞｼｯｸM-PRO" pitchFamily="50" charset="-128"/>
            </a:endParaRPr>
          </a:p>
          <a:p>
            <a:pPr>
              <a:spcBef>
                <a:spcPct val="50000"/>
              </a:spcBef>
              <a:buFont typeface="Wingdings" pitchFamily="2" charset="2"/>
              <a:buNone/>
            </a:pPr>
            <a:endParaRPr kumimoji="0" lang="en-US" altLang="ja-JP" sz="900" dirty="0">
              <a:ea typeface="HG丸ｺﾞｼｯｸM-PRO" pitchFamily="50" charset="-128"/>
            </a:endParaRPr>
          </a:p>
          <a:p>
            <a:pPr>
              <a:spcBef>
                <a:spcPct val="50000"/>
              </a:spcBef>
              <a:buFont typeface="Wingdings" pitchFamily="2" charset="2"/>
              <a:buNone/>
            </a:pPr>
            <a:endParaRPr kumimoji="0" lang="ja-JP" altLang="en-US" sz="900" dirty="0">
              <a:ea typeface="HG丸ｺﾞｼｯｸM-PRO" pitchFamily="50" charset="-128"/>
            </a:endParaRPr>
          </a:p>
        </p:txBody>
      </p:sp>
      <p:sp>
        <p:nvSpPr>
          <p:cNvPr id="51" name="Text Box 98"/>
          <p:cNvSpPr txBox="1">
            <a:spLocks noChangeArrowheads="1"/>
          </p:cNvSpPr>
          <p:nvPr/>
        </p:nvSpPr>
        <p:spPr bwMode="auto">
          <a:xfrm>
            <a:off x="868875" y="4770438"/>
            <a:ext cx="1655762" cy="1456425"/>
          </a:xfrm>
          <a:prstGeom prst="rect">
            <a:avLst/>
          </a:prstGeom>
          <a:solidFill>
            <a:schemeClr val="bg1"/>
          </a:solidFill>
          <a:ln w="12700" algn="ctr">
            <a:solidFill>
              <a:schemeClr val="tx1"/>
            </a:solidFill>
            <a:prstDash val="sysDot"/>
            <a:miter lim="800000"/>
            <a:headEnd/>
            <a:tailEnd type="none" w="lg" len="lg"/>
          </a:ln>
        </p:spPr>
        <p:txBody>
          <a:bodyPr lIns="90000" tIns="46800" rIns="90000" bIns="46800">
            <a:spAutoFit/>
          </a:bodyPr>
          <a:lstStyle/>
          <a:p>
            <a:pPr>
              <a:spcBef>
                <a:spcPct val="50000"/>
              </a:spcBef>
              <a:buFont typeface="Wingdings" pitchFamily="2" charset="2"/>
              <a:buNone/>
            </a:pPr>
            <a:r>
              <a:rPr kumimoji="0" lang="ja-JP" altLang="en-US" sz="1200" dirty="0">
                <a:ea typeface="HG丸ｺﾞｼｯｸM-PRO" pitchFamily="50" charset="-128"/>
              </a:rPr>
              <a:t>認定支援ネットワークに送信しているデータを、認定</a:t>
            </a:r>
            <a:r>
              <a:rPr kumimoji="0" lang="ja-JP" altLang="en-US" sz="1200" dirty="0" smtClean="0">
                <a:ea typeface="HG丸ｺﾞｼｯｸM-PRO" pitchFamily="50" charset="-128"/>
              </a:rPr>
              <a:t>ソフトより</a:t>
            </a:r>
            <a:r>
              <a:rPr kumimoji="0" lang="ja-JP" altLang="en-US" sz="1200" dirty="0">
                <a:ea typeface="HG丸ｺﾞｼｯｸM-PRO" pitchFamily="50" charset="-128"/>
              </a:rPr>
              <a:t>抽出。</a:t>
            </a:r>
            <a:endParaRPr kumimoji="0" lang="en-US" altLang="ja-JP" sz="1200" dirty="0">
              <a:ea typeface="HG丸ｺﾞｼｯｸM-PRO" pitchFamily="50" charset="-128"/>
            </a:endParaRPr>
          </a:p>
          <a:p>
            <a:pPr>
              <a:spcBef>
                <a:spcPct val="50000"/>
              </a:spcBef>
              <a:buFont typeface="Wingdings" pitchFamily="2" charset="2"/>
              <a:buNone/>
            </a:pPr>
            <a:endParaRPr kumimoji="0" lang="en-US" altLang="ja-JP" sz="900" dirty="0">
              <a:ea typeface="HG丸ｺﾞｼｯｸM-PRO" pitchFamily="50" charset="-128"/>
            </a:endParaRPr>
          </a:p>
          <a:p>
            <a:pPr>
              <a:spcBef>
                <a:spcPct val="50000"/>
              </a:spcBef>
              <a:buFont typeface="Wingdings" pitchFamily="2" charset="2"/>
              <a:buNone/>
            </a:pPr>
            <a:endParaRPr kumimoji="0" lang="en-US" altLang="ja-JP" sz="900" dirty="0">
              <a:ea typeface="HG丸ｺﾞｼｯｸM-PRO" pitchFamily="50" charset="-128"/>
            </a:endParaRPr>
          </a:p>
          <a:p>
            <a:pPr>
              <a:spcBef>
                <a:spcPct val="50000"/>
              </a:spcBef>
              <a:buFont typeface="Wingdings" pitchFamily="2" charset="2"/>
              <a:buNone/>
            </a:pPr>
            <a:endParaRPr kumimoji="0" lang="ja-JP" altLang="en-US" sz="900" dirty="0">
              <a:ea typeface="HG丸ｺﾞｼｯｸM-PRO" pitchFamily="50" charset="-128"/>
            </a:endParaRPr>
          </a:p>
        </p:txBody>
      </p:sp>
      <p:sp>
        <p:nvSpPr>
          <p:cNvPr id="52" name="正方形/長方形 51"/>
          <p:cNvSpPr/>
          <p:nvPr/>
        </p:nvSpPr>
        <p:spPr bwMode="auto">
          <a:xfrm>
            <a:off x="651387" y="4329113"/>
            <a:ext cx="7381875" cy="2039789"/>
          </a:xfrm>
          <a:prstGeom prst="rect">
            <a:avLst/>
          </a:prstGeom>
          <a:noFill/>
          <a:ln w="12700" cap="flat" cmpd="sng" algn="ctr">
            <a:solidFill>
              <a:schemeClr val="bg1">
                <a:lumMod val="65000"/>
              </a:schemeClr>
            </a:solidFill>
            <a:prstDash val="solid"/>
            <a:round/>
            <a:headEnd type="none" w="med" len="med"/>
            <a:tailEnd type="none" w="lg" len="lg"/>
          </a:ln>
          <a:effectLst/>
        </p:spPr>
        <p:txBody>
          <a:bodyPr lIns="90000" tIns="46800" rIns="90000" bIns="46800" anchor="ctr"/>
          <a:lstStyle/>
          <a:p>
            <a:pPr algn="ctr">
              <a:spcBef>
                <a:spcPct val="50000"/>
              </a:spcBef>
              <a:buFont typeface="Wingdings" pitchFamily="2" charset="2"/>
              <a:buNone/>
              <a:defRPr/>
            </a:pPr>
            <a:endParaRPr kumimoji="0" lang="ja-JP" altLang="en-US"/>
          </a:p>
        </p:txBody>
      </p:sp>
      <p:sp>
        <p:nvSpPr>
          <p:cNvPr id="53" name="正方形/長方形 52"/>
          <p:cNvSpPr/>
          <p:nvPr/>
        </p:nvSpPr>
        <p:spPr bwMode="auto">
          <a:xfrm>
            <a:off x="651387" y="1768733"/>
            <a:ext cx="7381875" cy="2324801"/>
          </a:xfrm>
          <a:prstGeom prst="rect">
            <a:avLst/>
          </a:prstGeom>
          <a:noFill/>
          <a:ln w="12700" cap="flat" cmpd="sng" algn="ctr">
            <a:solidFill>
              <a:schemeClr val="bg1">
                <a:lumMod val="65000"/>
              </a:schemeClr>
            </a:solidFill>
            <a:prstDash val="solid"/>
            <a:round/>
            <a:headEnd type="none" w="med" len="med"/>
            <a:tailEnd type="none" w="lg" len="lg"/>
          </a:ln>
          <a:effectLst/>
        </p:spPr>
        <p:txBody>
          <a:bodyPr lIns="90000" tIns="46800" rIns="90000" bIns="46800" anchor="ctr"/>
          <a:lstStyle/>
          <a:p>
            <a:pPr algn="ctr">
              <a:spcBef>
                <a:spcPct val="50000"/>
              </a:spcBef>
              <a:buFont typeface="Wingdings" pitchFamily="2" charset="2"/>
              <a:buNone/>
              <a:defRPr/>
            </a:pPr>
            <a:endParaRPr kumimoji="0" lang="ja-JP" altLang="en-US"/>
          </a:p>
        </p:txBody>
      </p:sp>
      <p:sp>
        <p:nvSpPr>
          <p:cNvPr id="54" name="正方形/長方形 53"/>
          <p:cNvSpPr/>
          <p:nvPr/>
        </p:nvSpPr>
        <p:spPr bwMode="auto">
          <a:xfrm>
            <a:off x="914912" y="2125921"/>
            <a:ext cx="2305050" cy="1850656"/>
          </a:xfrm>
          <a:prstGeom prst="rect">
            <a:avLst/>
          </a:prstGeom>
          <a:noFill/>
          <a:ln w="12700" cap="flat" cmpd="sng" algn="ctr">
            <a:solidFill>
              <a:schemeClr val="bg1">
                <a:lumMod val="65000"/>
              </a:schemeClr>
            </a:solidFill>
            <a:prstDash val="solid"/>
            <a:round/>
            <a:headEnd type="none" w="med" len="med"/>
            <a:tailEnd type="none" w="lg" len="lg"/>
          </a:ln>
          <a:effectLst/>
        </p:spPr>
        <p:txBody>
          <a:bodyPr lIns="90000" tIns="46800" rIns="90000" bIns="46800" anchor="ctr"/>
          <a:lstStyle/>
          <a:p>
            <a:pPr algn="ctr">
              <a:spcBef>
                <a:spcPct val="50000"/>
              </a:spcBef>
              <a:buFont typeface="Wingdings" pitchFamily="2" charset="2"/>
              <a:buNone/>
              <a:defRPr/>
            </a:pPr>
            <a:endParaRPr kumimoji="0" lang="ja-JP" altLang="en-US"/>
          </a:p>
        </p:txBody>
      </p:sp>
      <p:sp>
        <p:nvSpPr>
          <p:cNvPr id="57" name="AutoShape 54"/>
          <p:cNvSpPr>
            <a:spLocks noChangeArrowheads="1"/>
          </p:cNvSpPr>
          <p:nvPr/>
        </p:nvSpPr>
        <p:spPr bwMode="auto">
          <a:xfrm>
            <a:off x="1875350" y="2508509"/>
            <a:ext cx="409575" cy="323850"/>
          </a:xfrm>
          <a:prstGeom prst="leftRightArrow">
            <a:avLst>
              <a:gd name="adj1" fmla="val 38972"/>
              <a:gd name="adj2" fmla="val 30376"/>
            </a:avLst>
          </a:prstGeom>
          <a:solidFill>
            <a:srgbClr val="C0C0C0"/>
          </a:solidFill>
          <a:ln w="38100" algn="ctr">
            <a:noFill/>
            <a:miter lim="800000"/>
            <a:headEnd/>
            <a:tailEnd type="none" w="lg" len="lg"/>
          </a:ln>
        </p:spPr>
        <p:txBody>
          <a:bodyPr rot="10800000" vert="eaVert" wrap="none" lIns="90000" tIns="46800" rIns="90000" bIns="46800" anchor="ctr"/>
          <a:lstStyle/>
          <a:p>
            <a:pPr algn="ctr">
              <a:spcBef>
                <a:spcPct val="50000"/>
              </a:spcBef>
              <a:buFont typeface="Wingdings" pitchFamily="2" charset="2"/>
              <a:buNone/>
            </a:pPr>
            <a:endParaRPr kumimoji="0" lang="ja-JP" altLang="en-US"/>
          </a:p>
        </p:txBody>
      </p:sp>
      <p:sp>
        <p:nvSpPr>
          <p:cNvPr id="58" name="Text Box 55"/>
          <p:cNvSpPr txBox="1">
            <a:spLocks noChangeArrowheads="1"/>
          </p:cNvSpPr>
          <p:nvPr/>
        </p:nvSpPr>
        <p:spPr bwMode="auto">
          <a:xfrm>
            <a:off x="975236" y="1981459"/>
            <a:ext cx="1651005" cy="279180"/>
          </a:xfrm>
          <a:prstGeom prst="rect">
            <a:avLst/>
          </a:prstGeom>
          <a:solidFill>
            <a:schemeClr val="bg1"/>
          </a:solidFill>
          <a:ln w="38100" algn="ctr">
            <a:noFill/>
            <a:miter lim="800000"/>
            <a:headEnd/>
            <a:tailEnd type="none" w="lg" len="lg"/>
          </a:ln>
        </p:spPr>
        <p:txBody>
          <a:bodyPr wrap="square" lIns="90000" tIns="46800" rIns="90000" bIns="46800">
            <a:spAutoFit/>
          </a:bodyPr>
          <a:lstStyle/>
          <a:p>
            <a:pPr>
              <a:spcBef>
                <a:spcPct val="50000"/>
              </a:spcBef>
              <a:buFont typeface="Wingdings" pitchFamily="2" charset="2"/>
              <a:buNone/>
            </a:pPr>
            <a:r>
              <a:rPr kumimoji="0" lang="ja-JP" altLang="en-US" sz="1200" dirty="0">
                <a:ea typeface="HGP創英角ｺﾞｼｯｸUB" pitchFamily="50" charset="-128"/>
              </a:rPr>
              <a:t>＜業務分析データ＞</a:t>
            </a:r>
          </a:p>
        </p:txBody>
      </p:sp>
      <p:sp>
        <p:nvSpPr>
          <p:cNvPr id="59" name="AutoShape 56"/>
          <p:cNvSpPr>
            <a:spLocks noChangeArrowheads="1"/>
          </p:cNvSpPr>
          <p:nvPr/>
        </p:nvSpPr>
        <p:spPr bwMode="auto">
          <a:xfrm>
            <a:off x="5266250" y="2305308"/>
            <a:ext cx="2273300" cy="863193"/>
          </a:xfrm>
          <a:prstGeom prst="roundRect">
            <a:avLst>
              <a:gd name="adj" fmla="val 16667"/>
            </a:avLst>
          </a:prstGeom>
          <a:solidFill>
            <a:srgbClr val="C0C0C0"/>
          </a:solidFill>
          <a:ln w="19050" algn="ctr">
            <a:solidFill>
              <a:schemeClr val="bg1"/>
            </a:solidFill>
            <a:miter lim="800000"/>
            <a:headEnd/>
            <a:tailEnd type="none" w="lg" len="lg"/>
          </a:ln>
        </p:spPr>
        <p:txBody>
          <a:bodyPr lIns="90000" tIns="46800" rIns="90000" bIns="46800" anchor="ctr"/>
          <a:lstStyle/>
          <a:p>
            <a:pPr algn="ctr">
              <a:spcBef>
                <a:spcPct val="50000"/>
              </a:spcBef>
              <a:buFont typeface="Wingdings" pitchFamily="2" charset="2"/>
              <a:buNone/>
            </a:pPr>
            <a:endParaRPr kumimoji="0" lang="ja-JP" altLang="en-US"/>
          </a:p>
        </p:txBody>
      </p:sp>
      <p:sp>
        <p:nvSpPr>
          <p:cNvPr id="60" name="Oval 57"/>
          <p:cNvSpPr>
            <a:spLocks noChangeArrowheads="1"/>
          </p:cNvSpPr>
          <p:nvPr/>
        </p:nvSpPr>
        <p:spPr bwMode="auto">
          <a:xfrm>
            <a:off x="5378962" y="2395796"/>
            <a:ext cx="431800" cy="431800"/>
          </a:xfrm>
          <a:prstGeom prst="ellipse">
            <a:avLst/>
          </a:prstGeom>
          <a:solidFill>
            <a:srgbClr val="FFCCCC"/>
          </a:solidFill>
          <a:ln w="38100" algn="ctr">
            <a:noFill/>
            <a:round/>
            <a:headEnd/>
            <a:tailEnd type="none" w="lg" len="lg"/>
          </a:ln>
          <a:effectLst>
            <a:outerShdw blurRad="50800" dist="38100" dir="2700000" algn="tl" rotWithShape="0">
              <a:prstClr val="black">
                <a:alpha val="40000"/>
              </a:prstClr>
            </a:outerShdw>
          </a:effectLst>
        </p:spPr>
        <p:txBody>
          <a:bodyPr wrap="none" lIns="90000" tIns="46800" rIns="90000" bIns="46800" anchor="ctr"/>
          <a:lstStyle/>
          <a:p>
            <a:pPr algn="ctr">
              <a:spcBef>
                <a:spcPct val="50000"/>
              </a:spcBef>
              <a:buFont typeface="Wingdings" pitchFamily="2" charset="2"/>
              <a:buNone/>
              <a:defRPr/>
            </a:pPr>
            <a:r>
              <a:rPr kumimoji="0" lang="en-US" altLang="ja-JP" sz="1400" dirty="0"/>
              <a:t>A</a:t>
            </a:r>
            <a:r>
              <a:rPr kumimoji="0" lang="en-US" altLang="ja-JP" sz="800" dirty="0"/>
              <a:t/>
            </a:r>
            <a:br>
              <a:rPr kumimoji="0" lang="en-US" altLang="ja-JP" sz="800" dirty="0"/>
            </a:br>
            <a:r>
              <a:rPr kumimoji="0" lang="ja-JP" altLang="en-US" sz="800" dirty="0"/>
              <a:t>合議体</a:t>
            </a:r>
          </a:p>
        </p:txBody>
      </p:sp>
      <p:sp>
        <p:nvSpPr>
          <p:cNvPr id="61" name="Oval 58"/>
          <p:cNvSpPr>
            <a:spLocks noChangeArrowheads="1"/>
          </p:cNvSpPr>
          <p:nvPr/>
        </p:nvSpPr>
        <p:spPr bwMode="auto">
          <a:xfrm>
            <a:off x="5920300" y="2395796"/>
            <a:ext cx="431800" cy="431800"/>
          </a:xfrm>
          <a:prstGeom prst="ellipse">
            <a:avLst/>
          </a:prstGeom>
          <a:solidFill>
            <a:srgbClr val="CCECFF"/>
          </a:solidFill>
          <a:ln w="38100" algn="ctr">
            <a:noFill/>
            <a:round/>
            <a:headEnd/>
            <a:tailEnd type="none" w="lg" len="lg"/>
          </a:ln>
          <a:effectLst>
            <a:outerShdw blurRad="50800" dist="38100" dir="2700000" algn="tl" rotWithShape="0">
              <a:prstClr val="black">
                <a:alpha val="40000"/>
              </a:prstClr>
            </a:outerShdw>
          </a:effectLst>
        </p:spPr>
        <p:txBody>
          <a:bodyPr wrap="none" lIns="90000" tIns="46800" rIns="90000" bIns="46800" anchor="ctr"/>
          <a:lstStyle/>
          <a:p>
            <a:pPr algn="ctr">
              <a:spcBef>
                <a:spcPct val="50000"/>
              </a:spcBef>
              <a:buFont typeface="Wingdings" pitchFamily="2" charset="2"/>
              <a:buNone/>
              <a:defRPr/>
            </a:pPr>
            <a:r>
              <a:rPr kumimoji="0" lang="en-US" altLang="ja-JP" sz="1400" dirty="0"/>
              <a:t>B</a:t>
            </a:r>
            <a:r>
              <a:rPr kumimoji="0" lang="en-US" altLang="ja-JP" sz="800" dirty="0"/>
              <a:t/>
            </a:r>
            <a:br>
              <a:rPr kumimoji="0" lang="en-US" altLang="ja-JP" sz="800" dirty="0"/>
            </a:br>
            <a:r>
              <a:rPr kumimoji="0" lang="ja-JP" altLang="en-US" sz="800" dirty="0"/>
              <a:t>合議体</a:t>
            </a:r>
          </a:p>
        </p:txBody>
      </p:sp>
      <p:sp>
        <p:nvSpPr>
          <p:cNvPr id="62" name="Oval 63"/>
          <p:cNvSpPr>
            <a:spLocks noChangeArrowheads="1"/>
          </p:cNvSpPr>
          <p:nvPr/>
        </p:nvSpPr>
        <p:spPr bwMode="auto">
          <a:xfrm>
            <a:off x="1094300" y="2329121"/>
            <a:ext cx="684212" cy="660400"/>
          </a:xfrm>
          <a:prstGeom prst="ellipse">
            <a:avLst/>
          </a:prstGeom>
          <a:solidFill>
            <a:schemeClr val="bg1">
              <a:lumMod val="75000"/>
            </a:schemeClr>
          </a:solidFill>
          <a:ln w="19050" algn="ctr">
            <a:solidFill>
              <a:schemeClr val="bg1"/>
            </a:solidFill>
            <a:round/>
            <a:headEnd/>
            <a:tailEnd type="none" w="lg" len="lg"/>
          </a:ln>
          <a:effectLst>
            <a:outerShdw dist="71842" dir="2700000" algn="ctr" rotWithShape="0">
              <a:schemeClr val="bg2">
                <a:alpha val="50000"/>
              </a:schemeClr>
            </a:outerShdw>
          </a:effectLst>
        </p:spPr>
        <p:txBody>
          <a:bodyPr wrap="none" lIns="90000" tIns="46800" rIns="90000" bIns="46800" anchor="ctr"/>
          <a:lstStyle/>
          <a:p>
            <a:pPr algn="ctr">
              <a:spcBef>
                <a:spcPct val="50000"/>
              </a:spcBef>
              <a:buFont typeface="Wingdings" pitchFamily="2" charset="2"/>
              <a:buNone/>
              <a:defRPr/>
            </a:pPr>
            <a:r>
              <a:rPr kumimoji="0" lang="ja-JP" altLang="en-US" sz="1200" dirty="0">
                <a:ea typeface="HG丸ｺﾞｼｯｸM-PRO" pitchFamily="50" charset="-128"/>
              </a:rPr>
              <a:t>全国の自治体</a:t>
            </a:r>
            <a:r>
              <a:rPr kumimoji="0" lang="en-US" altLang="ja-JP" sz="1200" dirty="0">
                <a:ea typeface="HG丸ｺﾞｼｯｸM-PRO" pitchFamily="50" charset="-128"/>
              </a:rPr>
              <a:t/>
            </a:r>
            <a:br>
              <a:rPr kumimoji="0" lang="en-US" altLang="ja-JP" sz="1200" dirty="0">
                <a:ea typeface="HG丸ｺﾞｼｯｸM-PRO" pitchFamily="50" charset="-128"/>
              </a:rPr>
            </a:br>
            <a:r>
              <a:rPr kumimoji="0" lang="ja-JP" altLang="en-US" sz="1200" dirty="0">
                <a:ea typeface="HG丸ｺﾞｼｯｸM-PRO" pitchFamily="50" charset="-128"/>
              </a:rPr>
              <a:t>の状況</a:t>
            </a:r>
          </a:p>
        </p:txBody>
      </p:sp>
      <p:sp>
        <p:nvSpPr>
          <p:cNvPr id="63" name="AutoShape 97"/>
          <p:cNvSpPr>
            <a:spLocks noChangeArrowheads="1"/>
          </p:cNvSpPr>
          <p:nvPr/>
        </p:nvSpPr>
        <p:spPr bwMode="auto">
          <a:xfrm rot="5400000" flipH="1">
            <a:off x="2144431" y="5503153"/>
            <a:ext cx="996950" cy="163512"/>
          </a:xfrm>
          <a:prstGeom prst="triangle">
            <a:avLst>
              <a:gd name="adj" fmla="val 50000"/>
            </a:avLst>
          </a:prstGeom>
          <a:solidFill>
            <a:srgbClr val="C0C0C0"/>
          </a:solidFill>
          <a:ln w="9525" algn="ctr">
            <a:solidFill>
              <a:schemeClr val="bg1"/>
            </a:solidFill>
            <a:miter lim="800000"/>
            <a:headEnd/>
            <a:tailEnd type="none" w="lg" len="lg"/>
          </a:ln>
        </p:spPr>
        <p:txBody>
          <a:bodyPr wrap="none" lIns="90000" tIns="46800" rIns="90000" bIns="46800" anchor="ctr"/>
          <a:lstStyle/>
          <a:p>
            <a:pPr algn="ctr">
              <a:spcBef>
                <a:spcPct val="50000"/>
              </a:spcBef>
              <a:buFont typeface="Wingdings" pitchFamily="2" charset="2"/>
              <a:buNone/>
            </a:pPr>
            <a:endParaRPr kumimoji="0" lang="ja-JP" altLang="en-US"/>
          </a:p>
        </p:txBody>
      </p:sp>
      <p:sp>
        <p:nvSpPr>
          <p:cNvPr id="64" name="Text Box 102"/>
          <p:cNvSpPr txBox="1">
            <a:spLocks noChangeArrowheads="1"/>
          </p:cNvSpPr>
          <p:nvPr/>
        </p:nvSpPr>
        <p:spPr bwMode="auto">
          <a:xfrm>
            <a:off x="3734312" y="5851279"/>
            <a:ext cx="625475" cy="219075"/>
          </a:xfrm>
          <a:prstGeom prst="rect">
            <a:avLst/>
          </a:prstGeom>
          <a:noFill/>
          <a:ln w="12700" algn="ctr">
            <a:noFill/>
            <a:miter lim="800000"/>
            <a:headEnd/>
            <a:tailEnd type="none" w="lg" len="lg"/>
          </a:ln>
        </p:spPr>
        <p:txBody>
          <a:bodyPr wrap="none" lIns="90000" tIns="46800" rIns="90000" bIns="46800">
            <a:spAutoFit/>
          </a:bodyPr>
          <a:lstStyle/>
          <a:p>
            <a:pPr algn="ctr">
              <a:spcBef>
                <a:spcPct val="50000"/>
              </a:spcBef>
              <a:buFont typeface="Wingdings" pitchFamily="2" charset="2"/>
              <a:buNone/>
            </a:pPr>
            <a:r>
              <a:rPr kumimoji="0" lang="en-US" altLang="ja-JP" sz="800">
                <a:latin typeface="HG丸ｺﾞｼｯｸM-PRO" pitchFamily="50" charset="-128"/>
                <a:ea typeface="HG丸ｺﾞｼｯｸM-PRO" pitchFamily="50" charset="-128"/>
              </a:rPr>
              <a:t>CSV</a:t>
            </a:r>
            <a:r>
              <a:rPr kumimoji="0" lang="ja-JP" altLang="en-US" sz="800">
                <a:latin typeface="HG丸ｺﾞｼｯｸM-PRO" pitchFamily="50" charset="-128"/>
                <a:ea typeface="HG丸ｺﾞｼｯｸM-PRO" pitchFamily="50" charset="-128"/>
              </a:rPr>
              <a:t>形式</a:t>
            </a:r>
          </a:p>
        </p:txBody>
      </p:sp>
      <p:sp>
        <p:nvSpPr>
          <p:cNvPr id="65" name="AutoShape 239"/>
          <p:cNvSpPr>
            <a:spLocks noChangeArrowheads="1"/>
          </p:cNvSpPr>
          <p:nvPr/>
        </p:nvSpPr>
        <p:spPr bwMode="auto">
          <a:xfrm>
            <a:off x="7301166" y="5060729"/>
            <a:ext cx="1692275" cy="1344723"/>
          </a:xfrm>
          <a:prstGeom prst="wedgeEllipseCallout">
            <a:avLst>
              <a:gd name="adj1" fmla="val -85569"/>
              <a:gd name="adj2" fmla="val -28970"/>
            </a:avLst>
          </a:prstGeom>
          <a:solidFill>
            <a:srgbClr val="92D050"/>
          </a:solidFill>
          <a:ln w="9525" algn="ctr">
            <a:solidFill>
              <a:schemeClr val="tx1"/>
            </a:solidFill>
            <a:prstDash val="sysDot"/>
            <a:miter lim="800000"/>
            <a:headEnd/>
            <a:tailEnd type="none" w="lg" len="lg"/>
          </a:ln>
          <a:effectLst>
            <a:outerShdw dist="35921" dir="2700000" algn="ctr" rotWithShape="0">
              <a:srgbClr val="808080"/>
            </a:outerShdw>
          </a:effectLst>
        </p:spPr>
        <p:txBody>
          <a:bodyPr lIns="90000" tIns="46800" rIns="90000" bIns="46800">
            <a:spAutoFit/>
          </a:bodyPr>
          <a:lstStyle/>
          <a:p>
            <a:pPr algn="ctr">
              <a:spcBef>
                <a:spcPct val="50000"/>
              </a:spcBef>
              <a:buFont typeface="Wingdings" pitchFamily="2" charset="2"/>
              <a:buNone/>
              <a:defRPr/>
            </a:pPr>
            <a:r>
              <a:rPr kumimoji="0" lang="ja-JP" altLang="en-US" sz="1400" dirty="0">
                <a:latin typeface="+mn-ea"/>
                <a:ea typeface="+mn-ea"/>
              </a:rPr>
              <a:t>事務局による</a:t>
            </a:r>
            <a:br>
              <a:rPr kumimoji="0" lang="ja-JP" altLang="en-US" sz="1400" dirty="0">
                <a:latin typeface="+mn-ea"/>
                <a:ea typeface="+mn-ea"/>
              </a:rPr>
            </a:br>
            <a:r>
              <a:rPr kumimoji="0" lang="ja-JP" altLang="en-US" sz="1400" b="1" u="sng" dirty="0">
                <a:solidFill>
                  <a:srgbClr val="FF0000"/>
                </a:solidFill>
                <a:latin typeface="+mn-ea"/>
                <a:ea typeface="+mn-ea"/>
              </a:rPr>
              <a:t>複雑なデータの入力</a:t>
            </a:r>
            <a:r>
              <a:rPr kumimoji="0" lang="ja-JP" altLang="en-US" sz="1400" b="1" u="sng" dirty="0" smtClean="0">
                <a:solidFill>
                  <a:srgbClr val="FF0000"/>
                </a:solidFill>
                <a:latin typeface="+mn-ea"/>
                <a:ea typeface="+mn-ea"/>
              </a:rPr>
              <a:t>は</a:t>
            </a:r>
            <a:r>
              <a:rPr kumimoji="0" lang="en-US" altLang="ja-JP" sz="1400" b="1" u="sng" dirty="0" smtClean="0">
                <a:solidFill>
                  <a:srgbClr val="FF0000"/>
                </a:solidFill>
                <a:latin typeface="+mn-ea"/>
                <a:ea typeface="+mn-ea"/>
              </a:rPr>
              <a:t/>
            </a:r>
            <a:br>
              <a:rPr kumimoji="0" lang="en-US" altLang="ja-JP" sz="1400" b="1" u="sng" dirty="0" smtClean="0">
                <a:solidFill>
                  <a:srgbClr val="FF0000"/>
                </a:solidFill>
                <a:latin typeface="+mn-ea"/>
                <a:ea typeface="+mn-ea"/>
              </a:rPr>
            </a:br>
            <a:r>
              <a:rPr kumimoji="0" lang="ja-JP" altLang="en-US" sz="1400" b="1" u="sng" dirty="0" smtClean="0">
                <a:solidFill>
                  <a:srgbClr val="FF0000"/>
                </a:solidFill>
                <a:latin typeface="+mn-ea"/>
                <a:ea typeface="+mn-ea"/>
              </a:rPr>
              <a:t>不要</a:t>
            </a:r>
            <a:endParaRPr kumimoji="0" lang="en-US" altLang="ja-JP" sz="1400" b="1" u="sng" baseline="30000" dirty="0">
              <a:solidFill>
                <a:srgbClr val="FF0000"/>
              </a:solidFill>
              <a:latin typeface="+mn-ea"/>
              <a:ea typeface="+mn-ea"/>
            </a:endParaRPr>
          </a:p>
        </p:txBody>
      </p:sp>
      <p:sp>
        <p:nvSpPr>
          <p:cNvPr id="67" name="AutoShape 239"/>
          <p:cNvSpPr>
            <a:spLocks noChangeArrowheads="1"/>
          </p:cNvSpPr>
          <p:nvPr/>
        </p:nvSpPr>
        <p:spPr bwMode="auto">
          <a:xfrm>
            <a:off x="7129421" y="3577451"/>
            <a:ext cx="1728788" cy="1041768"/>
          </a:xfrm>
          <a:prstGeom prst="wedgeEllipseCallout">
            <a:avLst>
              <a:gd name="adj1" fmla="val -77259"/>
              <a:gd name="adj2" fmla="val 96101"/>
            </a:avLst>
          </a:prstGeom>
          <a:solidFill>
            <a:srgbClr val="92D050"/>
          </a:solidFill>
          <a:ln w="9525" algn="ctr">
            <a:solidFill>
              <a:schemeClr val="tx1"/>
            </a:solidFill>
            <a:prstDash val="sysDot"/>
            <a:miter lim="800000"/>
            <a:headEnd/>
            <a:tailEnd type="none" w="lg" len="lg"/>
          </a:ln>
          <a:effectLst>
            <a:outerShdw dist="35921" dir="2700000" algn="ctr" rotWithShape="0">
              <a:srgbClr val="808080"/>
            </a:outerShdw>
          </a:effectLst>
        </p:spPr>
        <p:txBody>
          <a:bodyPr lIns="90000" tIns="46800" rIns="90000" bIns="46800">
            <a:spAutoFit/>
          </a:bodyPr>
          <a:lstStyle/>
          <a:p>
            <a:pPr algn="ctr">
              <a:spcBef>
                <a:spcPct val="50000"/>
              </a:spcBef>
              <a:buFont typeface="Wingdings" pitchFamily="2" charset="2"/>
              <a:buNone/>
              <a:defRPr/>
            </a:pPr>
            <a:r>
              <a:rPr kumimoji="0" lang="ja-JP" altLang="en-US" sz="1400" b="1" u="sng" dirty="0">
                <a:solidFill>
                  <a:srgbClr val="FF0000"/>
                </a:solidFill>
                <a:latin typeface="+mn-ea"/>
                <a:ea typeface="+mn-ea"/>
              </a:rPr>
              <a:t>事務局の業務はデータの抽出のみ</a:t>
            </a:r>
            <a:endParaRPr kumimoji="0" lang="en-US" altLang="ja-JP" sz="1400" b="1" u="sng" baseline="30000" dirty="0">
              <a:solidFill>
                <a:srgbClr val="FF0000"/>
              </a:solidFill>
              <a:latin typeface="+mn-ea"/>
              <a:ea typeface="+mn-ea"/>
            </a:endParaRPr>
          </a:p>
        </p:txBody>
      </p:sp>
      <p:sp>
        <p:nvSpPr>
          <p:cNvPr id="68" name="AutoShape 214"/>
          <p:cNvSpPr>
            <a:spLocks noChangeArrowheads="1"/>
          </p:cNvSpPr>
          <p:nvPr/>
        </p:nvSpPr>
        <p:spPr bwMode="auto">
          <a:xfrm>
            <a:off x="724412" y="1624271"/>
            <a:ext cx="2922555" cy="342932"/>
          </a:xfrm>
          <a:prstGeom prst="roundRect">
            <a:avLst>
              <a:gd name="adj" fmla="val 16667"/>
            </a:avLst>
          </a:prstGeom>
          <a:solidFill>
            <a:srgbClr val="6699FF"/>
          </a:solidFill>
          <a:ln w="12700" algn="ctr">
            <a:noFill/>
            <a:round/>
            <a:headEnd/>
            <a:tailEnd type="none" w="lg" len="lg"/>
          </a:ln>
          <a:effectLst>
            <a:outerShdw dist="35921" dir="2700000" algn="ctr" rotWithShape="0">
              <a:srgbClr val="808080"/>
            </a:outerShdw>
          </a:effectLst>
        </p:spPr>
        <p:txBody>
          <a:bodyPr wrap="square" lIns="90000" tIns="46800" rIns="90000" bIns="46800">
            <a:spAutoFit/>
          </a:bodyPr>
          <a:lstStyle/>
          <a:p>
            <a:pPr>
              <a:spcBef>
                <a:spcPct val="50000"/>
              </a:spcBef>
              <a:buFont typeface="Wingdings" pitchFamily="2" charset="2"/>
              <a:buNone/>
              <a:defRPr/>
            </a:pPr>
            <a:r>
              <a:rPr kumimoji="0" lang="ja-JP" altLang="en-US" sz="1400" dirty="0">
                <a:solidFill>
                  <a:schemeClr val="bg1"/>
                </a:solidFill>
                <a:ea typeface="HGP創英角ｺﾞｼｯｸUB" pitchFamily="50" charset="-128"/>
              </a:rPr>
              <a:t> 合議体別分析ツールの目的</a:t>
            </a:r>
          </a:p>
        </p:txBody>
      </p:sp>
      <p:sp>
        <p:nvSpPr>
          <p:cNvPr id="69" name="Oval 63"/>
          <p:cNvSpPr>
            <a:spLocks noChangeArrowheads="1"/>
          </p:cNvSpPr>
          <p:nvPr/>
        </p:nvSpPr>
        <p:spPr bwMode="auto">
          <a:xfrm>
            <a:off x="2327787" y="2329121"/>
            <a:ext cx="684213" cy="660400"/>
          </a:xfrm>
          <a:prstGeom prst="ellipse">
            <a:avLst/>
          </a:prstGeom>
          <a:solidFill>
            <a:schemeClr val="bg1">
              <a:lumMod val="75000"/>
            </a:schemeClr>
          </a:solidFill>
          <a:ln w="19050" algn="ctr">
            <a:solidFill>
              <a:schemeClr val="bg1"/>
            </a:solidFill>
            <a:round/>
            <a:headEnd/>
            <a:tailEnd type="none" w="lg" len="lg"/>
          </a:ln>
          <a:effectLst>
            <a:outerShdw dist="71842" dir="2700000" algn="ctr" rotWithShape="0">
              <a:schemeClr val="bg2">
                <a:alpha val="50000"/>
              </a:schemeClr>
            </a:outerShdw>
          </a:effectLst>
        </p:spPr>
        <p:txBody>
          <a:bodyPr wrap="none" lIns="90000" tIns="46800" rIns="90000" bIns="46800" anchor="ctr"/>
          <a:lstStyle/>
          <a:p>
            <a:pPr algn="ctr">
              <a:spcBef>
                <a:spcPct val="50000"/>
              </a:spcBef>
              <a:buFont typeface="Wingdings" pitchFamily="2" charset="2"/>
              <a:buNone/>
              <a:defRPr/>
            </a:pPr>
            <a:r>
              <a:rPr kumimoji="0" lang="ja-JP" altLang="en-US" sz="1200" dirty="0">
                <a:ea typeface="HG丸ｺﾞｼｯｸM-PRO" pitchFamily="50" charset="-128"/>
              </a:rPr>
              <a:t>各自治体</a:t>
            </a:r>
            <a:r>
              <a:rPr kumimoji="0" lang="en-US" altLang="ja-JP" sz="1200" dirty="0">
                <a:ea typeface="HG丸ｺﾞｼｯｸM-PRO" pitchFamily="50" charset="-128"/>
              </a:rPr>
              <a:t/>
            </a:r>
            <a:br>
              <a:rPr kumimoji="0" lang="en-US" altLang="ja-JP" sz="1200" dirty="0">
                <a:ea typeface="HG丸ｺﾞｼｯｸM-PRO" pitchFamily="50" charset="-128"/>
              </a:rPr>
            </a:br>
            <a:r>
              <a:rPr kumimoji="0" lang="ja-JP" altLang="en-US" sz="1200" dirty="0">
                <a:ea typeface="HG丸ｺﾞｼｯｸM-PRO" pitchFamily="50" charset="-128"/>
              </a:rPr>
              <a:t>の状況</a:t>
            </a:r>
          </a:p>
        </p:txBody>
      </p:sp>
      <p:sp>
        <p:nvSpPr>
          <p:cNvPr id="70" name="Text Box 45"/>
          <p:cNvSpPr txBox="1">
            <a:spLocks noChangeArrowheads="1"/>
          </p:cNvSpPr>
          <p:nvPr/>
        </p:nvSpPr>
        <p:spPr bwMode="auto">
          <a:xfrm>
            <a:off x="1859475" y="2316421"/>
            <a:ext cx="431800" cy="233363"/>
          </a:xfrm>
          <a:prstGeom prst="rect">
            <a:avLst/>
          </a:prstGeom>
          <a:noFill/>
          <a:ln w="38100" algn="ctr">
            <a:noFill/>
            <a:miter lim="800000"/>
            <a:headEnd/>
            <a:tailEnd type="none" w="lg" len="lg"/>
          </a:ln>
        </p:spPr>
        <p:txBody>
          <a:bodyPr lIns="90000" tIns="46800" rIns="90000" bIns="46800">
            <a:spAutoFit/>
          </a:bodyPr>
          <a:lstStyle/>
          <a:p>
            <a:pPr>
              <a:spcBef>
                <a:spcPct val="50000"/>
              </a:spcBef>
              <a:buFont typeface="Wingdings" pitchFamily="2" charset="2"/>
              <a:buNone/>
            </a:pPr>
            <a:r>
              <a:rPr kumimoji="0" lang="ja-JP" altLang="en-US" sz="900" b="1">
                <a:solidFill>
                  <a:srgbClr val="FF0000"/>
                </a:solidFill>
                <a:ea typeface="HG丸ｺﾞｼｯｸM-PRO" pitchFamily="50" charset="-128"/>
              </a:rPr>
              <a:t>比較</a:t>
            </a:r>
          </a:p>
        </p:txBody>
      </p:sp>
      <p:sp>
        <p:nvSpPr>
          <p:cNvPr id="71" name="Text Box 45"/>
          <p:cNvSpPr txBox="1">
            <a:spLocks noChangeArrowheads="1"/>
          </p:cNvSpPr>
          <p:nvPr/>
        </p:nvSpPr>
        <p:spPr bwMode="auto">
          <a:xfrm>
            <a:off x="1429262" y="3065721"/>
            <a:ext cx="1512888" cy="833178"/>
          </a:xfrm>
          <a:prstGeom prst="rect">
            <a:avLst/>
          </a:prstGeom>
          <a:noFill/>
          <a:ln w="38100" algn="ctr">
            <a:noFill/>
            <a:miter lim="800000"/>
            <a:headEnd/>
            <a:tailEnd type="none" w="lg" len="lg"/>
          </a:ln>
        </p:spPr>
        <p:txBody>
          <a:bodyPr lIns="90000" tIns="46800" rIns="90000" bIns="46800">
            <a:spAutoFit/>
          </a:bodyPr>
          <a:lstStyle/>
          <a:p>
            <a:pPr>
              <a:spcBef>
                <a:spcPct val="50000"/>
              </a:spcBef>
              <a:buFont typeface="Wingdings" pitchFamily="2" charset="2"/>
              <a:buNone/>
            </a:pPr>
            <a:r>
              <a:rPr kumimoji="0" lang="ja-JP" altLang="en-US" sz="1200" b="1" dirty="0">
                <a:ea typeface="HG丸ｺﾞｼｯｸM-PRO" pitchFamily="50" charset="-128"/>
              </a:rPr>
              <a:t>自治体全体の状況を把握できるが、自治体内部の状況は分からない</a:t>
            </a:r>
            <a:r>
              <a:rPr kumimoji="0" lang="ja-JP" altLang="en-US" sz="900" b="1" dirty="0">
                <a:ea typeface="HG丸ｺﾞｼｯｸM-PRO" pitchFamily="50" charset="-128"/>
              </a:rPr>
              <a:t>。</a:t>
            </a:r>
          </a:p>
        </p:txBody>
      </p:sp>
      <p:pic>
        <p:nvPicPr>
          <p:cNvPr id="72" name="Picture 2" descr="C:\Documents and Settings\takahiro\Local Settings\Temporary Internet Files\Content.IE5\S1EJSD67\MC900293468[1].wmf"/>
          <p:cNvPicPr>
            <a:picLocks noChangeAspect="1" noChangeArrowheads="1"/>
          </p:cNvPicPr>
          <p:nvPr/>
        </p:nvPicPr>
        <p:blipFill>
          <a:blip r:embed="rId3" cstate="print"/>
          <a:srcRect/>
          <a:stretch>
            <a:fillRect/>
          </a:stretch>
        </p:blipFill>
        <p:spPr bwMode="auto">
          <a:xfrm>
            <a:off x="1211775" y="3087946"/>
            <a:ext cx="250825" cy="428625"/>
          </a:xfrm>
          <a:prstGeom prst="rect">
            <a:avLst/>
          </a:prstGeom>
          <a:noFill/>
          <a:ln w="9525">
            <a:noFill/>
            <a:miter lim="800000"/>
            <a:headEnd/>
            <a:tailEnd/>
          </a:ln>
        </p:spPr>
      </p:pic>
      <p:sp>
        <p:nvSpPr>
          <p:cNvPr id="73" name="AutoShape 156"/>
          <p:cNvSpPr>
            <a:spLocks noChangeArrowheads="1"/>
          </p:cNvSpPr>
          <p:nvPr/>
        </p:nvSpPr>
        <p:spPr bwMode="auto">
          <a:xfrm>
            <a:off x="3281875" y="2629159"/>
            <a:ext cx="528637" cy="360362"/>
          </a:xfrm>
          <a:custGeom>
            <a:avLst/>
            <a:gdLst>
              <a:gd name="T0" fmla="*/ 14566502 w 21600"/>
              <a:gd name="T1" fmla="*/ 0 h 21600"/>
              <a:gd name="T2" fmla="*/ 0 w 21600"/>
              <a:gd name="T3" fmla="*/ 3006036 h 21600"/>
              <a:gd name="T4" fmla="*/ 14566502 w 21600"/>
              <a:gd name="T5" fmla="*/ 6012073 h 21600"/>
              <a:gd name="T6" fmla="*/ 19422005 w 21600"/>
              <a:gd name="T7" fmla="*/ 300603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lumMod val="65000"/>
            </a:schemeClr>
          </a:solidFill>
          <a:ln w="9525" algn="ctr">
            <a:solidFill>
              <a:schemeClr val="bg1"/>
            </a:solid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74" name="正方形/長方形 73"/>
          <p:cNvSpPr/>
          <p:nvPr/>
        </p:nvSpPr>
        <p:spPr bwMode="auto">
          <a:xfrm>
            <a:off x="3907350" y="2125921"/>
            <a:ext cx="3848100" cy="1829391"/>
          </a:xfrm>
          <a:prstGeom prst="rect">
            <a:avLst/>
          </a:prstGeom>
          <a:noFill/>
          <a:ln w="12700" cap="flat" cmpd="sng" algn="ctr">
            <a:solidFill>
              <a:schemeClr val="bg1">
                <a:lumMod val="65000"/>
              </a:schemeClr>
            </a:solidFill>
            <a:prstDash val="solid"/>
            <a:round/>
            <a:headEnd type="none" w="med" len="med"/>
            <a:tailEnd type="none" w="lg" len="lg"/>
          </a:ln>
          <a:effectLst/>
        </p:spPr>
        <p:txBody>
          <a:bodyPr lIns="90000" tIns="46800" rIns="90000" bIns="46800" anchor="ctr"/>
          <a:lstStyle/>
          <a:p>
            <a:pPr algn="ctr">
              <a:spcBef>
                <a:spcPct val="50000"/>
              </a:spcBef>
              <a:buFont typeface="Wingdings" pitchFamily="2" charset="2"/>
              <a:buNone/>
              <a:defRPr/>
            </a:pPr>
            <a:endParaRPr kumimoji="0" lang="ja-JP" altLang="en-US"/>
          </a:p>
        </p:txBody>
      </p:sp>
      <p:sp>
        <p:nvSpPr>
          <p:cNvPr id="75" name="Text Box 55"/>
          <p:cNvSpPr txBox="1">
            <a:spLocks noChangeArrowheads="1"/>
          </p:cNvSpPr>
          <p:nvPr/>
        </p:nvSpPr>
        <p:spPr bwMode="auto">
          <a:xfrm>
            <a:off x="3966086" y="1938927"/>
            <a:ext cx="2732425" cy="309958"/>
          </a:xfrm>
          <a:prstGeom prst="rect">
            <a:avLst/>
          </a:prstGeom>
          <a:solidFill>
            <a:schemeClr val="bg1"/>
          </a:solidFill>
          <a:ln w="38100" algn="ctr">
            <a:noFill/>
            <a:miter lim="800000"/>
            <a:headEnd/>
            <a:tailEnd type="none" w="lg" len="lg"/>
          </a:ln>
        </p:spPr>
        <p:txBody>
          <a:bodyPr wrap="square" lIns="90000" tIns="46800" rIns="90000" bIns="46800">
            <a:spAutoFit/>
          </a:bodyPr>
          <a:lstStyle/>
          <a:p>
            <a:pPr>
              <a:spcBef>
                <a:spcPct val="50000"/>
              </a:spcBef>
              <a:buFont typeface="Wingdings" pitchFamily="2" charset="2"/>
              <a:buNone/>
            </a:pPr>
            <a:r>
              <a:rPr kumimoji="0" lang="ja-JP" altLang="en-US" sz="1400" dirty="0">
                <a:ea typeface="HGP創英角ｺﾞｼｯｸUB" pitchFamily="50" charset="-128"/>
              </a:rPr>
              <a:t>＜合議体別分析ツールの提供＞</a:t>
            </a:r>
          </a:p>
        </p:txBody>
      </p:sp>
      <p:sp>
        <p:nvSpPr>
          <p:cNvPr id="76" name="Oval 63"/>
          <p:cNvSpPr>
            <a:spLocks noChangeArrowheads="1"/>
          </p:cNvSpPr>
          <p:nvPr/>
        </p:nvSpPr>
        <p:spPr bwMode="auto">
          <a:xfrm>
            <a:off x="4045462" y="2305309"/>
            <a:ext cx="684213" cy="660400"/>
          </a:xfrm>
          <a:prstGeom prst="ellipse">
            <a:avLst/>
          </a:prstGeom>
          <a:solidFill>
            <a:schemeClr val="bg1">
              <a:lumMod val="75000"/>
            </a:schemeClr>
          </a:solidFill>
          <a:ln w="19050" algn="ctr">
            <a:solidFill>
              <a:schemeClr val="bg1"/>
            </a:solidFill>
            <a:round/>
            <a:headEnd/>
            <a:tailEnd type="none" w="lg" len="lg"/>
          </a:ln>
          <a:effectLst>
            <a:outerShdw dist="71842" dir="2700000" algn="ctr" rotWithShape="0">
              <a:schemeClr val="bg2">
                <a:alpha val="50000"/>
              </a:schemeClr>
            </a:outerShdw>
          </a:effectLst>
        </p:spPr>
        <p:txBody>
          <a:bodyPr wrap="none" lIns="90000" tIns="46800" rIns="90000" bIns="46800" anchor="ctr"/>
          <a:lstStyle/>
          <a:p>
            <a:pPr algn="ctr">
              <a:spcBef>
                <a:spcPct val="50000"/>
              </a:spcBef>
              <a:buFont typeface="Wingdings" pitchFamily="2" charset="2"/>
              <a:buNone/>
              <a:defRPr/>
            </a:pPr>
            <a:r>
              <a:rPr kumimoji="0" lang="ja-JP" altLang="en-US" sz="1200" dirty="0">
                <a:ea typeface="HG丸ｺﾞｼｯｸM-PRO" pitchFamily="50" charset="-128"/>
              </a:rPr>
              <a:t>各自治体</a:t>
            </a:r>
            <a:r>
              <a:rPr kumimoji="0" lang="en-US" altLang="ja-JP" sz="1200" dirty="0">
                <a:ea typeface="HG丸ｺﾞｼｯｸM-PRO" pitchFamily="50" charset="-128"/>
              </a:rPr>
              <a:t/>
            </a:r>
            <a:br>
              <a:rPr kumimoji="0" lang="en-US" altLang="ja-JP" sz="1200" dirty="0">
                <a:ea typeface="HG丸ｺﾞｼｯｸM-PRO" pitchFamily="50" charset="-128"/>
              </a:rPr>
            </a:br>
            <a:r>
              <a:rPr kumimoji="0" lang="ja-JP" altLang="en-US" sz="1200" dirty="0">
                <a:ea typeface="HG丸ｺﾞｼｯｸM-PRO" pitchFamily="50" charset="-128"/>
              </a:rPr>
              <a:t>の状況</a:t>
            </a:r>
          </a:p>
        </p:txBody>
      </p:sp>
      <p:sp>
        <p:nvSpPr>
          <p:cNvPr id="77" name="Oval 59"/>
          <p:cNvSpPr>
            <a:spLocks noChangeArrowheads="1"/>
          </p:cNvSpPr>
          <p:nvPr/>
        </p:nvSpPr>
        <p:spPr bwMode="auto">
          <a:xfrm>
            <a:off x="6460050" y="2395796"/>
            <a:ext cx="431800" cy="431800"/>
          </a:xfrm>
          <a:prstGeom prst="ellipse">
            <a:avLst/>
          </a:prstGeom>
          <a:solidFill>
            <a:srgbClr val="CCFFCC"/>
          </a:solidFill>
          <a:ln w="38100" algn="ctr">
            <a:noFill/>
            <a:round/>
            <a:headEnd/>
            <a:tailEnd type="none" w="lg" len="lg"/>
          </a:ln>
          <a:effectLst>
            <a:outerShdw blurRad="50800" dist="38100" dir="2700000" algn="tl" rotWithShape="0">
              <a:prstClr val="black">
                <a:alpha val="40000"/>
              </a:prstClr>
            </a:outerShdw>
          </a:effectLst>
        </p:spPr>
        <p:txBody>
          <a:bodyPr wrap="none" lIns="90000" tIns="46800" rIns="90000" bIns="46800" anchor="ctr"/>
          <a:lstStyle/>
          <a:p>
            <a:pPr algn="ctr">
              <a:spcBef>
                <a:spcPct val="50000"/>
              </a:spcBef>
              <a:buFont typeface="Wingdings" pitchFamily="2" charset="2"/>
              <a:buNone/>
              <a:defRPr/>
            </a:pPr>
            <a:r>
              <a:rPr kumimoji="0" lang="en-US" altLang="ja-JP" sz="1400" dirty="0"/>
              <a:t>C</a:t>
            </a:r>
            <a:r>
              <a:rPr kumimoji="0" lang="en-US" altLang="ja-JP" sz="800" dirty="0"/>
              <a:t/>
            </a:r>
            <a:br>
              <a:rPr kumimoji="0" lang="en-US" altLang="ja-JP" sz="800" dirty="0"/>
            </a:br>
            <a:r>
              <a:rPr kumimoji="0" lang="ja-JP" altLang="en-US" sz="800" dirty="0"/>
              <a:t>合議体</a:t>
            </a:r>
          </a:p>
        </p:txBody>
      </p:sp>
      <p:sp>
        <p:nvSpPr>
          <p:cNvPr id="78" name="Oval 59"/>
          <p:cNvSpPr>
            <a:spLocks noChangeArrowheads="1"/>
          </p:cNvSpPr>
          <p:nvPr/>
        </p:nvSpPr>
        <p:spPr bwMode="auto">
          <a:xfrm>
            <a:off x="6999800" y="2395796"/>
            <a:ext cx="431800" cy="431800"/>
          </a:xfrm>
          <a:prstGeom prst="ellipse">
            <a:avLst/>
          </a:prstGeom>
          <a:solidFill>
            <a:srgbClr val="FFFFCC"/>
          </a:solidFill>
          <a:ln w="38100" algn="ctr">
            <a:noFill/>
            <a:round/>
            <a:headEnd/>
            <a:tailEnd type="none" w="lg" len="lg"/>
          </a:ln>
          <a:effectLst>
            <a:outerShdw blurRad="50800" dist="38100" dir="2700000" algn="tl" rotWithShape="0">
              <a:prstClr val="black">
                <a:alpha val="40000"/>
              </a:prstClr>
            </a:outerShdw>
          </a:effectLst>
        </p:spPr>
        <p:txBody>
          <a:bodyPr wrap="none" lIns="90000" tIns="46800" rIns="90000" bIns="46800" anchor="ctr"/>
          <a:lstStyle/>
          <a:p>
            <a:pPr algn="ctr">
              <a:spcBef>
                <a:spcPct val="50000"/>
              </a:spcBef>
              <a:buFont typeface="Wingdings" pitchFamily="2" charset="2"/>
              <a:buNone/>
              <a:defRPr/>
            </a:pPr>
            <a:r>
              <a:rPr kumimoji="0" lang="en-US" altLang="ja-JP" sz="1400" dirty="0"/>
              <a:t>D</a:t>
            </a:r>
            <a:r>
              <a:rPr kumimoji="0" lang="en-US" altLang="ja-JP" sz="800" dirty="0"/>
              <a:t/>
            </a:r>
            <a:br>
              <a:rPr kumimoji="0" lang="en-US" altLang="ja-JP" sz="800" dirty="0"/>
            </a:br>
            <a:r>
              <a:rPr kumimoji="0" lang="ja-JP" altLang="en-US" sz="800" dirty="0"/>
              <a:t>合議体</a:t>
            </a:r>
          </a:p>
        </p:txBody>
      </p:sp>
      <p:sp>
        <p:nvSpPr>
          <p:cNvPr id="79" name="AutoShape 54"/>
          <p:cNvSpPr>
            <a:spLocks noChangeArrowheads="1"/>
          </p:cNvSpPr>
          <p:nvPr/>
        </p:nvSpPr>
        <p:spPr bwMode="auto">
          <a:xfrm>
            <a:off x="4821750" y="2508509"/>
            <a:ext cx="409575" cy="323850"/>
          </a:xfrm>
          <a:prstGeom prst="leftRightArrow">
            <a:avLst>
              <a:gd name="adj1" fmla="val 38972"/>
              <a:gd name="adj2" fmla="val 30376"/>
            </a:avLst>
          </a:prstGeom>
          <a:solidFill>
            <a:srgbClr val="C0C0C0"/>
          </a:solidFill>
          <a:ln w="38100" algn="ctr">
            <a:noFill/>
            <a:miter lim="800000"/>
            <a:headEnd/>
            <a:tailEnd type="none" w="lg" len="lg"/>
          </a:ln>
        </p:spPr>
        <p:txBody>
          <a:bodyPr rot="10800000" vert="eaVert" wrap="none" lIns="90000" tIns="46800" rIns="90000" bIns="46800" anchor="ctr"/>
          <a:lstStyle/>
          <a:p>
            <a:pPr algn="ctr">
              <a:spcBef>
                <a:spcPct val="50000"/>
              </a:spcBef>
              <a:buFont typeface="Wingdings" pitchFamily="2" charset="2"/>
              <a:buNone/>
            </a:pPr>
            <a:endParaRPr kumimoji="0" lang="ja-JP" altLang="en-US"/>
          </a:p>
        </p:txBody>
      </p:sp>
      <p:sp>
        <p:nvSpPr>
          <p:cNvPr id="80" name="Text Box 45"/>
          <p:cNvSpPr txBox="1">
            <a:spLocks noChangeArrowheads="1"/>
          </p:cNvSpPr>
          <p:nvPr/>
        </p:nvSpPr>
        <p:spPr bwMode="auto">
          <a:xfrm>
            <a:off x="4805875" y="2316421"/>
            <a:ext cx="431800" cy="233363"/>
          </a:xfrm>
          <a:prstGeom prst="rect">
            <a:avLst/>
          </a:prstGeom>
          <a:noFill/>
          <a:ln w="38100" algn="ctr">
            <a:noFill/>
            <a:miter lim="800000"/>
            <a:headEnd/>
            <a:tailEnd type="none" w="lg" len="lg"/>
          </a:ln>
        </p:spPr>
        <p:txBody>
          <a:bodyPr lIns="90000" tIns="46800" rIns="90000" bIns="46800">
            <a:spAutoFit/>
          </a:bodyPr>
          <a:lstStyle/>
          <a:p>
            <a:pPr>
              <a:spcBef>
                <a:spcPct val="50000"/>
              </a:spcBef>
              <a:buFont typeface="Wingdings" pitchFamily="2" charset="2"/>
              <a:buNone/>
            </a:pPr>
            <a:r>
              <a:rPr kumimoji="0" lang="ja-JP" altLang="en-US" sz="900" b="1">
                <a:solidFill>
                  <a:srgbClr val="FF0000"/>
                </a:solidFill>
                <a:ea typeface="HG丸ｺﾞｼｯｸM-PRO" pitchFamily="50" charset="-128"/>
              </a:rPr>
              <a:t>比較</a:t>
            </a:r>
          </a:p>
        </p:txBody>
      </p:sp>
      <p:sp>
        <p:nvSpPr>
          <p:cNvPr id="81" name="Text Box 45"/>
          <p:cNvSpPr txBox="1">
            <a:spLocks noChangeArrowheads="1"/>
          </p:cNvSpPr>
          <p:nvPr/>
        </p:nvSpPr>
        <p:spPr bwMode="auto">
          <a:xfrm>
            <a:off x="4591119" y="3156209"/>
            <a:ext cx="3043058" cy="740845"/>
          </a:xfrm>
          <a:prstGeom prst="rect">
            <a:avLst/>
          </a:prstGeom>
          <a:noFill/>
          <a:ln w="38100" algn="ctr">
            <a:noFill/>
            <a:miter lim="800000"/>
            <a:headEnd/>
            <a:tailEnd type="none" w="lg" len="lg"/>
          </a:ln>
        </p:spPr>
        <p:txBody>
          <a:bodyPr wrap="square" lIns="90000" tIns="46800" rIns="90000" bIns="46800">
            <a:spAutoFit/>
          </a:bodyPr>
          <a:lstStyle/>
          <a:p>
            <a:pPr>
              <a:spcBef>
                <a:spcPct val="50000"/>
              </a:spcBef>
              <a:buFont typeface="Wingdings" pitchFamily="2" charset="2"/>
              <a:buNone/>
            </a:pPr>
            <a:r>
              <a:rPr kumimoji="0" lang="ja-JP" altLang="en-US" sz="1400" b="1" dirty="0">
                <a:solidFill>
                  <a:srgbClr val="FF0000"/>
                </a:solidFill>
                <a:ea typeface="HG丸ｺﾞｼｯｸM-PRO" pitchFamily="50" charset="-128"/>
              </a:rPr>
              <a:t>合議体間のバラツキ状況を把握することができ、各合議体の特徴を把握することができる。</a:t>
            </a:r>
          </a:p>
        </p:txBody>
      </p:sp>
      <p:pic>
        <p:nvPicPr>
          <p:cNvPr id="82" name="Picture 3" descr="C:\Documents and Settings\takahiro\Local Settings\Temporary Internet Files\Content.IE5\QZQZIDE7\MC900293466[1].wmf"/>
          <p:cNvPicPr>
            <a:picLocks noChangeAspect="1" noChangeArrowheads="1"/>
          </p:cNvPicPr>
          <p:nvPr/>
        </p:nvPicPr>
        <p:blipFill>
          <a:blip r:embed="rId4" cstate="print"/>
          <a:srcRect/>
          <a:stretch>
            <a:fillRect/>
          </a:stretch>
        </p:blipFill>
        <p:spPr bwMode="auto">
          <a:xfrm>
            <a:off x="4114799" y="3133320"/>
            <a:ext cx="410309" cy="616573"/>
          </a:xfrm>
          <a:prstGeom prst="rect">
            <a:avLst/>
          </a:prstGeom>
          <a:noFill/>
          <a:ln w="9525">
            <a:noFill/>
            <a:miter lim="800000"/>
            <a:headEnd/>
            <a:tailEnd/>
          </a:ln>
        </p:spPr>
      </p:pic>
      <p:sp>
        <p:nvSpPr>
          <p:cNvPr id="83" name="Text Box 110"/>
          <p:cNvSpPr txBox="1">
            <a:spLocks noChangeArrowheads="1"/>
          </p:cNvSpPr>
          <p:nvPr/>
        </p:nvSpPr>
        <p:spPr bwMode="auto">
          <a:xfrm>
            <a:off x="5591133" y="2847125"/>
            <a:ext cx="1564578" cy="279180"/>
          </a:xfrm>
          <a:prstGeom prst="rect">
            <a:avLst/>
          </a:prstGeom>
          <a:noFill/>
          <a:ln w="12700" algn="ctr">
            <a:noFill/>
            <a:miter lim="800000"/>
            <a:headEnd/>
            <a:tailEnd type="none" w="lg" len="lg"/>
          </a:ln>
        </p:spPr>
        <p:txBody>
          <a:bodyPr wrap="square" lIns="90000" tIns="46800" rIns="90000" bIns="46800">
            <a:spAutoFit/>
          </a:bodyPr>
          <a:lstStyle/>
          <a:p>
            <a:pPr algn="ctr">
              <a:spcBef>
                <a:spcPct val="50000"/>
              </a:spcBef>
              <a:buFont typeface="Wingdings" pitchFamily="2" charset="2"/>
              <a:buNone/>
            </a:pPr>
            <a:r>
              <a:rPr kumimoji="0" lang="ja-JP" altLang="en-US" sz="1200" dirty="0">
                <a:latin typeface="HG丸ｺﾞｼｯｸM-PRO" pitchFamily="50" charset="-128"/>
                <a:ea typeface="HG丸ｺﾞｼｯｸM-PRO" pitchFamily="50" charset="-128"/>
              </a:rPr>
              <a:t>合議体間のばらつき</a:t>
            </a:r>
          </a:p>
        </p:txBody>
      </p:sp>
      <p:sp>
        <p:nvSpPr>
          <p:cNvPr id="84" name="AutoShape 214"/>
          <p:cNvSpPr>
            <a:spLocks noChangeArrowheads="1"/>
          </p:cNvSpPr>
          <p:nvPr/>
        </p:nvSpPr>
        <p:spPr bwMode="auto">
          <a:xfrm>
            <a:off x="724412" y="4184650"/>
            <a:ext cx="2954453" cy="342932"/>
          </a:xfrm>
          <a:prstGeom prst="roundRect">
            <a:avLst>
              <a:gd name="adj" fmla="val 16667"/>
            </a:avLst>
          </a:prstGeom>
          <a:solidFill>
            <a:srgbClr val="6699FF"/>
          </a:solidFill>
          <a:ln w="12700" algn="ctr">
            <a:noFill/>
            <a:round/>
            <a:headEnd/>
            <a:tailEnd type="none" w="lg" len="lg"/>
          </a:ln>
          <a:effectLst>
            <a:outerShdw dist="35921" dir="2700000" algn="ctr" rotWithShape="0">
              <a:srgbClr val="808080"/>
            </a:outerShdw>
          </a:effectLst>
        </p:spPr>
        <p:txBody>
          <a:bodyPr wrap="square" lIns="90000" tIns="46800" rIns="90000" bIns="46800">
            <a:spAutoFit/>
          </a:bodyPr>
          <a:lstStyle/>
          <a:p>
            <a:pPr>
              <a:spcBef>
                <a:spcPct val="50000"/>
              </a:spcBef>
              <a:buFont typeface="Wingdings" pitchFamily="2" charset="2"/>
              <a:buNone/>
              <a:defRPr/>
            </a:pPr>
            <a:r>
              <a:rPr kumimoji="0" lang="ja-JP" altLang="en-US" sz="1400" dirty="0">
                <a:solidFill>
                  <a:schemeClr val="bg1"/>
                </a:solidFill>
                <a:ea typeface="HGP創英角ｺﾞｼｯｸUB" pitchFamily="50" charset="-128"/>
              </a:rPr>
              <a:t> 合議体別分析ツールの利用方法</a:t>
            </a:r>
          </a:p>
        </p:txBody>
      </p:sp>
      <p:sp>
        <p:nvSpPr>
          <p:cNvPr id="85" name="Text Box 45"/>
          <p:cNvSpPr txBox="1">
            <a:spLocks noChangeArrowheads="1"/>
          </p:cNvSpPr>
          <p:nvPr/>
        </p:nvSpPr>
        <p:spPr bwMode="auto">
          <a:xfrm>
            <a:off x="838712" y="4518025"/>
            <a:ext cx="1128311" cy="279180"/>
          </a:xfrm>
          <a:prstGeom prst="rect">
            <a:avLst/>
          </a:prstGeom>
          <a:noFill/>
          <a:ln w="38100" algn="ctr">
            <a:noFill/>
            <a:miter lim="800000"/>
            <a:headEnd/>
            <a:tailEnd type="none" w="lg" len="lg"/>
          </a:ln>
        </p:spPr>
        <p:txBody>
          <a:bodyPr wrap="square" lIns="90000" tIns="46800" rIns="90000" bIns="46800">
            <a:spAutoFit/>
          </a:bodyPr>
          <a:lstStyle/>
          <a:p>
            <a:pPr>
              <a:spcBef>
                <a:spcPct val="50000"/>
              </a:spcBef>
              <a:buFont typeface="Wingdings" pitchFamily="2" charset="2"/>
              <a:buNone/>
              <a:defRPr/>
            </a:pPr>
            <a:r>
              <a:rPr kumimoji="0" lang="ja-JP" altLang="en-US" sz="1200" b="1" dirty="0">
                <a:latin typeface="+mj-ea"/>
                <a:ea typeface="+mj-ea"/>
              </a:rPr>
              <a:t>＜</a:t>
            </a:r>
            <a:r>
              <a:rPr kumimoji="0" lang="en-US" altLang="ja-JP" sz="1200" b="1" dirty="0">
                <a:latin typeface="+mj-ea"/>
                <a:ea typeface="+mj-ea"/>
              </a:rPr>
              <a:t>STEP</a:t>
            </a:r>
            <a:r>
              <a:rPr kumimoji="0" lang="ja-JP" altLang="en-US" sz="1200" b="1" dirty="0">
                <a:latin typeface="+mj-ea"/>
                <a:ea typeface="+mj-ea"/>
              </a:rPr>
              <a:t>１＞</a:t>
            </a:r>
          </a:p>
        </p:txBody>
      </p:sp>
      <p:sp>
        <p:nvSpPr>
          <p:cNvPr id="86" name="Text Box 45"/>
          <p:cNvSpPr txBox="1">
            <a:spLocks noChangeArrowheads="1"/>
          </p:cNvSpPr>
          <p:nvPr/>
        </p:nvSpPr>
        <p:spPr bwMode="auto">
          <a:xfrm>
            <a:off x="2745300" y="4518025"/>
            <a:ext cx="1128310" cy="279180"/>
          </a:xfrm>
          <a:prstGeom prst="rect">
            <a:avLst/>
          </a:prstGeom>
          <a:noFill/>
          <a:ln w="38100" algn="ctr">
            <a:noFill/>
            <a:miter lim="800000"/>
            <a:headEnd/>
            <a:tailEnd type="none" w="lg" len="lg"/>
          </a:ln>
        </p:spPr>
        <p:txBody>
          <a:bodyPr wrap="square" lIns="90000" tIns="46800" rIns="90000" bIns="46800">
            <a:spAutoFit/>
          </a:bodyPr>
          <a:lstStyle/>
          <a:p>
            <a:pPr>
              <a:spcBef>
                <a:spcPct val="50000"/>
              </a:spcBef>
              <a:buFont typeface="Wingdings" pitchFamily="2" charset="2"/>
              <a:buNone/>
              <a:defRPr/>
            </a:pPr>
            <a:r>
              <a:rPr kumimoji="0" lang="ja-JP" altLang="en-US" sz="1200" b="1" dirty="0">
                <a:latin typeface="+mj-ea"/>
                <a:ea typeface="+mj-ea"/>
              </a:rPr>
              <a:t>＜</a:t>
            </a:r>
            <a:r>
              <a:rPr kumimoji="0" lang="en-US" altLang="ja-JP" sz="1200" b="1" dirty="0">
                <a:latin typeface="+mj-ea"/>
                <a:ea typeface="+mj-ea"/>
              </a:rPr>
              <a:t>STEP</a:t>
            </a:r>
            <a:r>
              <a:rPr kumimoji="0" lang="ja-JP" altLang="en-US" sz="1200" b="1" dirty="0">
                <a:latin typeface="+mj-ea"/>
                <a:ea typeface="+mj-ea"/>
              </a:rPr>
              <a:t>２＞</a:t>
            </a:r>
          </a:p>
        </p:txBody>
      </p:sp>
      <p:sp>
        <p:nvSpPr>
          <p:cNvPr id="87" name="Text Box 98"/>
          <p:cNvSpPr txBox="1">
            <a:spLocks noChangeArrowheads="1"/>
          </p:cNvSpPr>
          <p:nvPr/>
        </p:nvSpPr>
        <p:spPr bwMode="auto">
          <a:xfrm>
            <a:off x="2777050" y="4770438"/>
            <a:ext cx="1655762" cy="1456425"/>
          </a:xfrm>
          <a:prstGeom prst="rect">
            <a:avLst/>
          </a:prstGeom>
          <a:solidFill>
            <a:schemeClr val="bg1"/>
          </a:solidFill>
          <a:ln w="12700" algn="ctr">
            <a:solidFill>
              <a:schemeClr val="tx1"/>
            </a:solidFill>
            <a:prstDash val="sysDot"/>
            <a:miter lim="800000"/>
            <a:headEnd/>
            <a:tailEnd type="none" w="lg" len="lg"/>
          </a:ln>
        </p:spPr>
        <p:txBody>
          <a:bodyPr lIns="90000" tIns="46800" rIns="90000" bIns="46800">
            <a:spAutoFit/>
          </a:bodyPr>
          <a:lstStyle/>
          <a:p>
            <a:pPr>
              <a:spcBef>
                <a:spcPct val="50000"/>
              </a:spcBef>
              <a:buFont typeface="Wingdings" pitchFamily="2" charset="2"/>
              <a:buNone/>
            </a:pPr>
            <a:r>
              <a:rPr kumimoji="0" lang="ja-JP" altLang="en-US" sz="1200" dirty="0">
                <a:ea typeface="HG丸ｺﾞｼｯｸM-PRO" pitchFamily="50" charset="-128"/>
              </a:rPr>
              <a:t>抽出したデータを提供する「合議体</a:t>
            </a:r>
            <a:r>
              <a:rPr kumimoji="0" lang="ja-JP" altLang="en-US" sz="1200" dirty="0" smtClean="0">
                <a:ea typeface="HG丸ｺﾞｼｯｸM-PRO" pitchFamily="50" charset="-128"/>
              </a:rPr>
              <a:t>別グラフ作成ツール</a:t>
            </a:r>
            <a:r>
              <a:rPr kumimoji="0" lang="ja-JP" altLang="en-US" sz="1200" dirty="0">
                <a:ea typeface="HG丸ｺﾞｼｯｸM-PRO" pitchFamily="50" charset="-128"/>
              </a:rPr>
              <a:t>」にて開く。</a:t>
            </a:r>
            <a:endParaRPr kumimoji="0" lang="en-US" altLang="ja-JP" sz="1200" dirty="0">
              <a:ea typeface="HG丸ｺﾞｼｯｸM-PRO" pitchFamily="50" charset="-128"/>
            </a:endParaRPr>
          </a:p>
          <a:p>
            <a:pPr>
              <a:spcBef>
                <a:spcPct val="50000"/>
              </a:spcBef>
              <a:buFont typeface="Wingdings" pitchFamily="2" charset="2"/>
              <a:buNone/>
            </a:pPr>
            <a:endParaRPr kumimoji="0" lang="en-US" altLang="ja-JP" sz="900" dirty="0">
              <a:ea typeface="HG丸ｺﾞｼｯｸM-PRO" pitchFamily="50" charset="-128"/>
            </a:endParaRPr>
          </a:p>
          <a:p>
            <a:pPr>
              <a:spcBef>
                <a:spcPct val="50000"/>
              </a:spcBef>
              <a:buFont typeface="Wingdings" pitchFamily="2" charset="2"/>
              <a:buNone/>
            </a:pPr>
            <a:endParaRPr kumimoji="0" lang="en-US" altLang="ja-JP" sz="900" dirty="0">
              <a:ea typeface="HG丸ｺﾞｼｯｸM-PRO" pitchFamily="50" charset="-128"/>
            </a:endParaRPr>
          </a:p>
          <a:p>
            <a:pPr>
              <a:spcBef>
                <a:spcPct val="50000"/>
              </a:spcBef>
              <a:buFont typeface="Wingdings" pitchFamily="2" charset="2"/>
              <a:buNone/>
            </a:pPr>
            <a:endParaRPr kumimoji="0" lang="ja-JP" altLang="en-US" sz="900" dirty="0">
              <a:ea typeface="HG丸ｺﾞｼｯｸM-PRO" pitchFamily="50" charset="-128"/>
            </a:endParaRPr>
          </a:p>
        </p:txBody>
      </p:sp>
      <p:pic>
        <p:nvPicPr>
          <p:cNvPr id="88" name="Picture 41" descr="MCj04398220000[1]"/>
          <p:cNvPicPr>
            <a:picLocks noChangeAspect="1" noChangeArrowheads="1"/>
          </p:cNvPicPr>
          <p:nvPr/>
        </p:nvPicPr>
        <p:blipFill>
          <a:blip r:embed="rId5" cstate="print"/>
          <a:srcRect/>
          <a:stretch>
            <a:fillRect/>
          </a:stretch>
        </p:blipFill>
        <p:spPr bwMode="auto">
          <a:xfrm>
            <a:off x="5914946" y="5587754"/>
            <a:ext cx="358775" cy="360362"/>
          </a:xfrm>
          <a:prstGeom prst="rect">
            <a:avLst/>
          </a:prstGeom>
          <a:noFill/>
          <a:ln w="9525">
            <a:noFill/>
            <a:miter lim="800000"/>
            <a:headEnd/>
            <a:tailEnd/>
          </a:ln>
        </p:spPr>
      </p:pic>
      <p:pic>
        <p:nvPicPr>
          <p:cNvPr id="89" name="Picture 4" descr="C:\Documents and Settings\takahiro\Local Settings\Temporary Internet Files\Content.IE5\V42FENYC\MC900433851[1].png"/>
          <p:cNvPicPr>
            <a:picLocks noChangeAspect="1" noChangeArrowheads="1"/>
          </p:cNvPicPr>
          <p:nvPr/>
        </p:nvPicPr>
        <p:blipFill>
          <a:blip r:embed="rId6" cstate="print"/>
          <a:srcRect/>
          <a:stretch>
            <a:fillRect/>
          </a:stretch>
        </p:blipFill>
        <p:spPr bwMode="auto">
          <a:xfrm>
            <a:off x="3064387" y="5629029"/>
            <a:ext cx="317500" cy="315912"/>
          </a:xfrm>
          <a:prstGeom prst="rect">
            <a:avLst/>
          </a:prstGeom>
          <a:noFill/>
          <a:ln w="9525">
            <a:noFill/>
            <a:miter lim="800000"/>
            <a:headEnd/>
            <a:tailEnd/>
          </a:ln>
        </p:spPr>
      </p:pic>
      <p:pic>
        <p:nvPicPr>
          <p:cNvPr id="90" name="Picture 31" descr="MCj04289490000[1]"/>
          <p:cNvPicPr>
            <a:picLocks noChangeAspect="1" noChangeArrowheads="1"/>
          </p:cNvPicPr>
          <p:nvPr/>
        </p:nvPicPr>
        <p:blipFill>
          <a:blip r:embed="rId7" cstate="print"/>
          <a:srcRect/>
          <a:stretch>
            <a:fillRect/>
          </a:stretch>
        </p:blipFill>
        <p:spPr bwMode="auto">
          <a:xfrm>
            <a:off x="3748600" y="5560766"/>
            <a:ext cx="317500" cy="396875"/>
          </a:xfrm>
          <a:prstGeom prst="rect">
            <a:avLst/>
          </a:prstGeom>
          <a:noFill/>
          <a:ln w="9525">
            <a:noFill/>
            <a:miter lim="800000"/>
            <a:headEnd/>
            <a:tailEnd/>
          </a:ln>
        </p:spPr>
      </p:pic>
      <p:pic>
        <p:nvPicPr>
          <p:cNvPr id="91" name="Picture 5" descr="C:\Documents and Settings\takahiro\Local Settings\Temporary Internet Files\Content.IE5\09YNSL6B\MC900428971[1].wmf"/>
          <p:cNvPicPr>
            <a:picLocks noChangeAspect="1" noChangeArrowheads="1"/>
          </p:cNvPicPr>
          <p:nvPr/>
        </p:nvPicPr>
        <p:blipFill>
          <a:blip r:embed="rId8" cstate="print"/>
          <a:srcRect/>
          <a:stretch>
            <a:fillRect/>
          </a:stretch>
        </p:blipFill>
        <p:spPr bwMode="auto">
          <a:xfrm>
            <a:off x="1172087" y="5594104"/>
            <a:ext cx="250825" cy="366712"/>
          </a:xfrm>
          <a:prstGeom prst="rect">
            <a:avLst/>
          </a:prstGeom>
          <a:noFill/>
          <a:ln w="9525">
            <a:noFill/>
            <a:miter lim="800000"/>
            <a:headEnd/>
            <a:tailEnd/>
          </a:ln>
        </p:spPr>
      </p:pic>
      <p:cxnSp>
        <p:nvCxnSpPr>
          <p:cNvPr id="92" name="直線矢印コネクタ 77"/>
          <p:cNvCxnSpPr>
            <a:cxnSpLocks noChangeShapeType="1"/>
          </p:cNvCxnSpPr>
          <p:nvPr/>
        </p:nvCxnSpPr>
        <p:spPr bwMode="auto">
          <a:xfrm>
            <a:off x="1491175" y="5786191"/>
            <a:ext cx="323850" cy="0"/>
          </a:xfrm>
          <a:prstGeom prst="straightConnector1">
            <a:avLst/>
          </a:prstGeom>
          <a:noFill/>
          <a:ln w="12700" algn="ctr">
            <a:solidFill>
              <a:srgbClr val="FF0000"/>
            </a:solidFill>
            <a:round/>
            <a:headEnd/>
            <a:tailEnd type="arrow" w="med" len="med"/>
          </a:ln>
        </p:spPr>
      </p:cxnSp>
      <p:sp>
        <p:nvSpPr>
          <p:cNvPr id="93" name="Text Box 45"/>
          <p:cNvSpPr txBox="1">
            <a:spLocks noChangeArrowheads="1"/>
          </p:cNvSpPr>
          <p:nvPr/>
        </p:nvSpPr>
        <p:spPr bwMode="auto">
          <a:xfrm>
            <a:off x="1187962" y="5949704"/>
            <a:ext cx="1321322" cy="279180"/>
          </a:xfrm>
          <a:prstGeom prst="rect">
            <a:avLst/>
          </a:prstGeom>
          <a:noFill/>
          <a:ln w="38100" algn="ctr">
            <a:noFill/>
            <a:miter lim="800000"/>
            <a:headEnd/>
            <a:tailEnd type="none" w="lg" len="lg"/>
          </a:ln>
        </p:spPr>
        <p:txBody>
          <a:bodyPr wrap="square" lIns="90000" tIns="46800" rIns="90000" bIns="46800">
            <a:spAutoFit/>
          </a:bodyPr>
          <a:lstStyle/>
          <a:p>
            <a:pPr>
              <a:spcBef>
                <a:spcPct val="50000"/>
              </a:spcBef>
              <a:buFont typeface="Wingdings" pitchFamily="2" charset="2"/>
              <a:buNone/>
            </a:pPr>
            <a:r>
              <a:rPr kumimoji="0" lang="ja-JP" altLang="en-US" sz="1200" b="1" dirty="0">
                <a:solidFill>
                  <a:srgbClr val="FF0000"/>
                </a:solidFill>
                <a:ea typeface="HG丸ｺﾞｼｯｸM-PRO" pitchFamily="50" charset="-128"/>
              </a:rPr>
              <a:t>データの抽出</a:t>
            </a:r>
          </a:p>
        </p:txBody>
      </p:sp>
      <p:cxnSp>
        <p:nvCxnSpPr>
          <p:cNvPr id="94" name="直線矢印コネクタ 79"/>
          <p:cNvCxnSpPr>
            <a:cxnSpLocks noChangeShapeType="1"/>
          </p:cNvCxnSpPr>
          <p:nvPr/>
        </p:nvCxnSpPr>
        <p:spPr bwMode="auto">
          <a:xfrm>
            <a:off x="3367600" y="5786191"/>
            <a:ext cx="323850" cy="0"/>
          </a:xfrm>
          <a:prstGeom prst="straightConnector1">
            <a:avLst/>
          </a:prstGeom>
          <a:noFill/>
          <a:ln w="12700" algn="ctr">
            <a:solidFill>
              <a:srgbClr val="FF0000"/>
            </a:solidFill>
            <a:round/>
            <a:headEnd/>
            <a:tailEnd type="arrow" w="med" len="med"/>
          </a:ln>
        </p:spPr>
      </p:cxnSp>
      <p:sp>
        <p:nvSpPr>
          <p:cNvPr id="95" name="Text Box 45"/>
          <p:cNvSpPr txBox="1">
            <a:spLocks noChangeArrowheads="1"/>
          </p:cNvSpPr>
          <p:nvPr/>
        </p:nvSpPr>
        <p:spPr bwMode="auto">
          <a:xfrm>
            <a:off x="2996124" y="5949704"/>
            <a:ext cx="1462817" cy="279180"/>
          </a:xfrm>
          <a:prstGeom prst="rect">
            <a:avLst/>
          </a:prstGeom>
          <a:noFill/>
          <a:ln w="38100" algn="ctr">
            <a:noFill/>
            <a:miter lim="800000"/>
            <a:headEnd/>
            <a:tailEnd type="none" w="lg" len="lg"/>
          </a:ln>
        </p:spPr>
        <p:txBody>
          <a:bodyPr wrap="square" lIns="90000" tIns="46800" rIns="90000" bIns="46800">
            <a:spAutoFit/>
          </a:bodyPr>
          <a:lstStyle/>
          <a:p>
            <a:pPr>
              <a:spcBef>
                <a:spcPct val="50000"/>
              </a:spcBef>
              <a:buFont typeface="Wingdings" pitchFamily="2" charset="2"/>
              <a:buNone/>
            </a:pPr>
            <a:r>
              <a:rPr kumimoji="0" lang="ja-JP" altLang="en-US" sz="1200" b="1">
                <a:solidFill>
                  <a:srgbClr val="FF0000"/>
                </a:solidFill>
                <a:ea typeface="HG丸ｺﾞｼｯｸM-PRO" pitchFamily="50" charset="-128"/>
              </a:rPr>
              <a:t>抽出データを開く</a:t>
            </a:r>
          </a:p>
        </p:txBody>
      </p:sp>
      <p:sp>
        <p:nvSpPr>
          <p:cNvPr id="96" name="AutoShape 97"/>
          <p:cNvSpPr>
            <a:spLocks noChangeArrowheads="1"/>
          </p:cNvSpPr>
          <p:nvPr/>
        </p:nvSpPr>
        <p:spPr bwMode="auto">
          <a:xfrm rot="5400000" flipH="1">
            <a:off x="4229522" y="5326236"/>
            <a:ext cx="996950" cy="517345"/>
          </a:xfrm>
          <a:prstGeom prst="triangle">
            <a:avLst>
              <a:gd name="adj" fmla="val 50000"/>
            </a:avLst>
          </a:prstGeom>
          <a:solidFill>
            <a:srgbClr val="C0C0C0"/>
          </a:solidFill>
          <a:ln w="9525" algn="ctr">
            <a:solidFill>
              <a:schemeClr val="bg1"/>
            </a:solidFill>
            <a:miter lim="800000"/>
            <a:headEnd/>
            <a:tailEnd type="none" w="lg" len="lg"/>
          </a:ln>
        </p:spPr>
        <p:txBody>
          <a:bodyPr wrap="none" lIns="90000" tIns="46800" rIns="90000" bIns="46800" anchor="ctr"/>
          <a:lstStyle/>
          <a:p>
            <a:pPr algn="ctr">
              <a:spcBef>
                <a:spcPct val="50000"/>
              </a:spcBef>
              <a:buFont typeface="Wingdings" pitchFamily="2" charset="2"/>
              <a:buNone/>
            </a:pPr>
            <a:endParaRPr kumimoji="0" lang="ja-JP" altLang="en-US"/>
          </a:p>
        </p:txBody>
      </p:sp>
      <p:sp>
        <p:nvSpPr>
          <p:cNvPr id="97" name="Text Box 45"/>
          <p:cNvSpPr txBox="1">
            <a:spLocks noChangeArrowheads="1"/>
          </p:cNvSpPr>
          <p:nvPr/>
        </p:nvSpPr>
        <p:spPr bwMode="auto">
          <a:xfrm>
            <a:off x="5027091" y="5992235"/>
            <a:ext cx="2076659" cy="279180"/>
          </a:xfrm>
          <a:prstGeom prst="rect">
            <a:avLst/>
          </a:prstGeom>
          <a:noFill/>
          <a:ln w="38100" algn="ctr">
            <a:noFill/>
            <a:miter lim="800000"/>
            <a:headEnd/>
            <a:tailEnd type="none" w="lg" len="lg"/>
          </a:ln>
        </p:spPr>
        <p:txBody>
          <a:bodyPr wrap="square" lIns="90000" tIns="46800" rIns="90000" bIns="46800">
            <a:spAutoFit/>
          </a:bodyPr>
          <a:lstStyle/>
          <a:p>
            <a:pPr>
              <a:spcBef>
                <a:spcPct val="50000"/>
              </a:spcBef>
              <a:buFont typeface="Wingdings" pitchFamily="2" charset="2"/>
              <a:buNone/>
            </a:pPr>
            <a:r>
              <a:rPr kumimoji="0" lang="ja-JP" altLang="en-US" sz="1200" b="1" dirty="0">
                <a:solidFill>
                  <a:srgbClr val="FF0000"/>
                </a:solidFill>
                <a:ea typeface="HG丸ｺﾞｼｯｸM-PRO" pitchFamily="50" charset="-128"/>
              </a:rPr>
              <a:t>分析データを自動作成</a:t>
            </a:r>
          </a:p>
        </p:txBody>
      </p:sp>
      <p:sp>
        <p:nvSpPr>
          <p:cNvPr id="98" name="Text Box 45"/>
          <p:cNvSpPr txBox="1">
            <a:spLocks noChangeArrowheads="1"/>
          </p:cNvSpPr>
          <p:nvPr/>
        </p:nvSpPr>
        <p:spPr bwMode="auto">
          <a:xfrm>
            <a:off x="4961338" y="4464860"/>
            <a:ext cx="1715908" cy="340735"/>
          </a:xfrm>
          <a:prstGeom prst="rect">
            <a:avLst/>
          </a:prstGeom>
          <a:noFill/>
          <a:ln w="38100" algn="ctr">
            <a:noFill/>
            <a:miter lim="800000"/>
            <a:headEnd/>
            <a:tailEnd type="none" w="lg" len="lg"/>
          </a:ln>
        </p:spPr>
        <p:txBody>
          <a:bodyPr wrap="square" lIns="90000" tIns="46800" rIns="90000" bIns="46800">
            <a:spAutoFit/>
          </a:bodyPr>
          <a:lstStyle/>
          <a:p>
            <a:pPr>
              <a:spcBef>
                <a:spcPct val="50000"/>
              </a:spcBef>
              <a:buFont typeface="Wingdings" pitchFamily="2" charset="2"/>
              <a:buNone/>
              <a:defRPr/>
            </a:pPr>
            <a:r>
              <a:rPr kumimoji="0" lang="ja-JP" altLang="en-US" b="1" dirty="0">
                <a:latin typeface="+mj-ea"/>
                <a:ea typeface="+mj-ea"/>
              </a:rPr>
              <a:t>＜アウトプット＞</a:t>
            </a:r>
          </a:p>
        </p:txBody>
      </p:sp>
      <p:pic>
        <p:nvPicPr>
          <p:cNvPr id="99" name="Picture 4" descr="C:\Documents and Settings\takahiro\Local Settings\Temporary Internet Files\Content.IE5\V42FENYC\MC900433851[1].png"/>
          <p:cNvPicPr>
            <a:picLocks noChangeAspect="1" noChangeArrowheads="1"/>
          </p:cNvPicPr>
          <p:nvPr/>
        </p:nvPicPr>
        <p:blipFill>
          <a:blip r:embed="rId6" cstate="print"/>
          <a:srcRect/>
          <a:stretch>
            <a:fillRect/>
          </a:stretch>
        </p:blipFill>
        <p:spPr bwMode="auto">
          <a:xfrm>
            <a:off x="1911862" y="5629029"/>
            <a:ext cx="317500" cy="315912"/>
          </a:xfrm>
          <a:prstGeom prst="rect">
            <a:avLst/>
          </a:prstGeom>
          <a:noFill/>
          <a:ln w="9525">
            <a:noFill/>
            <a:miter lim="800000"/>
            <a:headEnd/>
            <a:tailEnd/>
          </a:ln>
        </p:spPr>
      </p:pic>
      <p:cxnSp>
        <p:nvCxnSpPr>
          <p:cNvPr id="100" name="直線矢印コネクタ 86"/>
          <p:cNvCxnSpPr>
            <a:cxnSpLocks noChangeShapeType="1"/>
          </p:cNvCxnSpPr>
          <p:nvPr/>
        </p:nvCxnSpPr>
        <p:spPr bwMode="auto">
          <a:xfrm>
            <a:off x="5626021" y="5786191"/>
            <a:ext cx="323850" cy="0"/>
          </a:xfrm>
          <a:prstGeom prst="straightConnector1">
            <a:avLst/>
          </a:prstGeom>
          <a:noFill/>
          <a:ln w="12700" algn="ctr">
            <a:solidFill>
              <a:srgbClr val="FF0000"/>
            </a:solidFill>
            <a:round/>
            <a:headEnd/>
            <a:tailEnd type="arrow" w="med" len="med"/>
          </a:ln>
        </p:spPr>
      </p:cxnSp>
      <p:pic>
        <p:nvPicPr>
          <p:cNvPr id="101" name="Picture 31" descr="MCj04289490000[1]"/>
          <p:cNvPicPr>
            <a:picLocks noChangeAspect="1" noChangeArrowheads="1"/>
          </p:cNvPicPr>
          <p:nvPr/>
        </p:nvPicPr>
        <p:blipFill>
          <a:blip r:embed="rId7" cstate="print"/>
          <a:srcRect/>
          <a:stretch>
            <a:fillRect/>
          </a:stretch>
        </p:blipFill>
        <p:spPr bwMode="auto">
          <a:xfrm>
            <a:off x="5265659" y="5560766"/>
            <a:ext cx="319087" cy="39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業務分析データの構成</a:t>
            </a:r>
            <a:endParaRPr kumimoji="1" lang="ja-JP" altLang="en-US" dirty="0"/>
          </a:p>
        </p:txBody>
      </p:sp>
      <p:sp>
        <p:nvSpPr>
          <p:cNvPr id="3" name="コンテンツ プレースホルダ 2"/>
          <p:cNvSpPr>
            <a:spLocks noGrp="1"/>
          </p:cNvSpPr>
          <p:nvPr>
            <p:ph sz="quarter" idx="1"/>
          </p:nvPr>
        </p:nvSpPr>
        <p:spPr>
          <a:xfrm>
            <a:off x="457200" y="1340768"/>
            <a:ext cx="8229600" cy="5210196"/>
          </a:xfrm>
        </p:spPr>
        <p:txBody>
          <a:bodyPr>
            <a:normAutofit/>
          </a:bodyPr>
          <a:lstStyle/>
          <a:p>
            <a:r>
              <a:rPr lang="en-US" altLang="ja-JP" u="sng" dirty="0" smtClean="0"/>
              <a:t>Ⅰ</a:t>
            </a:r>
            <a:r>
              <a:rPr kumimoji="1" lang="en-US" altLang="ja-JP" u="sng" dirty="0" smtClean="0"/>
              <a:t>.</a:t>
            </a:r>
            <a:r>
              <a:rPr kumimoji="1" lang="ja-JP" altLang="en-US" u="sng" dirty="0" smtClean="0"/>
              <a:t>基礎情報</a:t>
            </a:r>
            <a:endParaRPr kumimoji="1" lang="en-US" altLang="ja-JP" u="sng" dirty="0" smtClean="0"/>
          </a:p>
          <a:p>
            <a:pPr lvl="1"/>
            <a:r>
              <a:rPr lang="ja-JP" altLang="en-US" dirty="0" smtClean="0"/>
              <a:t>人口構成、認定率などの基本統計情報</a:t>
            </a:r>
            <a:endParaRPr kumimoji="1" lang="en-US" altLang="ja-JP" dirty="0" smtClean="0"/>
          </a:p>
          <a:p>
            <a:r>
              <a:rPr lang="en-US" altLang="ja-JP" u="sng" dirty="0" smtClean="0"/>
              <a:t>Ⅱ</a:t>
            </a:r>
            <a:r>
              <a:rPr kumimoji="1" lang="en-US" altLang="ja-JP" u="sng" dirty="0" smtClean="0"/>
              <a:t>.</a:t>
            </a:r>
            <a:r>
              <a:rPr kumimoji="1" lang="ja-JP" altLang="en-US" u="sng" dirty="0" smtClean="0"/>
              <a:t>調査項目データ</a:t>
            </a:r>
            <a:endParaRPr kumimoji="1" lang="en-US" altLang="ja-JP" u="sng" dirty="0" smtClean="0"/>
          </a:p>
          <a:p>
            <a:pPr lvl="1"/>
            <a:r>
              <a:rPr lang="en-US" altLang="ja-JP" dirty="0" smtClean="0"/>
              <a:t>74</a:t>
            </a:r>
            <a:r>
              <a:rPr lang="ja-JP" altLang="en-US" dirty="0" smtClean="0"/>
              <a:t>の基本調査項目の選択率（全申請者に対する各選択肢の選択率をグラフ表示）</a:t>
            </a:r>
            <a:endParaRPr kumimoji="1" lang="en-US" altLang="ja-JP" dirty="0" smtClean="0"/>
          </a:p>
          <a:p>
            <a:r>
              <a:rPr lang="en-US" altLang="ja-JP" u="sng" dirty="0" smtClean="0"/>
              <a:t>Ⅲ.</a:t>
            </a:r>
            <a:r>
              <a:rPr lang="ja-JP" altLang="en-US" u="sng" dirty="0" smtClean="0"/>
              <a:t>審査判定データ</a:t>
            </a:r>
            <a:endParaRPr lang="en-US" altLang="ja-JP" u="sng" dirty="0" smtClean="0"/>
          </a:p>
          <a:p>
            <a:pPr lvl="1"/>
            <a:r>
              <a:rPr kumimoji="1" lang="ja-JP" altLang="en-US" dirty="0" smtClean="0"/>
              <a:t>一次判定・二次判定の分布</a:t>
            </a:r>
            <a:endParaRPr kumimoji="1" lang="en-US" altLang="ja-JP" dirty="0" smtClean="0"/>
          </a:p>
          <a:p>
            <a:pPr lvl="1"/>
            <a:r>
              <a:rPr lang="ja-JP" altLang="en-US" dirty="0" smtClean="0"/>
              <a:t>重度・軽度変更率</a:t>
            </a:r>
            <a:endParaRPr lang="en-US" altLang="ja-JP" dirty="0" smtClean="0"/>
          </a:p>
          <a:p>
            <a:r>
              <a:rPr lang="en-US" altLang="ja-JP" u="sng" dirty="0" smtClean="0"/>
              <a:t>Ⅳ.</a:t>
            </a:r>
            <a:r>
              <a:rPr lang="ja-JP" altLang="en-US" u="sng" dirty="0" smtClean="0"/>
              <a:t>事務データ</a:t>
            </a:r>
            <a:endParaRPr lang="en-US" altLang="ja-JP" u="sng" dirty="0" smtClean="0"/>
          </a:p>
          <a:p>
            <a:pPr lvl="1"/>
            <a:r>
              <a:rPr lang="ja-JP" altLang="en-US" dirty="0" smtClean="0"/>
              <a:t>申請件数及び事務処理期間</a:t>
            </a:r>
            <a:endParaRPr kumimoji="1" lang="en-US" altLang="ja-JP" dirty="0" smtClean="0"/>
          </a:p>
          <a:p>
            <a:endParaRPr lang="en-US" altLang="ja-JP" dirty="0" smtClean="0"/>
          </a:p>
          <a:p>
            <a:endParaRPr lang="en-US" altLang="ja-JP" dirty="0" smtClean="0"/>
          </a:p>
          <a:p>
            <a:endParaRPr kumimoji="1" lang="en-US" altLang="ja-JP" dirty="0" smtClean="0"/>
          </a:p>
          <a:p>
            <a:endParaRPr lang="en-US" altLang="ja-JP" dirty="0" smtClean="0"/>
          </a:p>
          <a:p>
            <a:endParaRPr kumimoji="1" lang="en-US" altLang="ja-JP" dirty="0" smtClean="0"/>
          </a:p>
          <a:p>
            <a:endParaRPr lang="en-US" altLang="ja-JP" dirty="0" smtClean="0"/>
          </a:p>
          <a:p>
            <a:endParaRPr kumimoji="1" lang="en-US" altLang="ja-JP" dirty="0" smtClean="0"/>
          </a:p>
          <a:p>
            <a:endParaRPr kumimoji="1" lang="en-US" altLang="ja-JP"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ja-JP" altLang="en-US" sz="3200" dirty="0" smtClean="0"/>
              <a:t>「ヒストグラム」の見方</a:t>
            </a:r>
            <a:endParaRPr lang="ja-JP" altLang="en-US" sz="3200" dirty="0"/>
          </a:p>
        </p:txBody>
      </p:sp>
      <p:pic>
        <p:nvPicPr>
          <p:cNvPr id="3074" name="Picture 2"/>
          <p:cNvPicPr>
            <a:picLocks noChangeAspect="1" noChangeArrowheads="1"/>
          </p:cNvPicPr>
          <p:nvPr/>
        </p:nvPicPr>
        <p:blipFill>
          <a:blip r:embed="rId3" cstate="print"/>
          <a:srcRect/>
          <a:stretch>
            <a:fillRect/>
          </a:stretch>
        </p:blipFill>
        <p:spPr bwMode="auto">
          <a:xfrm>
            <a:off x="394237" y="2007580"/>
            <a:ext cx="8623643" cy="4340663"/>
          </a:xfrm>
          <a:prstGeom prst="rect">
            <a:avLst/>
          </a:prstGeom>
          <a:noFill/>
          <a:ln w="9525">
            <a:noFill/>
            <a:miter lim="800000"/>
            <a:headEnd/>
            <a:tailEnd/>
          </a:ln>
          <a:effectLst/>
        </p:spPr>
      </p:pic>
      <p:sp>
        <p:nvSpPr>
          <p:cNvPr id="230" name="テキスト ボックス 229"/>
          <p:cNvSpPr txBox="1"/>
          <p:nvPr/>
        </p:nvSpPr>
        <p:spPr>
          <a:xfrm>
            <a:off x="4813300" y="1511300"/>
            <a:ext cx="3889267" cy="369332"/>
          </a:xfrm>
          <a:prstGeom prst="rect">
            <a:avLst/>
          </a:prstGeom>
          <a:solidFill>
            <a:schemeClr val="accent2">
              <a:lumMod val="20000"/>
              <a:lumOff val="80000"/>
            </a:schemeClr>
          </a:solidFill>
          <a:ln w="19050">
            <a:solidFill>
              <a:srgbClr val="FF0000"/>
            </a:solidFill>
          </a:ln>
        </p:spPr>
        <p:txBody>
          <a:bodyPr wrap="square" rtlCol="0">
            <a:spAutoFit/>
          </a:bodyPr>
          <a:lstStyle/>
          <a:p>
            <a:pPr algn="ctr"/>
            <a:r>
              <a:rPr kumimoji="1" lang="ja-JP" altLang="en-US" sz="1800" b="1" dirty="0" smtClean="0"/>
              <a:t>貴市区町村の選択率の位置を表示</a:t>
            </a:r>
            <a:endParaRPr kumimoji="1" lang="ja-JP" altLang="en-US" sz="1800" b="1" dirty="0"/>
          </a:p>
        </p:txBody>
      </p:sp>
      <p:cxnSp>
        <p:nvCxnSpPr>
          <p:cNvPr id="232" name="直線矢印コネクタ 231"/>
          <p:cNvCxnSpPr/>
          <p:nvPr/>
        </p:nvCxnSpPr>
        <p:spPr>
          <a:xfrm flipH="1">
            <a:off x="5192110" y="1870841"/>
            <a:ext cx="840828" cy="3142593"/>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45" name="正方形/長方形 244"/>
          <p:cNvSpPr/>
          <p:nvPr/>
        </p:nvSpPr>
        <p:spPr>
          <a:xfrm>
            <a:off x="367862" y="1912883"/>
            <a:ext cx="493986" cy="4067503"/>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8" name="テキスト ボックス 247"/>
          <p:cNvSpPr txBox="1"/>
          <p:nvPr/>
        </p:nvSpPr>
        <p:spPr>
          <a:xfrm>
            <a:off x="168165" y="1566041"/>
            <a:ext cx="1218603" cy="338554"/>
          </a:xfrm>
          <a:prstGeom prst="rect">
            <a:avLst/>
          </a:prstGeom>
          <a:noFill/>
        </p:spPr>
        <p:txBody>
          <a:bodyPr wrap="none" rtlCol="0">
            <a:spAutoFit/>
          </a:bodyPr>
          <a:lstStyle/>
          <a:p>
            <a:r>
              <a:rPr kumimoji="1" lang="ja-JP" altLang="en-US" b="1" dirty="0" smtClean="0"/>
              <a:t>市区町村数</a:t>
            </a:r>
            <a:endParaRPr kumimoji="1" lang="ja-JP" altLang="en-US" b="1" dirty="0"/>
          </a:p>
        </p:txBody>
      </p:sp>
      <p:sp>
        <p:nvSpPr>
          <p:cNvPr id="249" name="テキスト ボックス 248"/>
          <p:cNvSpPr txBox="1"/>
          <p:nvPr/>
        </p:nvSpPr>
        <p:spPr>
          <a:xfrm>
            <a:off x="5917324" y="4656083"/>
            <a:ext cx="1335985" cy="584775"/>
          </a:xfrm>
          <a:prstGeom prst="rect">
            <a:avLst/>
          </a:prstGeom>
          <a:solidFill>
            <a:schemeClr val="bg1"/>
          </a:solidFill>
        </p:spPr>
        <p:txBody>
          <a:bodyPr wrap="square" rtlCol="0">
            <a:spAutoFit/>
          </a:bodyPr>
          <a:lstStyle/>
          <a:p>
            <a:pPr algn="ctr"/>
            <a:r>
              <a:rPr lang="ja-JP" altLang="en-US" b="1" dirty="0" smtClean="0"/>
              <a:t>上位２５％の</a:t>
            </a:r>
            <a:r>
              <a:rPr lang="en-US" altLang="ja-JP" b="1" dirty="0" smtClean="0"/>
              <a:t/>
            </a:r>
            <a:br>
              <a:rPr lang="en-US" altLang="ja-JP" b="1" dirty="0" smtClean="0"/>
            </a:br>
            <a:r>
              <a:rPr lang="ja-JP" altLang="en-US" b="1" dirty="0" smtClean="0"/>
              <a:t>市区町村</a:t>
            </a:r>
            <a:endParaRPr kumimoji="1" lang="ja-JP" altLang="en-US" b="1" dirty="0"/>
          </a:p>
        </p:txBody>
      </p:sp>
      <p:sp>
        <p:nvSpPr>
          <p:cNvPr id="250" name="テキスト ボックス 249"/>
          <p:cNvSpPr txBox="1"/>
          <p:nvPr/>
        </p:nvSpPr>
        <p:spPr>
          <a:xfrm>
            <a:off x="914402" y="4708635"/>
            <a:ext cx="1335985" cy="584775"/>
          </a:xfrm>
          <a:prstGeom prst="rect">
            <a:avLst/>
          </a:prstGeom>
          <a:solidFill>
            <a:schemeClr val="bg1"/>
          </a:solidFill>
        </p:spPr>
        <p:txBody>
          <a:bodyPr wrap="square" rtlCol="0">
            <a:spAutoFit/>
          </a:bodyPr>
          <a:lstStyle/>
          <a:p>
            <a:pPr algn="ctr"/>
            <a:r>
              <a:rPr lang="ja-JP" altLang="en-US" b="1" dirty="0" smtClean="0"/>
              <a:t>下位２５％の</a:t>
            </a:r>
            <a:r>
              <a:rPr lang="en-US" altLang="ja-JP" b="1" dirty="0" smtClean="0"/>
              <a:t/>
            </a:r>
            <a:br>
              <a:rPr lang="en-US" altLang="ja-JP" b="1" dirty="0" smtClean="0"/>
            </a:br>
            <a:r>
              <a:rPr lang="ja-JP" altLang="en-US" b="1" dirty="0" smtClean="0"/>
              <a:t>市区町村</a:t>
            </a:r>
            <a:endParaRPr kumimoji="1" lang="ja-JP" altLang="en-US" b="1" dirty="0"/>
          </a:p>
        </p:txBody>
      </p:sp>
      <p:sp>
        <p:nvSpPr>
          <p:cNvPr id="253" name="角丸四角形 252"/>
          <p:cNvSpPr/>
          <p:nvPr/>
        </p:nvSpPr>
        <p:spPr>
          <a:xfrm>
            <a:off x="2659117" y="4540468"/>
            <a:ext cx="1471449" cy="840828"/>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テキスト ボックス 250"/>
          <p:cNvSpPr txBox="1"/>
          <p:nvPr/>
        </p:nvSpPr>
        <p:spPr>
          <a:xfrm>
            <a:off x="2722182" y="4635060"/>
            <a:ext cx="1335985" cy="584775"/>
          </a:xfrm>
          <a:prstGeom prst="rect">
            <a:avLst/>
          </a:prstGeom>
          <a:solidFill>
            <a:schemeClr val="bg1"/>
          </a:solidFill>
        </p:spPr>
        <p:txBody>
          <a:bodyPr wrap="square" rtlCol="0">
            <a:spAutoFit/>
          </a:bodyPr>
          <a:lstStyle/>
          <a:p>
            <a:pPr algn="ctr"/>
            <a:r>
              <a:rPr lang="ja-JP" altLang="en-US" b="1" dirty="0" smtClean="0"/>
              <a:t>中央５０％の</a:t>
            </a:r>
            <a:r>
              <a:rPr lang="en-US" altLang="ja-JP" b="1" dirty="0" smtClean="0"/>
              <a:t/>
            </a:r>
            <a:br>
              <a:rPr lang="en-US" altLang="ja-JP" b="1" dirty="0" smtClean="0"/>
            </a:br>
            <a:r>
              <a:rPr lang="ja-JP" altLang="en-US" b="1" dirty="0" smtClean="0"/>
              <a:t>市区町村</a:t>
            </a:r>
            <a:endParaRPr kumimoji="1" lang="ja-JP" altLang="en-US" b="1" dirty="0"/>
          </a:p>
        </p:txBody>
      </p:sp>
    </p:spTree>
    <p:extLst>
      <p:ext uri="{BB962C8B-B14F-4D97-AF65-F5344CB8AC3E}">
        <p14:creationId xmlns:p14="http://schemas.microsoft.com/office/powerpoint/2010/main" val="306427319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4" name="Picture 160"/>
          <p:cNvPicPr>
            <a:picLocks noChangeAspect="1" noChangeArrowheads="1"/>
          </p:cNvPicPr>
          <p:nvPr/>
        </p:nvPicPr>
        <p:blipFill>
          <a:blip r:embed="rId3" cstate="print"/>
          <a:srcRect/>
          <a:stretch>
            <a:fillRect/>
          </a:stretch>
        </p:blipFill>
        <p:spPr bwMode="auto">
          <a:xfrm>
            <a:off x="590550" y="2181225"/>
            <a:ext cx="7981950" cy="1047750"/>
          </a:xfrm>
          <a:prstGeom prst="rect">
            <a:avLst/>
          </a:prstGeom>
          <a:noFill/>
          <a:ln w="9525">
            <a:noFill/>
            <a:miter lim="800000"/>
            <a:headEnd/>
            <a:tailEnd/>
          </a:ln>
        </p:spPr>
      </p:pic>
      <p:sp>
        <p:nvSpPr>
          <p:cNvPr id="43010" name="Rectangle 2"/>
          <p:cNvSpPr>
            <a:spLocks noGrp="1" noChangeArrowheads="1"/>
          </p:cNvSpPr>
          <p:nvPr>
            <p:ph type="title"/>
          </p:nvPr>
        </p:nvSpPr>
        <p:spPr/>
        <p:txBody>
          <a:bodyPr/>
          <a:lstStyle/>
          <a:p>
            <a:r>
              <a:rPr lang="ja-JP" altLang="en-US" sz="3200" dirty="0" smtClean="0"/>
              <a:t>「箱</a:t>
            </a:r>
            <a:r>
              <a:rPr lang="ja-JP" altLang="en-US" sz="3200" dirty="0" err="1" smtClean="0"/>
              <a:t>ひげ</a:t>
            </a:r>
            <a:r>
              <a:rPr lang="ja-JP" altLang="en-US" sz="3200" dirty="0" smtClean="0"/>
              <a:t>図」の見方</a:t>
            </a:r>
            <a:r>
              <a:rPr lang="en-US" altLang="ja-JP" sz="3200" dirty="0" smtClean="0"/>
              <a:t>(1)</a:t>
            </a:r>
            <a:endParaRPr lang="ja-JP" altLang="en-US" sz="3200" dirty="0"/>
          </a:p>
        </p:txBody>
      </p:sp>
      <p:sp>
        <p:nvSpPr>
          <p:cNvPr id="163" name="円/楕円 162"/>
          <p:cNvSpPr/>
          <p:nvPr/>
        </p:nvSpPr>
        <p:spPr>
          <a:xfrm>
            <a:off x="3409951" y="236220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円/楕円 163"/>
          <p:cNvSpPr/>
          <p:nvPr/>
        </p:nvSpPr>
        <p:spPr>
          <a:xfrm>
            <a:off x="3590926" y="236220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円/楕円 167"/>
          <p:cNvSpPr/>
          <p:nvPr/>
        </p:nvSpPr>
        <p:spPr>
          <a:xfrm>
            <a:off x="4305301" y="237172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円/楕円 169"/>
          <p:cNvSpPr/>
          <p:nvPr/>
        </p:nvSpPr>
        <p:spPr>
          <a:xfrm>
            <a:off x="3562351" y="236220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円/楕円 174"/>
          <p:cNvSpPr/>
          <p:nvPr/>
        </p:nvSpPr>
        <p:spPr>
          <a:xfrm>
            <a:off x="4457701" y="237172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円/楕円 178"/>
          <p:cNvSpPr/>
          <p:nvPr/>
        </p:nvSpPr>
        <p:spPr>
          <a:xfrm>
            <a:off x="4391026" y="236220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円/楕円 179"/>
          <p:cNvSpPr/>
          <p:nvPr/>
        </p:nvSpPr>
        <p:spPr>
          <a:xfrm>
            <a:off x="4676776" y="236220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円/楕円 180"/>
          <p:cNvSpPr/>
          <p:nvPr/>
        </p:nvSpPr>
        <p:spPr>
          <a:xfrm>
            <a:off x="4495801" y="236220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円/楕円 182"/>
          <p:cNvSpPr/>
          <p:nvPr/>
        </p:nvSpPr>
        <p:spPr>
          <a:xfrm>
            <a:off x="4333876" y="236220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円/楕円 184"/>
          <p:cNvSpPr/>
          <p:nvPr/>
        </p:nvSpPr>
        <p:spPr>
          <a:xfrm>
            <a:off x="4352926" y="236220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円/楕円 185"/>
          <p:cNvSpPr/>
          <p:nvPr/>
        </p:nvSpPr>
        <p:spPr>
          <a:xfrm>
            <a:off x="4543426" y="236220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円/楕円 187"/>
          <p:cNvSpPr/>
          <p:nvPr/>
        </p:nvSpPr>
        <p:spPr>
          <a:xfrm>
            <a:off x="4648201" y="236220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円/楕円 189"/>
          <p:cNvSpPr/>
          <p:nvPr/>
        </p:nvSpPr>
        <p:spPr>
          <a:xfrm>
            <a:off x="4486276" y="236220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円/楕円 193"/>
          <p:cNvSpPr/>
          <p:nvPr/>
        </p:nvSpPr>
        <p:spPr>
          <a:xfrm>
            <a:off x="4305301" y="237172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円/楕円 195"/>
          <p:cNvSpPr/>
          <p:nvPr/>
        </p:nvSpPr>
        <p:spPr>
          <a:xfrm>
            <a:off x="4638676" y="237172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円/楕円 200"/>
          <p:cNvSpPr/>
          <p:nvPr/>
        </p:nvSpPr>
        <p:spPr>
          <a:xfrm>
            <a:off x="4457701" y="237172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円/楕円 201"/>
          <p:cNvSpPr/>
          <p:nvPr/>
        </p:nvSpPr>
        <p:spPr>
          <a:xfrm>
            <a:off x="4276726" y="237172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円/楕円 204"/>
          <p:cNvSpPr/>
          <p:nvPr/>
        </p:nvSpPr>
        <p:spPr>
          <a:xfrm>
            <a:off x="3695701" y="242887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円/楕円 209"/>
          <p:cNvSpPr/>
          <p:nvPr/>
        </p:nvSpPr>
        <p:spPr>
          <a:xfrm>
            <a:off x="4591051" y="243840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 name="円/楕円 214"/>
          <p:cNvSpPr/>
          <p:nvPr/>
        </p:nvSpPr>
        <p:spPr>
          <a:xfrm>
            <a:off x="4410076" y="243840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9" name="円/楕円 218"/>
          <p:cNvSpPr/>
          <p:nvPr/>
        </p:nvSpPr>
        <p:spPr>
          <a:xfrm>
            <a:off x="3562351" y="229552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4" name="円/楕円 223"/>
          <p:cNvSpPr/>
          <p:nvPr/>
        </p:nvSpPr>
        <p:spPr>
          <a:xfrm>
            <a:off x="4457701" y="230505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6" name="円/楕円 225"/>
          <p:cNvSpPr/>
          <p:nvPr/>
        </p:nvSpPr>
        <p:spPr>
          <a:xfrm>
            <a:off x="3714751" y="229552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9" name="円/楕円 228"/>
          <p:cNvSpPr/>
          <p:nvPr/>
        </p:nvSpPr>
        <p:spPr>
          <a:xfrm>
            <a:off x="4276726" y="230505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1" name="円/楕円 230"/>
          <p:cNvSpPr/>
          <p:nvPr/>
        </p:nvSpPr>
        <p:spPr>
          <a:xfrm>
            <a:off x="4610101" y="230505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円/楕円 234"/>
          <p:cNvSpPr/>
          <p:nvPr/>
        </p:nvSpPr>
        <p:spPr>
          <a:xfrm>
            <a:off x="4276726" y="235267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円/楕円 235"/>
          <p:cNvSpPr/>
          <p:nvPr/>
        </p:nvSpPr>
        <p:spPr>
          <a:xfrm>
            <a:off x="4562476" y="235267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円/楕円 236"/>
          <p:cNvSpPr/>
          <p:nvPr/>
        </p:nvSpPr>
        <p:spPr>
          <a:xfrm>
            <a:off x="4381501" y="235267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円/楕円 241"/>
          <p:cNvSpPr/>
          <p:nvPr/>
        </p:nvSpPr>
        <p:spPr>
          <a:xfrm>
            <a:off x="4429126" y="235267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円/楕円 242"/>
          <p:cNvSpPr/>
          <p:nvPr/>
        </p:nvSpPr>
        <p:spPr>
          <a:xfrm>
            <a:off x="4714876" y="235267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円/楕円 243"/>
          <p:cNvSpPr/>
          <p:nvPr/>
        </p:nvSpPr>
        <p:spPr>
          <a:xfrm>
            <a:off x="4533901" y="235267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円/楕円 245"/>
          <p:cNvSpPr/>
          <p:nvPr/>
        </p:nvSpPr>
        <p:spPr>
          <a:xfrm>
            <a:off x="4371976" y="235267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円/楕円 246"/>
          <p:cNvSpPr/>
          <p:nvPr/>
        </p:nvSpPr>
        <p:spPr>
          <a:xfrm>
            <a:off x="3638551" y="240982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円/楕円 251"/>
          <p:cNvSpPr/>
          <p:nvPr/>
        </p:nvSpPr>
        <p:spPr>
          <a:xfrm>
            <a:off x="4533901" y="241935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円/楕円 256"/>
          <p:cNvSpPr/>
          <p:nvPr/>
        </p:nvSpPr>
        <p:spPr>
          <a:xfrm>
            <a:off x="4352926" y="241935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円/楕円 258"/>
          <p:cNvSpPr/>
          <p:nvPr/>
        </p:nvSpPr>
        <p:spPr>
          <a:xfrm>
            <a:off x="4686301" y="241935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4" name="円/楕円 263"/>
          <p:cNvSpPr/>
          <p:nvPr/>
        </p:nvSpPr>
        <p:spPr>
          <a:xfrm>
            <a:off x="4410076" y="228600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円/楕円 269"/>
          <p:cNvSpPr/>
          <p:nvPr/>
        </p:nvSpPr>
        <p:spPr>
          <a:xfrm>
            <a:off x="4276726" y="228600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円/楕円 270"/>
          <p:cNvSpPr/>
          <p:nvPr/>
        </p:nvSpPr>
        <p:spPr>
          <a:xfrm>
            <a:off x="4562476" y="228600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円/楕円 271"/>
          <p:cNvSpPr/>
          <p:nvPr/>
        </p:nvSpPr>
        <p:spPr>
          <a:xfrm>
            <a:off x="4381501" y="228600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5" name="円/楕円 274"/>
          <p:cNvSpPr/>
          <p:nvPr/>
        </p:nvSpPr>
        <p:spPr>
          <a:xfrm>
            <a:off x="3533776" y="240030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6" name="円/楕円 275"/>
          <p:cNvSpPr/>
          <p:nvPr/>
        </p:nvSpPr>
        <p:spPr>
          <a:xfrm>
            <a:off x="3714751" y="240030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0" name="円/楕円 279"/>
          <p:cNvSpPr/>
          <p:nvPr/>
        </p:nvSpPr>
        <p:spPr>
          <a:xfrm>
            <a:off x="4429126" y="240982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2" name="円/楕円 281"/>
          <p:cNvSpPr/>
          <p:nvPr/>
        </p:nvSpPr>
        <p:spPr>
          <a:xfrm>
            <a:off x="3686176" y="240030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円/楕円 286"/>
          <p:cNvSpPr/>
          <p:nvPr/>
        </p:nvSpPr>
        <p:spPr>
          <a:xfrm>
            <a:off x="4581526" y="240982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2" name="円/楕円 291"/>
          <p:cNvSpPr/>
          <p:nvPr/>
        </p:nvSpPr>
        <p:spPr>
          <a:xfrm>
            <a:off x="4400551" y="248602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9" name="円/楕円 298"/>
          <p:cNvSpPr/>
          <p:nvPr/>
        </p:nvSpPr>
        <p:spPr>
          <a:xfrm>
            <a:off x="4552951" y="248602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0" name="円/楕円 299"/>
          <p:cNvSpPr/>
          <p:nvPr/>
        </p:nvSpPr>
        <p:spPr>
          <a:xfrm>
            <a:off x="4371976" y="248602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4" name="円/楕円 303"/>
          <p:cNvSpPr/>
          <p:nvPr/>
        </p:nvSpPr>
        <p:spPr>
          <a:xfrm>
            <a:off x="4686301" y="229552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5" name="円/楕円 304"/>
          <p:cNvSpPr/>
          <p:nvPr/>
        </p:nvSpPr>
        <p:spPr>
          <a:xfrm>
            <a:off x="4972051" y="229552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6" name="円/楕円 305"/>
          <p:cNvSpPr/>
          <p:nvPr/>
        </p:nvSpPr>
        <p:spPr>
          <a:xfrm>
            <a:off x="4791076" y="229552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 name="円/楕円 306"/>
          <p:cNvSpPr/>
          <p:nvPr/>
        </p:nvSpPr>
        <p:spPr>
          <a:xfrm>
            <a:off x="4629151" y="229552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8" name="円/楕円 307"/>
          <p:cNvSpPr/>
          <p:nvPr/>
        </p:nvSpPr>
        <p:spPr>
          <a:xfrm>
            <a:off x="4648201" y="229552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円/楕円 308"/>
          <p:cNvSpPr/>
          <p:nvPr/>
        </p:nvSpPr>
        <p:spPr>
          <a:xfrm>
            <a:off x="4838701" y="229552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0" name="円/楕円 309"/>
          <p:cNvSpPr/>
          <p:nvPr/>
        </p:nvSpPr>
        <p:spPr>
          <a:xfrm>
            <a:off x="5076826" y="237172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1" name="円/楕円 310"/>
          <p:cNvSpPr/>
          <p:nvPr/>
        </p:nvSpPr>
        <p:spPr>
          <a:xfrm>
            <a:off x="4943476" y="225742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2" name="円/楕円 311"/>
          <p:cNvSpPr/>
          <p:nvPr/>
        </p:nvSpPr>
        <p:spPr>
          <a:xfrm>
            <a:off x="4781551" y="229552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2" name="円/楕円 321"/>
          <p:cNvSpPr/>
          <p:nvPr/>
        </p:nvSpPr>
        <p:spPr>
          <a:xfrm>
            <a:off x="6038851" y="239077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7" name="円/楕円 326"/>
          <p:cNvSpPr/>
          <p:nvPr/>
        </p:nvSpPr>
        <p:spPr>
          <a:xfrm>
            <a:off x="4457701" y="220980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8" name="円/楕円 327"/>
          <p:cNvSpPr/>
          <p:nvPr/>
        </p:nvSpPr>
        <p:spPr>
          <a:xfrm>
            <a:off x="4276726" y="220980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2" name="円/楕円 331"/>
          <p:cNvSpPr/>
          <p:nvPr/>
        </p:nvSpPr>
        <p:spPr>
          <a:xfrm>
            <a:off x="4324351" y="220980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3" name="円/楕円 332"/>
          <p:cNvSpPr/>
          <p:nvPr/>
        </p:nvSpPr>
        <p:spPr>
          <a:xfrm>
            <a:off x="4610101" y="220980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4" name="円/楕円 333"/>
          <p:cNvSpPr/>
          <p:nvPr/>
        </p:nvSpPr>
        <p:spPr>
          <a:xfrm>
            <a:off x="4429126" y="220980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4" name="円/楕円 353"/>
          <p:cNvSpPr/>
          <p:nvPr/>
        </p:nvSpPr>
        <p:spPr>
          <a:xfrm>
            <a:off x="3095626" y="243840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5" name="円/楕円 354"/>
          <p:cNvSpPr/>
          <p:nvPr/>
        </p:nvSpPr>
        <p:spPr>
          <a:xfrm>
            <a:off x="3200401" y="243840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6" name="円/楕円 355"/>
          <p:cNvSpPr/>
          <p:nvPr/>
        </p:nvSpPr>
        <p:spPr>
          <a:xfrm>
            <a:off x="3190876" y="243840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0" name="円/楕円 359"/>
          <p:cNvSpPr/>
          <p:nvPr/>
        </p:nvSpPr>
        <p:spPr>
          <a:xfrm>
            <a:off x="3333751" y="243840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1" name="円/楕円 360"/>
          <p:cNvSpPr/>
          <p:nvPr/>
        </p:nvSpPr>
        <p:spPr>
          <a:xfrm>
            <a:off x="3438526" y="243840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2" name="円/楕円 361"/>
          <p:cNvSpPr/>
          <p:nvPr/>
        </p:nvSpPr>
        <p:spPr>
          <a:xfrm>
            <a:off x="3429001" y="243840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3" name="円/楕円 362"/>
          <p:cNvSpPr/>
          <p:nvPr/>
        </p:nvSpPr>
        <p:spPr>
          <a:xfrm>
            <a:off x="3381376" y="236220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4" name="円/楕円 363"/>
          <p:cNvSpPr/>
          <p:nvPr/>
        </p:nvSpPr>
        <p:spPr>
          <a:xfrm>
            <a:off x="3324226" y="236220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5" name="円/楕円 364"/>
          <p:cNvSpPr/>
          <p:nvPr/>
        </p:nvSpPr>
        <p:spPr>
          <a:xfrm>
            <a:off x="3343276" y="236220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9" name="円/楕円 368"/>
          <p:cNvSpPr/>
          <p:nvPr/>
        </p:nvSpPr>
        <p:spPr>
          <a:xfrm>
            <a:off x="3695701" y="256222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3" name="円/楕円 372"/>
          <p:cNvSpPr/>
          <p:nvPr/>
        </p:nvSpPr>
        <p:spPr>
          <a:xfrm>
            <a:off x="3686176" y="248602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4" name="円/楕円 373"/>
          <p:cNvSpPr/>
          <p:nvPr/>
        </p:nvSpPr>
        <p:spPr>
          <a:xfrm>
            <a:off x="3705226" y="248602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1" name="円/楕円 380"/>
          <p:cNvSpPr/>
          <p:nvPr/>
        </p:nvSpPr>
        <p:spPr>
          <a:xfrm>
            <a:off x="4819651" y="241935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2" name="円/楕円 381"/>
          <p:cNvSpPr/>
          <p:nvPr/>
        </p:nvSpPr>
        <p:spPr>
          <a:xfrm>
            <a:off x="4924426" y="241935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3" name="円/楕円 382"/>
          <p:cNvSpPr/>
          <p:nvPr/>
        </p:nvSpPr>
        <p:spPr>
          <a:xfrm>
            <a:off x="4914901" y="241935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4" name="円/楕円 383"/>
          <p:cNvSpPr/>
          <p:nvPr/>
        </p:nvSpPr>
        <p:spPr>
          <a:xfrm>
            <a:off x="5057776" y="241935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5" name="円/楕円 384"/>
          <p:cNvSpPr/>
          <p:nvPr/>
        </p:nvSpPr>
        <p:spPr>
          <a:xfrm>
            <a:off x="5076826" y="242887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6" name="円/楕円 385"/>
          <p:cNvSpPr/>
          <p:nvPr/>
        </p:nvSpPr>
        <p:spPr>
          <a:xfrm>
            <a:off x="3476626" y="250507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7" name="円/楕円 386"/>
          <p:cNvSpPr/>
          <p:nvPr/>
        </p:nvSpPr>
        <p:spPr>
          <a:xfrm>
            <a:off x="3467101" y="250507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8" name="円/楕円 387"/>
          <p:cNvSpPr/>
          <p:nvPr/>
        </p:nvSpPr>
        <p:spPr>
          <a:xfrm>
            <a:off x="3609976" y="250507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6" name="円/楕円 395"/>
          <p:cNvSpPr/>
          <p:nvPr/>
        </p:nvSpPr>
        <p:spPr>
          <a:xfrm>
            <a:off x="2771776" y="239077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2" name="円/楕円 401"/>
          <p:cNvSpPr/>
          <p:nvPr/>
        </p:nvSpPr>
        <p:spPr>
          <a:xfrm>
            <a:off x="5486401" y="239077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6" name="円/楕円 405"/>
          <p:cNvSpPr/>
          <p:nvPr/>
        </p:nvSpPr>
        <p:spPr>
          <a:xfrm>
            <a:off x="5400676" y="240982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0" name="円/楕円 409"/>
          <p:cNvSpPr/>
          <p:nvPr/>
        </p:nvSpPr>
        <p:spPr>
          <a:xfrm>
            <a:off x="2657476" y="240030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6" name="円/楕円 415"/>
          <p:cNvSpPr/>
          <p:nvPr/>
        </p:nvSpPr>
        <p:spPr>
          <a:xfrm>
            <a:off x="5267326" y="240030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4" name="円/楕円 423"/>
          <p:cNvSpPr/>
          <p:nvPr/>
        </p:nvSpPr>
        <p:spPr>
          <a:xfrm>
            <a:off x="2962276" y="239077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0" name="円/楕円 429"/>
          <p:cNvSpPr/>
          <p:nvPr/>
        </p:nvSpPr>
        <p:spPr>
          <a:xfrm>
            <a:off x="2409826" y="240982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4" name="円/楕円 433"/>
          <p:cNvSpPr/>
          <p:nvPr/>
        </p:nvSpPr>
        <p:spPr>
          <a:xfrm>
            <a:off x="3486151" y="240982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7" name="円/楕円 436"/>
          <p:cNvSpPr/>
          <p:nvPr/>
        </p:nvSpPr>
        <p:spPr>
          <a:xfrm>
            <a:off x="3533776" y="233362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8" name="円/楕円 437"/>
          <p:cNvSpPr/>
          <p:nvPr/>
        </p:nvSpPr>
        <p:spPr>
          <a:xfrm>
            <a:off x="3495676" y="233362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4" name="円/楕円 443"/>
          <p:cNvSpPr/>
          <p:nvPr/>
        </p:nvSpPr>
        <p:spPr>
          <a:xfrm>
            <a:off x="1771651" y="239077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85" name="Picture 161"/>
          <p:cNvPicPr>
            <a:picLocks noChangeAspect="1" noChangeArrowheads="1"/>
          </p:cNvPicPr>
          <p:nvPr/>
        </p:nvPicPr>
        <p:blipFill>
          <a:blip r:embed="rId3" cstate="print"/>
          <a:srcRect/>
          <a:stretch>
            <a:fillRect/>
          </a:stretch>
        </p:blipFill>
        <p:spPr bwMode="auto">
          <a:xfrm>
            <a:off x="581025" y="4819650"/>
            <a:ext cx="7981950" cy="1047750"/>
          </a:xfrm>
          <a:prstGeom prst="rect">
            <a:avLst/>
          </a:prstGeom>
          <a:noFill/>
          <a:ln w="9525">
            <a:noFill/>
            <a:miter lim="800000"/>
            <a:headEnd/>
            <a:tailEnd/>
          </a:ln>
        </p:spPr>
      </p:pic>
      <p:sp>
        <p:nvSpPr>
          <p:cNvPr id="448" name="円/楕円 447"/>
          <p:cNvSpPr/>
          <p:nvPr/>
        </p:nvSpPr>
        <p:spPr>
          <a:xfrm>
            <a:off x="3743326" y="236220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9" name="円/楕円 448"/>
          <p:cNvSpPr/>
          <p:nvPr/>
        </p:nvSpPr>
        <p:spPr>
          <a:xfrm>
            <a:off x="4029076" y="236220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0" name="円/楕円 449"/>
          <p:cNvSpPr/>
          <p:nvPr/>
        </p:nvSpPr>
        <p:spPr>
          <a:xfrm>
            <a:off x="3848101" y="236220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1" name="円/楕円 450"/>
          <p:cNvSpPr/>
          <p:nvPr/>
        </p:nvSpPr>
        <p:spPr>
          <a:xfrm>
            <a:off x="3686176" y="236220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2" name="円/楕円 451"/>
          <p:cNvSpPr/>
          <p:nvPr/>
        </p:nvSpPr>
        <p:spPr>
          <a:xfrm>
            <a:off x="3705226" y="236220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3" name="円/楕円 452"/>
          <p:cNvSpPr/>
          <p:nvPr/>
        </p:nvSpPr>
        <p:spPr>
          <a:xfrm>
            <a:off x="3895726" y="236220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4" name="円/楕円 453"/>
          <p:cNvSpPr/>
          <p:nvPr/>
        </p:nvSpPr>
        <p:spPr>
          <a:xfrm>
            <a:off x="4181476" y="236220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5" name="円/楕円 454"/>
          <p:cNvSpPr/>
          <p:nvPr/>
        </p:nvSpPr>
        <p:spPr>
          <a:xfrm>
            <a:off x="4000501" y="236220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6" name="円/楕円 455"/>
          <p:cNvSpPr/>
          <p:nvPr/>
        </p:nvSpPr>
        <p:spPr>
          <a:xfrm>
            <a:off x="3838576" y="236220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7" name="円/楕円 456"/>
          <p:cNvSpPr/>
          <p:nvPr/>
        </p:nvSpPr>
        <p:spPr>
          <a:xfrm>
            <a:off x="4076701" y="235267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8" name="円/楕円 457"/>
          <p:cNvSpPr/>
          <p:nvPr/>
        </p:nvSpPr>
        <p:spPr>
          <a:xfrm>
            <a:off x="4257676" y="235267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9" name="円/楕円 458"/>
          <p:cNvSpPr/>
          <p:nvPr/>
        </p:nvSpPr>
        <p:spPr>
          <a:xfrm>
            <a:off x="4229101" y="235267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0" name="円/楕円 459"/>
          <p:cNvSpPr/>
          <p:nvPr/>
        </p:nvSpPr>
        <p:spPr>
          <a:xfrm>
            <a:off x="3705226" y="236220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1" name="円/楕円 460"/>
          <p:cNvSpPr/>
          <p:nvPr/>
        </p:nvSpPr>
        <p:spPr>
          <a:xfrm>
            <a:off x="3886201" y="236220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2" name="円/楕円 461"/>
          <p:cNvSpPr/>
          <p:nvPr/>
        </p:nvSpPr>
        <p:spPr>
          <a:xfrm>
            <a:off x="4076701" y="236220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3" name="円/楕円 462"/>
          <p:cNvSpPr/>
          <p:nvPr/>
        </p:nvSpPr>
        <p:spPr>
          <a:xfrm>
            <a:off x="4181476" y="236220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4" name="円/楕円 463"/>
          <p:cNvSpPr/>
          <p:nvPr/>
        </p:nvSpPr>
        <p:spPr>
          <a:xfrm>
            <a:off x="4019551" y="236220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5" name="円/楕円 464"/>
          <p:cNvSpPr/>
          <p:nvPr/>
        </p:nvSpPr>
        <p:spPr>
          <a:xfrm>
            <a:off x="3857626" y="236220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6" name="円/楕円 465"/>
          <p:cNvSpPr/>
          <p:nvPr/>
        </p:nvSpPr>
        <p:spPr>
          <a:xfrm>
            <a:off x="4038601" y="236220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7" name="円/楕円 466"/>
          <p:cNvSpPr/>
          <p:nvPr/>
        </p:nvSpPr>
        <p:spPr>
          <a:xfrm>
            <a:off x="4229101" y="236220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8" name="円/楕円 467"/>
          <p:cNvSpPr/>
          <p:nvPr/>
        </p:nvSpPr>
        <p:spPr>
          <a:xfrm>
            <a:off x="4171951" y="236220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9" name="円/楕円 468"/>
          <p:cNvSpPr/>
          <p:nvPr/>
        </p:nvSpPr>
        <p:spPr>
          <a:xfrm>
            <a:off x="3838576" y="242887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0" name="円/楕円 469"/>
          <p:cNvSpPr/>
          <p:nvPr/>
        </p:nvSpPr>
        <p:spPr>
          <a:xfrm>
            <a:off x="4029076" y="242887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1" name="円/楕円 470"/>
          <p:cNvSpPr/>
          <p:nvPr/>
        </p:nvSpPr>
        <p:spPr>
          <a:xfrm>
            <a:off x="4314826" y="242887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2" name="円/楕円 471"/>
          <p:cNvSpPr/>
          <p:nvPr/>
        </p:nvSpPr>
        <p:spPr>
          <a:xfrm>
            <a:off x="4133851" y="242887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3" name="円/楕円 472"/>
          <p:cNvSpPr/>
          <p:nvPr/>
        </p:nvSpPr>
        <p:spPr>
          <a:xfrm>
            <a:off x="3971926" y="242887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4" name="円/楕円 473"/>
          <p:cNvSpPr/>
          <p:nvPr/>
        </p:nvSpPr>
        <p:spPr>
          <a:xfrm>
            <a:off x="3810001" y="242887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5" name="円/楕円 474"/>
          <p:cNvSpPr/>
          <p:nvPr/>
        </p:nvSpPr>
        <p:spPr>
          <a:xfrm>
            <a:off x="3990976" y="242887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6" name="円/楕円 475"/>
          <p:cNvSpPr/>
          <p:nvPr/>
        </p:nvSpPr>
        <p:spPr>
          <a:xfrm>
            <a:off x="4181476" y="242887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7" name="円/楕円 476"/>
          <p:cNvSpPr/>
          <p:nvPr/>
        </p:nvSpPr>
        <p:spPr>
          <a:xfrm>
            <a:off x="4286251" y="242887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8" name="円/楕円 477"/>
          <p:cNvSpPr/>
          <p:nvPr/>
        </p:nvSpPr>
        <p:spPr>
          <a:xfrm>
            <a:off x="4124326" y="242887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9" name="円/楕円 478"/>
          <p:cNvSpPr/>
          <p:nvPr/>
        </p:nvSpPr>
        <p:spPr>
          <a:xfrm>
            <a:off x="3705226" y="229552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0" name="円/楕円 479"/>
          <p:cNvSpPr/>
          <p:nvPr/>
        </p:nvSpPr>
        <p:spPr>
          <a:xfrm>
            <a:off x="3895726" y="229552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1" name="円/楕円 480"/>
          <p:cNvSpPr/>
          <p:nvPr/>
        </p:nvSpPr>
        <p:spPr>
          <a:xfrm>
            <a:off x="4181476" y="229552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2" name="円/楕円 481"/>
          <p:cNvSpPr/>
          <p:nvPr/>
        </p:nvSpPr>
        <p:spPr>
          <a:xfrm>
            <a:off x="4000501" y="229552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3" name="円/楕円 482"/>
          <p:cNvSpPr/>
          <p:nvPr/>
        </p:nvSpPr>
        <p:spPr>
          <a:xfrm>
            <a:off x="3838576" y="229552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4" name="円/楕円 483"/>
          <p:cNvSpPr/>
          <p:nvPr/>
        </p:nvSpPr>
        <p:spPr>
          <a:xfrm>
            <a:off x="3857626" y="229552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5" name="円/楕円 484"/>
          <p:cNvSpPr/>
          <p:nvPr/>
        </p:nvSpPr>
        <p:spPr>
          <a:xfrm>
            <a:off x="4048126" y="229552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6" name="円/楕円 485"/>
          <p:cNvSpPr/>
          <p:nvPr/>
        </p:nvSpPr>
        <p:spPr>
          <a:xfrm>
            <a:off x="4152901" y="229552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7" name="円/楕円 486"/>
          <p:cNvSpPr/>
          <p:nvPr/>
        </p:nvSpPr>
        <p:spPr>
          <a:xfrm>
            <a:off x="3990976" y="229552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8" name="円/楕円 487"/>
          <p:cNvSpPr/>
          <p:nvPr/>
        </p:nvSpPr>
        <p:spPr>
          <a:xfrm>
            <a:off x="3962401" y="234315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9" name="円/楕円 488"/>
          <p:cNvSpPr/>
          <p:nvPr/>
        </p:nvSpPr>
        <p:spPr>
          <a:xfrm>
            <a:off x="4143376" y="234315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0" name="円/楕円 489"/>
          <p:cNvSpPr/>
          <p:nvPr/>
        </p:nvSpPr>
        <p:spPr>
          <a:xfrm>
            <a:off x="4276726" y="234315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1" name="円/楕円 490"/>
          <p:cNvSpPr/>
          <p:nvPr/>
        </p:nvSpPr>
        <p:spPr>
          <a:xfrm>
            <a:off x="4114801" y="234315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2" name="円/楕円 491"/>
          <p:cNvSpPr/>
          <p:nvPr/>
        </p:nvSpPr>
        <p:spPr>
          <a:xfrm>
            <a:off x="4295776" y="234315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3" name="円/楕円 492"/>
          <p:cNvSpPr/>
          <p:nvPr/>
        </p:nvSpPr>
        <p:spPr>
          <a:xfrm>
            <a:off x="3781426" y="240982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4" name="円/楕円 493"/>
          <p:cNvSpPr/>
          <p:nvPr/>
        </p:nvSpPr>
        <p:spPr>
          <a:xfrm>
            <a:off x="3971926" y="240982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5" name="円/楕円 494"/>
          <p:cNvSpPr/>
          <p:nvPr/>
        </p:nvSpPr>
        <p:spPr>
          <a:xfrm>
            <a:off x="4257676" y="240982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6" name="円/楕円 495"/>
          <p:cNvSpPr/>
          <p:nvPr/>
        </p:nvSpPr>
        <p:spPr>
          <a:xfrm>
            <a:off x="4076701" y="240982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7" name="円/楕円 496"/>
          <p:cNvSpPr/>
          <p:nvPr/>
        </p:nvSpPr>
        <p:spPr>
          <a:xfrm>
            <a:off x="3914776" y="240982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8" name="円/楕円 497"/>
          <p:cNvSpPr/>
          <p:nvPr/>
        </p:nvSpPr>
        <p:spPr>
          <a:xfrm>
            <a:off x="3752851" y="240982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9" name="円/楕円 498"/>
          <p:cNvSpPr/>
          <p:nvPr/>
        </p:nvSpPr>
        <p:spPr>
          <a:xfrm>
            <a:off x="3933826" y="240982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0" name="円/楕円 499"/>
          <p:cNvSpPr/>
          <p:nvPr/>
        </p:nvSpPr>
        <p:spPr>
          <a:xfrm>
            <a:off x="4124326" y="240982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1" name="円/楕円 500"/>
          <p:cNvSpPr/>
          <p:nvPr/>
        </p:nvSpPr>
        <p:spPr>
          <a:xfrm>
            <a:off x="4229101" y="240982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2" name="円/楕円 501"/>
          <p:cNvSpPr/>
          <p:nvPr/>
        </p:nvSpPr>
        <p:spPr>
          <a:xfrm>
            <a:off x="4067176" y="240982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3" name="円/楕円 502"/>
          <p:cNvSpPr/>
          <p:nvPr/>
        </p:nvSpPr>
        <p:spPr>
          <a:xfrm>
            <a:off x="3810001" y="227647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4" name="円/楕円 503"/>
          <p:cNvSpPr/>
          <p:nvPr/>
        </p:nvSpPr>
        <p:spPr>
          <a:xfrm>
            <a:off x="3990976" y="227647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5" name="円/楕円 504"/>
          <p:cNvSpPr/>
          <p:nvPr/>
        </p:nvSpPr>
        <p:spPr>
          <a:xfrm>
            <a:off x="4181476" y="227647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6" name="円/楕円 505"/>
          <p:cNvSpPr/>
          <p:nvPr/>
        </p:nvSpPr>
        <p:spPr>
          <a:xfrm>
            <a:off x="4286251" y="227647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7" name="円/楕円 506"/>
          <p:cNvSpPr/>
          <p:nvPr/>
        </p:nvSpPr>
        <p:spPr>
          <a:xfrm>
            <a:off x="4124326" y="227647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8" name="円/楕円 507"/>
          <p:cNvSpPr/>
          <p:nvPr/>
        </p:nvSpPr>
        <p:spPr>
          <a:xfrm>
            <a:off x="3962401" y="227647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9" name="円/楕円 508"/>
          <p:cNvSpPr/>
          <p:nvPr/>
        </p:nvSpPr>
        <p:spPr>
          <a:xfrm>
            <a:off x="4143376" y="227647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0" name="円/楕円 509"/>
          <p:cNvSpPr/>
          <p:nvPr/>
        </p:nvSpPr>
        <p:spPr>
          <a:xfrm>
            <a:off x="4276726" y="227647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1" name="円/楕円 510"/>
          <p:cNvSpPr/>
          <p:nvPr/>
        </p:nvSpPr>
        <p:spPr>
          <a:xfrm>
            <a:off x="3867151" y="240030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2" name="円/楕円 511"/>
          <p:cNvSpPr/>
          <p:nvPr/>
        </p:nvSpPr>
        <p:spPr>
          <a:xfrm>
            <a:off x="4152901" y="240030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3" name="円/楕円 512"/>
          <p:cNvSpPr/>
          <p:nvPr/>
        </p:nvSpPr>
        <p:spPr>
          <a:xfrm>
            <a:off x="3971926" y="240030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4" name="円/楕円 513"/>
          <p:cNvSpPr/>
          <p:nvPr/>
        </p:nvSpPr>
        <p:spPr>
          <a:xfrm>
            <a:off x="3810001" y="240030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5" name="円/楕円 514"/>
          <p:cNvSpPr/>
          <p:nvPr/>
        </p:nvSpPr>
        <p:spPr>
          <a:xfrm>
            <a:off x="3829051" y="240030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6" name="円/楕円 515"/>
          <p:cNvSpPr/>
          <p:nvPr/>
        </p:nvSpPr>
        <p:spPr>
          <a:xfrm>
            <a:off x="4019551" y="240030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7" name="円/楕円 516"/>
          <p:cNvSpPr/>
          <p:nvPr/>
        </p:nvSpPr>
        <p:spPr>
          <a:xfrm>
            <a:off x="4305301" y="240030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8" name="円/楕円 517"/>
          <p:cNvSpPr/>
          <p:nvPr/>
        </p:nvSpPr>
        <p:spPr>
          <a:xfrm>
            <a:off x="4124326" y="240030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9" name="円/楕円 518"/>
          <p:cNvSpPr/>
          <p:nvPr/>
        </p:nvSpPr>
        <p:spPr>
          <a:xfrm>
            <a:off x="3962401" y="240030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0" name="円/楕円 519"/>
          <p:cNvSpPr/>
          <p:nvPr/>
        </p:nvSpPr>
        <p:spPr>
          <a:xfrm>
            <a:off x="3800476" y="247650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1" name="円/楕円 520"/>
          <p:cNvSpPr/>
          <p:nvPr/>
        </p:nvSpPr>
        <p:spPr>
          <a:xfrm>
            <a:off x="3981451" y="247650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2" name="円/楕円 521"/>
          <p:cNvSpPr/>
          <p:nvPr/>
        </p:nvSpPr>
        <p:spPr>
          <a:xfrm>
            <a:off x="4171951" y="247650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3" name="円/楕円 522"/>
          <p:cNvSpPr/>
          <p:nvPr/>
        </p:nvSpPr>
        <p:spPr>
          <a:xfrm>
            <a:off x="4276726" y="247650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4" name="円/楕円 523"/>
          <p:cNvSpPr/>
          <p:nvPr/>
        </p:nvSpPr>
        <p:spPr>
          <a:xfrm>
            <a:off x="4114801" y="247650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5" name="円/楕円 524"/>
          <p:cNvSpPr/>
          <p:nvPr/>
        </p:nvSpPr>
        <p:spPr>
          <a:xfrm>
            <a:off x="3952876" y="247650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6" name="円/楕円 525"/>
          <p:cNvSpPr/>
          <p:nvPr/>
        </p:nvSpPr>
        <p:spPr>
          <a:xfrm>
            <a:off x="4133851" y="247650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7" name="円/楕円 526"/>
          <p:cNvSpPr/>
          <p:nvPr/>
        </p:nvSpPr>
        <p:spPr>
          <a:xfrm>
            <a:off x="4324351" y="247650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8" name="円/楕円 527"/>
          <p:cNvSpPr/>
          <p:nvPr/>
        </p:nvSpPr>
        <p:spPr>
          <a:xfrm>
            <a:off x="4267201" y="247650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9" name="円/楕円 528"/>
          <p:cNvSpPr/>
          <p:nvPr/>
        </p:nvSpPr>
        <p:spPr>
          <a:xfrm>
            <a:off x="3857626" y="220027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0" name="円/楕円 529"/>
          <p:cNvSpPr/>
          <p:nvPr/>
        </p:nvSpPr>
        <p:spPr>
          <a:xfrm>
            <a:off x="4038601" y="220027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1" name="円/楕円 530"/>
          <p:cNvSpPr/>
          <p:nvPr/>
        </p:nvSpPr>
        <p:spPr>
          <a:xfrm>
            <a:off x="4229101" y="220027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2" name="円/楕円 531"/>
          <p:cNvSpPr/>
          <p:nvPr/>
        </p:nvSpPr>
        <p:spPr>
          <a:xfrm>
            <a:off x="4171951" y="220027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3" name="円/楕円 532"/>
          <p:cNvSpPr/>
          <p:nvPr/>
        </p:nvSpPr>
        <p:spPr>
          <a:xfrm>
            <a:off x="4010026" y="220027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4" name="円/楕円 533"/>
          <p:cNvSpPr/>
          <p:nvPr/>
        </p:nvSpPr>
        <p:spPr>
          <a:xfrm>
            <a:off x="4191001" y="220027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5" name="円/楕円 534"/>
          <p:cNvSpPr/>
          <p:nvPr/>
        </p:nvSpPr>
        <p:spPr>
          <a:xfrm>
            <a:off x="4324351" y="220027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6" name="円/楕円 535"/>
          <p:cNvSpPr/>
          <p:nvPr/>
        </p:nvSpPr>
        <p:spPr>
          <a:xfrm>
            <a:off x="4019551" y="220027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7" name="円/楕円 536"/>
          <p:cNvSpPr/>
          <p:nvPr/>
        </p:nvSpPr>
        <p:spPr>
          <a:xfrm>
            <a:off x="4124326" y="220027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8" name="円/楕円 537"/>
          <p:cNvSpPr/>
          <p:nvPr/>
        </p:nvSpPr>
        <p:spPr>
          <a:xfrm>
            <a:off x="4114801" y="220027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9" name="円/楕円 538"/>
          <p:cNvSpPr/>
          <p:nvPr/>
        </p:nvSpPr>
        <p:spPr>
          <a:xfrm>
            <a:off x="4067176" y="212407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0" name="円/楕円 539"/>
          <p:cNvSpPr/>
          <p:nvPr/>
        </p:nvSpPr>
        <p:spPr>
          <a:xfrm>
            <a:off x="4010026" y="212407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1" name="円/楕円 540"/>
          <p:cNvSpPr/>
          <p:nvPr/>
        </p:nvSpPr>
        <p:spPr>
          <a:xfrm>
            <a:off x="4029076" y="212407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2" name="円/楕円 541"/>
          <p:cNvSpPr/>
          <p:nvPr/>
        </p:nvSpPr>
        <p:spPr>
          <a:xfrm>
            <a:off x="4191001" y="252412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3" name="円/楕円 542"/>
          <p:cNvSpPr/>
          <p:nvPr/>
        </p:nvSpPr>
        <p:spPr>
          <a:xfrm>
            <a:off x="4295776" y="252412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4" name="円/楕円 543"/>
          <p:cNvSpPr/>
          <p:nvPr/>
        </p:nvSpPr>
        <p:spPr>
          <a:xfrm>
            <a:off x="4286251" y="252412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5" name="円/楕円 544"/>
          <p:cNvSpPr/>
          <p:nvPr/>
        </p:nvSpPr>
        <p:spPr>
          <a:xfrm>
            <a:off x="4238626" y="244792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6" name="円/楕円 545"/>
          <p:cNvSpPr/>
          <p:nvPr/>
        </p:nvSpPr>
        <p:spPr>
          <a:xfrm>
            <a:off x="4181476" y="244792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7" name="円/楕円 546"/>
          <p:cNvSpPr/>
          <p:nvPr/>
        </p:nvSpPr>
        <p:spPr>
          <a:xfrm>
            <a:off x="4200526" y="244792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8" name="円/楕円 547"/>
          <p:cNvSpPr/>
          <p:nvPr/>
        </p:nvSpPr>
        <p:spPr>
          <a:xfrm>
            <a:off x="4200526" y="214312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9" name="円/楕円 548"/>
          <p:cNvSpPr/>
          <p:nvPr/>
        </p:nvSpPr>
        <p:spPr>
          <a:xfrm>
            <a:off x="4305301" y="214312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0" name="円/楕円 549"/>
          <p:cNvSpPr/>
          <p:nvPr/>
        </p:nvSpPr>
        <p:spPr>
          <a:xfrm>
            <a:off x="4295776" y="214312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1" name="円/楕円 550"/>
          <p:cNvSpPr/>
          <p:nvPr/>
        </p:nvSpPr>
        <p:spPr>
          <a:xfrm>
            <a:off x="4248151" y="206692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2" name="円/楕円 551"/>
          <p:cNvSpPr/>
          <p:nvPr/>
        </p:nvSpPr>
        <p:spPr>
          <a:xfrm>
            <a:off x="4191001" y="206692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3" name="円/楕円 552"/>
          <p:cNvSpPr/>
          <p:nvPr/>
        </p:nvSpPr>
        <p:spPr>
          <a:xfrm>
            <a:off x="4210051" y="206692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4" name="円/楕円 553"/>
          <p:cNvSpPr/>
          <p:nvPr/>
        </p:nvSpPr>
        <p:spPr>
          <a:xfrm>
            <a:off x="4162426" y="255270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5" name="円/楕円 554"/>
          <p:cNvSpPr/>
          <p:nvPr/>
        </p:nvSpPr>
        <p:spPr>
          <a:xfrm>
            <a:off x="4105276" y="255270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6" name="円/楕円 555"/>
          <p:cNvSpPr/>
          <p:nvPr/>
        </p:nvSpPr>
        <p:spPr>
          <a:xfrm>
            <a:off x="4124326" y="255270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7" name="円/楕円 556"/>
          <p:cNvSpPr/>
          <p:nvPr/>
        </p:nvSpPr>
        <p:spPr>
          <a:xfrm>
            <a:off x="3733801" y="245745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8" name="円/楕円 557"/>
          <p:cNvSpPr/>
          <p:nvPr/>
        </p:nvSpPr>
        <p:spPr>
          <a:xfrm>
            <a:off x="3838576" y="2457451"/>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9" name="円/楕円 558"/>
          <p:cNvSpPr/>
          <p:nvPr/>
        </p:nvSpPr>
        <p:spPr>
          <a:xfrm>
            <a:off x="3829051" y="2457451"/>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0" name="円/楕円 559"/>
          <p:cNvSpPr/>
          <p:nvPr/>
        </p:nvSpPr>
        <p:spPr>
          <a:xfrm>
            <a:off x="3762376" y="256222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1" name="円/楕円 560"/>
          <p:cNvSpPr/>
          <p:nvPr/>
        </p:nvSpPr>
        <p:spPr>
          <a:xfrm>
            <a:off x="3752851" y="256222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2" name="円/楕円 561"/>
          <p:cNvSpPr/>
          <p:nvPr/>
        </p:nvSpPr>
        <p:spPr>
          <a:xfrm>
            <a:off x="3705226" y="248602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3" name="円/楕円 562"/>
          <p:cNvSpPr/>
          <p:nvPr/>
        </p:nvSpPr>
        <p:spPr>
          <a:xfrm>
            <a:off x="3895726" y="256222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4" name="円/楕円 563"/>
          <p:cNvSpPr/>
          <p:nvPr/>
        </p:nvSpPr>
        <p:spPr>
          <a:xfrm>
            <a:off x="4000501" y="256222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5" name="円/楕円 564"/>
          <p:cNvSpPr/>
          <p:nvPr/>
        </p:nvSpPr>
        <p:spPr>
          <a:xfrm>
            <a:off x="3990976" y="256222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6" name="円/楕円 565"/>
          <p:cNvSpPr/>
          <p:nvPr/>
        </p:nvSpPr>
        <p:spPr>
          <a:xfrm>
            <a:off x="3943351" y="248602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7" name="円/楕円 566"/>
          <p:cNvSpPr/>
          <p:nvPr/>
        </p:nvSpPr>
        <p:spPr>
          <a:xfrm>
            <a:off x="3886201" y="248602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8" name="円/楕円 567"/>
          <p:cNvSpPr/>
          <p:nvPr/>
        </p:nvSpPr>
        <p:spPr>
          <a:xfrm>
            <a:off x="3905251" y="248602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0" name="円/楕円 569"/>
          <p:cNvSpPr/>
          <p:nvPr/>
        </p:nvSpPr>
        <p:spPr>
          <a:xfrm>
            <a:off x="5029201" y="1470026"/>
            <a:ext cx="152400" cy="15240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1" name="テキスト ボックス 570"/>
          <p:cNvSpPr txBox="1"/>
          <p:nvPr/>
        </p:nvSpPr>
        <p:spPr>
          <a:xfrm>
            <a:off x="5146675" y="1390650"/>
            <a:ext cx="3603625" cy="338554"/>
          </a:xfrm>
          <a:prstGeom prst="rect">
            <a:avLst/>
          </a:prstGeom>
          <a:noFill/>
        </p:spPr>
        <p:txBody>
          <a:bodyPr wrap="square" rtlCol="0">
            <a:spAutoFit/>
          </a:bodyPr>
          <a:lstStyle/>
          <a:p>
            <a:r>
              <a:rPr kumimoji="1" lang="ja-JP" altLang="en-US" dirty="0" smtClean="0"/>
              <a:t>＝ある自治体における選択肢の選択率</a:t>
            </a:r>
            <a:endParaRPr kumimoji="1" lang="ja-JP" altLang="en-US" dirty="0"/>
          </a:p>
        </p:txBody>
      </p:sp>
      <p:cxnSp>
        <p:nvCxnSpPr>
          <p:cNvPr id="573" name="直線コネクタ 572"/>
          <p:cNvCxnSpPr/>
          <p:nvPr/>
        </p:nvCxnSpPr>
        <p:spPr>
          <a:xfrm>
            <a:off x="3676650" y="2162175"/>
            <a:ext cx="0" cy="2705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5" name="直線コネクタ 574"/>
          <p:cNvCxnSpPr/>
          <p:nvPr/>
        </p:nvCxnSpPr>
        <p:spPr>
          <a:xfrm>
            <a:off x="4448175" y="2162175"/>
            <a:ext cx="0" cy="2705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6" name="直線コネクタ 575"/>
          <p:cNvCxnSpPr/>
          <p:nvPr/>
        </p:nvCxnSpPr>
        <p:spPr>
          <a:xfrm>
            <a:off x="1857375" y="2352675"/>
            <a:ext cx="0" cy="2705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7" name="直線コネクタ 576"/>
          <p:cNvCxnSpPr/>
          <p:nvPr/>
        </p:nvCxnSpPr>
        <p:spPr>
          <a:xfrm>
            <a:off x="6143625" y="2333625"/>
            <a:ext cx="0" cy="2705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8" name="下矢印 227"/>
          <p:cNvSpPr/>
          <p:nvPr/>
        </p:nvSpPr>
        <p:spPr>
          <a:xfrm>
            <a:off x="6502400" y="3517900"/>
            <a:ext cx="520700" cy="1016000"/>
          </a:xfrm>
          <a:prstGeom prst="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7" name="ひし形 226"/>
          <p:cNvSpPr/>
          <p:nvPr/>
        </p:nvSpPr>
        <p:spPr>
          <a:xfrm>
            <a:off x="3985260" y="5006340"/>
            <a:ext cx="180000" cy="190500"/>
          </a:xfrm>
          <a:prstGeom prst="diamon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6427319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10117</TotalTime>
  <Words>11786</Words>
  <PresentationFormat>画面に合わせる (4:3)</PresentationFormat>
  <Paragraphs>767</Paragraphs>
  <Slides>51</Slides>
  <Notes>51</Notes>
  <HiddenSlides>0</HiddenSlides>
  <MMClips>0</MMClips>
  <ScaleCrop>false</ScaleCrop>
  <HeadingPairs>
    <vt:vector size="6" baseType="variant">
      <vt:variant>
        <vt:lpstr>使用されているフォント</vt:lpstr>
      </vt:variant>
      <vt:variant>
        <vt:i4>15</vt:i4>
      </vt:variant>
      <vt:variant>
        <vt:lpstr>テーマ</vt:lpstr>
      </vt:variant>
      <vt:variant>
        <vt:i4>2</vt:i4>
      </vt:variant>
      <vt:variant>
        <vt:lpstr>スライド タイトル</vt:lpstr>
      </vt:variant>
      <vt:variant>
        <vt:i4>51</vt:i4>
      </vt:variant>
    </vt:vector>
  </HeadingPairs>
  <TitlesOfParts>
    <vt:vector size="68" baseType="lpstr">
      <vt:lpstr>HGPｺﾞｼｯｸE</vt:lpstr>
      <vt:lpstr>HGP創英角ｺﾞｼｯｸUB</vt:lpstr>
      <vt:lpstr>HG丸ｺﾞｼｯｸM-PRO</vt:lpstr>
      <vt:lpstr>Meiryo UI</vt:lpstr>
      <vt:lpstr>ＭＳ Ｐゴシック</vt:lpstr>
      <vt:lpstr>ＭＳ Ｐ明朝</vt:lpstr>
      <vt:lpstr>ＭＳ ゴシック</vt:lpstr>
      <vt:lpstr>ＭＳ 明朝</vt:lpstr>
      <vt:lpstr>Arial</vt:lpstr>
      <vt:lpstr>Calibri</vt:lpstr>
      <vt:lpstr>Century</vt:lpstr>
      <vt:lpstr>Impact</vt:lpstr>
      <vt:lpstr>Times New Roman</vt:lpstr>
      <vt:lpstr>Verdana</vt:lpstr>
      <vt:lpstr>Wingdings</vt:lpstr>
      <vt:lpstr>Profile</vt:lpstr>
      <vt:lpstr>3_Profile</vt:lpstr>
      <vt:lpstr>業務分析データの読み方</vt:lpstr>
      <vt:lpstr>業務分析データの目的と留意点</vt:lpstr>
      <vt:lpstr>業務分析データにて提供しているデータ</vt:lpstr>
      <vt:lpstr>都道府県等に提供するデータ</vt:lpstr>
      <vt:lpstr>業務分析データのイメージ</vt:lpstr>
      <vt:lpstr>【参考】合議体別分析ツールのイメージ</vt:lpstr>
      <vt:lpstr>業務分析データの構成</vt:lpstr>
      <vt:lpstr>「ヒストグラム」の見方</vt:lpstr>
      <vt:lpstr>「箱ひげ図」の見方(1)</vt:lpstr>
      <vt:lpstr>「箱ひげ図」の見方(2)</vt:lpstr>
      <vt:lpstr>「認定調査項目」のグラフの見方</vt:lpstr>
      <vt:lpstr>一次判定、選択率からみる業務分析データ（１）</vt:lpstr>
      <vt:lpstr>一次判定、選択率からみる業務分析データ（２）</vt:lpstr>
      <vt:lpstr>「②地域特性」　年齢と認定率の関係</vt:lpstr>
      <vt:lpstr>「②地域特性」　年齢と要介護度区分の関係</vt:lpstr>
      <vt:lpstr>「②地域特性」　認定率と各指標の関係</vt:lpstr>
      <vt:lpstr>【参考】年齢構成の影響を取り除いた補正値</vt:lpstr>
      <vt:lpstr>【参考】自立度に基づく中間評価項目得点の補正評価</vt:lpstr>
      <vt:lpstr>認定有効期間の影響の可能性</vt:lpstr>
      <vt:lpstr>認定調査項目における分析の留意点</vt:lpstr>
      <vt:lpstr>認定調査の見直し事例（自治体Ａ）</vt:lpstr>
      <vt:lpstr>認定調査の見直し事例（自治体A）－選択率の変化</vt:lpstr>
      <vt:lpstr>認定調査の見直し事例（自治体A）－要介護度分布の変化</vt:lpstr>
      <vt:lpstr>MEMO</vt:lpstr>
      <vt:lpstr>演習</vt:lpstr>
      <vt:lpstr>STEP1：一次判定の分布特性を確認</vt:lpstr>
      <vt:lpstr>STEP1：一次判定の分布特性を確認</vt:lpstr>
      <vt:lpstr>STEP1：一次判定の分布特性を確認</vt:lpstr>
      <vt:lpstr>STEP2：基本的な地域状況を確認</vt:lpstr>
      <vt:lpstr>STEP2：基本的な地域状況を確認</vt:lpstr>
      <vt:lpstr>STEP2：基本的な地域状況を確認</vt:lpstr>
      <vt:lpstr>STEP2：基本的な地域状況を確認</vt:lpstr>
      <vt:lpstr>STEP2：基本的な地域状況を確認</vt:lpstr>
      <vt:lpstr>STEP3：中間評価項目得点を確認</vt:lpstr>
      <vt:lpstr>STEP3：中間評価項目得点を確認</vt:lpstr>
      <vt:lpstr>STEP3：中間評価項目得点を確認</vt:lpstr>
      <vt:lpstr>STEP3：中間評価項目得点を確認</vt:lpstr>
      <vt:lpstr>STEP3：中間評価項目得点を確認</vt:lpstr>
      <vt:lpstr>STEP3：中間評価項目得点を確認</vt:lpstr>
      <vt:lpstr>STEP4：各群の基本調査項目の選択率を確認</vt:lpstr>
      <vt:lpstr>STEP4：各群の基本調査項目の選択率を確認</vt:lpstr>
      <vt:lpstr>STEP4：各群の基本調査項目の選択率を確認</vt:lpstr>
      <vt:lpstr>STEP4：各群の基本調査項目の選択率を確認</vt:lpstr>
      <vt:lpstr>STEP4：各群の基本調査項目の選択率を確認</vt:lpstr>
      <vt:lpstr>STEP4：各群の基本調査項目の選択率を確認</vt:lpstr>
      <vt:lpstr>STEP4：各群の基本調査項目の選択率を確認</vt:lpstr>
      <vt:lpstr>STEP4：各群の基本調査項目の選択率を確認</vt:lpstr>
      <vt:lpstr>STEP4：各群の基本調査項目の選択率を確認</vt:lpstr>
      <vt:lpstr>STEP5：地域のサービス供給の状況を確認</vt:lpstr>
      <vt:lpstr>業務分析データの確認ステップ（再掲）</vt:lpstr>
      <vt:lpstr>MEMO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2018-12-08T11:48:32Z</cp:lastPrinted>
  <dcterms:created xsi:type="dcterms:W3CDTF">2010-08-22T03:01:41Z</dcterms:created>
  <dcterms:modified xsi:type="dcterms:W3CDTF">2020-01-14T00:05:42Z</dcterms:modified>
</cp:coreProperties>
</file>