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99" r:id="rId4"/>
    <p:sldMasterId id="2147484151" r:id="rId5"/>
    <p:sldMasterId id="2147484165" r:id="rId6"/>
  </p:sldMasterIdLst>
  <p:notesMasterIdLst>
    <p:notesMasterId r:id="rId37"/>
  </p:notesMasterIdLst>
  <p:handoutMasterIdLst>
    <p:handoutMasterId r:id="rId38"/>
  </p:handoutMasterIdLst>
  <p:sldIdLst>
    <p:sldId id="700" r:id="rId7"/>
    <p:sldId id="723" r:id="rId8"/>
    <p:sldId id="693" r:id="rId9"/>
    <p:sldId id="694" r:id="rId10"/>
    <p:sldId id="689" r:id="rId11"/>
    <p:sldId id="667" r:id="rId12"/>
    <p:sldId id="701" r:id="rId13"/>
    <p:sldId id="702" r:id="rId14"/>
    <p:sldId id="707" r:id="rId15"/>
    <p:sldId id="704" r:id="rId16"/>
    <p:sldId id="683" r:id="rId17"/>
    <p:sldId id="669" r:id="rId18"/>
    <p:sldId id="692" r:id="rId19"/>
    <p:sldId id="696" r:id="rId20"/>
    <p:sldId id="691" r:id="rId21"/>
    <p:sldId id="708" r:id="rId22"/>
    <p:sldId id="709" r:id="rId23"/>
    <p:sldId id="710" r:id="rId24"/>
    <p:sldId id="711" r:id="rId25"/>
    <p:sldId id="712" r:id="rId26"/>
    <p:sldId id="713" r:id="rId27"/>
    <p:sldId id="714" r:id="rId28"/>
    <p:sldId id="715" r:id="rId29"/>
    <p:sldId id="716" r:id="rId30"/>
    <p:sldId id="717" r:id="rId31"/>
    <p:sldId id="718" r:id="rId32"/>
    <p:sldId id="719" r:id="rId33"/>
    <p:sldId id="720" r:id="rId34"/>
    <p:sldId id="721" r:id="rId35"/>
    <p:sldId id="722" r:id="rId36"/>
  </p:sldIdLst>
  <p:sldSz cx="9144000" cy="6858000" type="screen4x3"/>
  <p:notesSz cx="6807200" cy="9939338"/>
  <p:embeddedFontLst>
    <p:embeddedFont>
      <p:font typeface="Calibri" pitchFamily="34" charset="0"/>
      <p:regular r:id="rId39"/>
      <p:bold r:id="rId40"/>
      <p:italic r:id="rId41"/>
      <p:boldItalic r:id="rId42"/>
    </p:embeddedFont>
    <p:embeddedFont>
      <p:font typeface="Verdana" pitchFamily="34" charset="0"/>
      <p:regular r:id="rId43"/>
      <p:bold r:id="rId44"/>
      <p:italic r:id="rId45"/>
      <p:boldItalic r:id="rId46"/>
    </p:embeddedFont>
    <p:embeddedFont>
      <p:font typeface="メイリオ" pitchFamily="50" charset="-128"/>
      <p:regular r:id="rId47"/>
      <p:bold r:id="rId48"/>
      <p:italic r:id="rId49"/>
      <p:boldItalic r:id="rId50"/>
    </p:embeddedFont>
    <p:embeddedFont>
      <p:font typeface="HG丸ｺﾞｼｯｸM-PRO" pitchFamily="50" charset="-128"/>
      <p:regular r:id="rId51"/>
    </p:embeddedFont>
    <p:embeddedFont>
      <p:font typeface="HGP創英角ｺﾞｼｯｸUB" pitchFamily="50" charset="-128"/>
      <p:regular r:id="rId52"/>
    </p:embeddedFont>
    <p:embeddedFont>
      <p:font typeface="Century" pitchFamily="18" charset="0"/>
      <p:regular r:id="rId53"/>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457" autoAdjust="0"/>
  </p:normalViewPr>
  <p:slideViewPr>
    <p:cSldViewPr snapToGrid="0">
      <p:cViewPr>
        <p:scale>
          <a:sx n="69" d="100"/>
          <a:sy n="69" d="100"/>
        </p:scale>
        <p:origin x="-840"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13.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&lt;#&gt;</a:t>
            </a:fld>
            <a:endParaRPr lang="ja-JP" altLang="en-US"/>
          </a:p>
        </p:txBody>
      </p:sp>
    </p:spTree>
    <p:extLst>
      <p:ext uri="{BB962C8B-B14F-4D97-AF65-F5344CB8AC3E}">
        <p14:creationId xmlns:p14="http://schemas.microsoft.com/office/powerpoint/2010/main" xmlns=""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&lt;#&gt;</a:t>
            </a:fld>
            <a:endParaRPr lang="ja-JP" altLang="en-US"/>
          </a:p>
        </p:txBody>
      </p:sp>
    </p:spTree>
    <p:extLst>
      <p:ext uri="{BB962C8B-B14F-4D97-AF65-F5344CB8AC3E}">
        <p14:creationId xmlns:p14="http://schemas.microsoft.com/office/powerpoint/2010/main" xmlns=""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510F6ED-0357-4651-AC46-974D861E0C9E}" type="datetime1">
              <a:rPr lang="ja-JP" altLang="en-US" smtClean="0">
                <a:solidFill>
                  <a:srgbClr val="000000"/>
                </a:solidFill>
              </a:rPr>
              <a:pPr>
                <a:defRPr/>
              </a:pPr>
              <a:t>2015/12/18</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08B4C2B-1E02-4FF0-A760-0E5B6A255805}"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D543E9AC-D013-43D0-A7CB-AE7119C6F862}"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47FC40A-B9AD-4074-B6BE-179930B75C50}"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20808456-6DA2-4BB0-AFEF-F833F8499A4A}" type="datetime1">
              <a:rPr lang="ja-JP" altLang="en-US" smtClean="0">
                <a:solidFill>
                  <a:srgbClr val="000000"/>
                </a:solidFill>
              </a:rPr>
              <a:pPr>
                <a:defRPr/>
              </a:pPr>
              <a:t>2015/12/18</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CAED9A82-B414-431A-895A-1C6A6759FAC6}" type="datetime1">
              <a:rPr lang="ja-JP" altLang="en-US" smtClean="0">
                <a:solidFill>
                  <a:srgbClr val="000000"/>
                </a:solidFill>
              </a:rPr>
              <a:pPr>
                <a:defRPr/>
              </a:pPr>
              <a:t>2015/12/18</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BF67FD02-45E0-4D18-8968-3D22A451CBC8}" type="datetime1">
              <a:rPr lang="ja-JP" altLang="en-US" smtClean="0">
                <a:solidFill>
                  <a:srgbClr val="000000"/>
                </a:solidFill>
              </a:rPr>
              <a:pPr>
                <a:defRPr/>
              </a:pPr>
              <a:t>2015/12/18</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D74036D-BB42-4272-9375-FC4C0BF5AD5B}"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&lt;#&gt;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650C2DF8-2E9C-4229-B07C-2DDFFC09324D}"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80BABBD2-EB38-4F2B-871E-57F6673434F6}"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065ECE6-A3EE-46E0-BFA8-0D35F89FDA14}"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0413712-747F-43BB-8BE1-770F5ACE5080}"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516D3225-875A-45B5-938E-3EDCA79A5577}" type="datetime1">
              <a:rPr lang="ja-JP" altLang="en-US" smtClean="0">
                <a:solidFill>
                  <a:srgbClr val="000000"/>
                </a:solidFill>
              </a:rPr>
              <a:pPr>
                <a:defRPr/>
              </a:pPr>
              <a:t>2015/12/18</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9AC5141E-2E68-44AE-812C-4FC910852B37}" type="datetime1">
              <a:rPr lang="ja-JP" altLang="en-US" smtClean="0">
                <a:solidFill>
                  <a:srgbClr val="000000"/>
                </a:solidFill>
              </a:rPr>
              <a:pPr>
                <a:defRPr/>
              </a:pPr>
              <a:t>2015/12/18</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0190154-578E-4CCD-8982-FCEBA746A474}"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lgn="r">
              <a:defRPr sz="1050"/>
            </a:lvl1pPr>
          </a:lstStyle>
          <a:p>
            <a:pPr>
              <a:defRPr/>
            </a:pPr>
            <a:fld id="{2FE8CD3E-86AA-4423-A62C-CFF429732B92}" type="slidenum">
              <a:rPr lang="en-US" altLang="ja-JP" smtClean="0">
                <a:solidFill>
                  <a:srgbClr val="000000"/>
                </a:solidFill>
                <a:latin typeface="Verdana" pitchFamily="34" charset="0"/>
                <a:ea typeface="ＭＳ Ｐゴシック" charset="-128"/>
              </a:rPr>
              <a:pPr>
                <a:defRPr/>
              </a:pPr>
              <a:t>&lt;#&gt;</a:t>
            </a:fld>
            <a:endParaRPr lang="en-US" altLang="ja-JP">
              <a:solidFill>
                <a:srgbClr val="000000"/>
              </a:solidFill>
              <a:latin typeface="Verdana" pitchFamily="34" charset="0"/>
              <a:ea typeface="ＭＳ Ｐゴシック" charset="-128"/>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64261067-5AAA-4BCC-84FB-04A4CDE635C2}"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0FF39B2-6641-4D56-9F7A-AD6079536B35}"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A12B94C2-5707-43D4-9571-41B1B856FBC8}"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DA43A3A-6FD6-4788-B2EB-97BB4BA35974}"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DAB8AD30-590E-4E09-878C-5B2D6FA6E788}" type="datetime1">
              <a:rPr lang="ja-JP" altLang="en-US" smtClean="0">
                <a:solidFill>
                  <a:srgbClr val="000000"/>
                </a:solidFill>
              </a:rPr>
              <a:pPr>
                <a:defRPr/>
              </a:pPr>
              <a:t>2015/12/18</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E24969E8-C23D-435D-8E73-B8EC4C79B469}"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&lt;#&gt;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82CC9F75-2EC5-4E5D-A635-608202915349}" type="datetime1">
              <a:rPr lang="ja-JP" altLang="en-US" smtClean="0">
                <a:solidFill>
                  <a:srgbClr val="000000"/>
                </a:solidFill>
              </a:rPr>
              <a:pPr>
                <a:defRPr/>
              </a:pPr>
              <a:t>2015/12/18</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0CE7B995-D8DD-4227-A2A1-1CF93BAE558B}"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5E0402D-C848-48AD-BA1B-6DF478400C9F}" type="datetime1">
              <a:rPr lang="ja-JP" altLang="en-US" smtClean="0">
                <a:solidFill>
                  <a:srgbClr val="000000"/>
                </a:solidFill>
              </a:rPr>
              <a:pPr>
                <a:defRPr/>
              </a:pPr>
              <a:t>2015/12/18</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BEECCA7-BC3B-4429-8B8A-DC7482CF6527}"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70AB4D68-CE54-49FB-A8B4-E46033AA6EDE}"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82F8BECE-39EB-40F4-807D-314741B349FB}"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AD60D26-016E-481F-AD3B-AB707FF78545}"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C7E21E0-187B-48FE-8D03-4E6EE5637544}"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17FBC99-4ACD-4ECE-8A26-28E69533844F}"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17DE7779-42E6-4308-8556-C13551A540AB}"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C30921E-B82A-4C2A-B914-BBF460B495B1}" type="datetime1">
              <a:rPr lang="ja-JP" altLang="en-US" smtClean="0">
                <a:solidFill>
                  <a:srgbClr val="000000"/>
                </a:solidFill>
              </a:rPr>
              <a:pPr>
                <a:defRPr/>
              </a:pPr>
              <a:t>2015/12/18</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7D6E2E2B-80CF-47A0-96DF-D0A16C1C2B3A}"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3B575319-1FE2-4581-9012-85A7380A84BF}" type="datetime1">
              <a:rPr lang="ja-JP" altLang="en-US" smtClean="0">
                <a:solidFill>
                  <a:srgbClr val="000000"/>
                </a:solidFill>
              </a:rPr>
              <a:pPr>
                <a:defRPr/>
              </a:pPr>
              <a:t>2015/12/18</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5DFFE16B-0EDA-40CF-AC5B-51E64EF465E7}"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DA9BA7CA-6A6B-41F5-A9E9-69C813853B0F}" type="datetime1">
              <a:rPr lang="ja-JP" altLang="en-US" smtClean="0">
                <a:solidFill>
                  <a:srgbClr val="000000"/>
                </a:solidFill>
              </a:rPr>
              <a:pPr>
                <a:defRPr/>
              </a:pPr>
              <a:t>2015/12/18</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6A101E5-770C-40C1-857F-447337F26DAB}" type="slidenum">
              <a:rPr lang="en-US" altLang="ja-JP" sz="1600">
                <a:solidFill>
                  <a:srgbClr val="000000"/>
                </a:solidFill>
                <a:latin typeface="Verdana" pitchFamily="34" charset="0"/>
                <a:ea typeface="ＭＳ Ｐゴシック" charset="-128"/>
              </a:rPr>
              <a:pPr>
                <a:defRPr/>
              </a:pPr>
              <a:t>&lt;#&gt;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pPr>
                <a:defRPr/>
              </a:pPr>
              <a:t>2015/12/18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pPr>
                <a:defRPr/>
              </a:pPr>
              <a:t>2015/12/18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pPr>
                <a:defRPr/>
              </a:pPr>
              <a:t>2015/12/18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pPr>
                <a:defRPr/>
              </a:pPr>
              <a:t>2015/12/18</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D7134303-74B6-4B4A-A3AA-2A88F8DA4982}" type="datetime1">
              <a:rPr lang="ja-JP" altLang="en-US" smtClean="0">
                <a:solidFill>
                  <a:srgbClr val="000000"/>
                </a:solidFill>
                <a:latin typeface="Verdana" pitchFamily="34" charset="0"/>
              </a:rPr>
              <a:pPr>
                <a:defRPr/>
              </a:pPr>
              <a:t>2015/12/18</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&lt;#&gt;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fld id="{DEBC03D6-A8DC-43F9-8083-A6C145611A1C}" type="datetime1">
              <a:rPr lang="ja-JP" altLang="en-US" smtClean="0">
                <a:solidFill>
                  <a:srgbClr val="000000"/>
                </a:solidFill>
                <a:latin typeface="Verdana" pitchFamily="34" charset="0"/>
              </a:rPr>
              <a:pPr>
                <a:defRPr/>
              </a:pPr>
              <a:t>2015/12/18</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endParaRPr lang="ja-JP" altLang="en-US" sz="80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43276"/>
            <a:ext cx="9144000" cy="3416320"/>
          </a:xfrm>
          <a:prstGeom prst="rect">
            <a:avLst/>
          </a:prstGeom>
          <a:noFill/>
          <a:ln w="9525">
            <a:noFill/>
            <a:miter lim="800000"/>
            <a:headEnd/>
            <a:tailEnd/>
          </a:ln>
        </p:spPr>
        <p:txBody>
          <a:bodyPr>
            <a:spAutoFit/>
          </a:bodyPr>
          <a:lstStyle/>
          <a:p>
            <a:pPr algn="ctr"/>
            <a:r>
              <a:rPr lang="ja-JP" altLang="en-US" sz="3600" smtClean="0">
                <a:solidFill>
                  <a:srgbClr val="000000"/>
                </a:solidFill>
                <a:latin typeface="Calibri" pitchFamily="34" charset="0"/>
              </a:rPr>
              <a:t>４．要介護</a:t>
            </a:r>
            <a:r>
              <a:rPr lang="ja-JP" altLang="en-US" sz="3600" dirty="0" smtClean="0">
                <a:solidFill>
                  <a:srgbClr val="000000"/>
                </a:solidFill>
                <a:latin typeface="Calibri" pitchFamily="34" charset="0"/>
              </a:rPr>
              <a:t>認定業務の適切な運用について</a:t>
            </a:r>
            <a:endParaRPr lang="en-US" altLang="ja-JP" sz="3600" dirty="0" smtClean="0">
              <a:solidFill>
                <a:srgbClr val="000000"/>
              </a:solidFill>
              <a:latin typeface="Calibri" pitchFamily="34" charset="0"/>
            </a:endParaRPr>
          </a:p>
          <a:p>
            <a:pPr algn="ctr"/>
            <a:r>
              <a:rPr lang="ja-JP" altLang="en-US" sz="3600" dirty="0" smtClean="0">
                <a:solidFill>
                  <a:srgbClr val="000000"/>
                </a:solidFill>
                <a:latin typeface="Calibri" pitchFamily="34" charset="0"/>
              </a:rPr>
              <a:t>　</a:t>
            </a:r>
            <a:endParaRPr lang="en-US" altLang="ja-JP" sz="3600" dirty="0" smtClean="0">
              <a:solidFill>
                <a:srgbClr val="000000"/>
              </a:solidFill>
              <a:latin typeface="Calibri" pitchFamily="34" charset="0"/>
            </a:endParaRPr>
          </a:p>
          <a:p>
            <a:pPr algn="ctr"/>
            <a:r>
              <a:rPr lang="ja-JP" altLang="en-US" sz="3600" dirty="0" smtClean="0">
                <a:solidFill>
                  <a:srgbClr val="000000"/>
                </a:solidFill>
                <a:latin typeface="Calibri" pitchFamily="34" charset="0"/>
              </a:rPr>
              <a:t>（平成２６年度要介護認定適正化事業報告</a:t>
            </a:r>
            <a:endParaRPr lang="en-US" altLang="ja-JP" sz="3600" dirty="0" smtClean="0">
              <a:solidFill>
                <a:srgbClr val="000000"/>
              </a:solidFill>
              <a:latin typeface="Calibri" pitchFamily="34" charset="0"/>
            </a:endParaRPr>
          </a:p>
          <a:p>
            <a:pPr algn="ctr"/>
            <a:r>
              <a:rPr lang="ja-JP" altLang="en-US" sz="3600" dirty="0" smtClean="0">
                <a:solidFill>
                  <a:srgbClr val="000000"/>
                </a:solidFill>
                <a:latin typeface="Calibri" pitchFamily="34" charset="0"/>
              </a:rPr>
              <a:t>及び平成２７年度の取組）</a:t>
            </a:r>
            <a:endParaRPr lang="en-US" altLang="ja-JP" sz="3600" dirty="0" smtClean="0">
              <a:solidFill>
                <a:srgbClr val="000000"/>
              </a:solidFill>
              <a:latin typeface="Calibri" pitchFamily="34" charset="0"/>
            </a:endParaRPr>
          </a:p>
          <a:p>
            <a:pPr algn="ctr"/>
            <a:endParaRPr lang="en-US" altLang="ja-JP" sz="3600" dirty="0" smtClean="0">
              <a:solidFill>
                <a:srgbClr val="000000"/>
              </a:solidFill>
              <a:latin typeface="Calibri" pitchFamily="34" charset="0"/>
            </a:endParaRPr>
          </a:p>
          <a:p>
            <a:pPr algn="ctr"/>
            <a:endParaRPr lang="en-US" altLang="ja-JP" sz="3600"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業務分析データのイメージ</a:t>
            </a:r>
            <a:r>
              <a:rPr lang="ja-JP" altLang="en-US" sz="2800" dirty="0" smtClean="0"/>
              <a:t>（市町村版）</a:t>
            </a:r>
            <a:endParaRPr lang="ja-JP" altLang="en-US" dirty="0" smtClean="0"/>
          </a:p>
        </p:txBody>
      </p:sp>
      <p:sp>
        <p:nvSpPr>
          <p:cNvPr id="12" name="正方形/長方形 11"/>
          <p:cNvSpPr/>
          <p:nvPr/>
        </p:nvSpPr>
        <p:spPr bwMode="auto">
          <a:xfrm>
            <a:off x="4761517" y="2145706"/>
            <a:ext cx="4229422" cy="3851344"/>
          </a:xfrm>
          <a:prstGeom prst="rect">
            <a:avLst/>
          </a:prstGeom>
          <a:solidFill>
            <a:schemeClr val="bg1">
              <a:lumMod val="95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3" name="正方形/長方形 12"/>
          <p:cNvSpPr/>
          <p:nvPr/>
        </p:nvSpPr>
        <p:spPr bwMode="auto">
          <a:xfrm>
            <a:off x="4716524" y="2130722"/>
            <a:ext cx="4320480"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4" name="正方形/長方形 13"/>
          <p:cNvSpPr/>
          <p:nvPr/>
        </p:nvSpPr>
        <p:spPr bwMode="auto">
          <a:xfrm>
            <a:off x="509547" y="2130722"/>
            <a:ext cx="3990953"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5" name="Text Box 45"/>
          <p:cNvSpPr txBox="1">
            <a:spLocks noChangeArrowheads="1"/>
          </p:cNvSpPr>
          <p:nvPr/>
        </p:nvSpPr>
        <p:spPr bwMode="auto">
          <a:xfrm>
            <a:off x="2042167" y="5661541"/>
            <a:ext cx="2484276" cy="648512"/>
          </a:xfrm>
          <a:prstGeom prst="rect">
            <a:avLst/>
          </a:prstGeom>
          <a:solidFill>
            <a:schemeClr val="bg1"/>
          </a:solidFill>
          <a:ln w="6350" algn="ctr">
            <a:solidFill>
              <a:schemeClr val="tx1"/>
            </a:solidFill>
            <a:prstDash val="dash"/>
            <a:miter lim="800000"/>
            <a:headEnd/>
            <a:tailEnd type="none" w="lg" len="lg"/>
          </a:ln>
        </p:spPr>
        <p:txBody>
          <a:bodyPr wrap="square" lIns="90000" tIns="46800" rIns="90000" bIns="46800">
            <a:spAutoFit/>
          </a:bodyPr>
          <a:lstStyle/>
          <a:p>
            <a:pPr algn="l"/>
            <a:r>
              <a:rPr lang="ja-JP" altLang="en-US" sz="1200" dirty="0">
                <a:solidFill>
                  <a:srgbClr val="000000"/>
                </a:solidFill>
                <a:ea typeface="HG丸ｺﾞｼｯｸM-PRO" pitchFamily="50" charset="-128"/>
              </a:rPr>
              <a:t>知りたい情報に迅速にアクセスできる</a:t>
            </a:r>
            <a:r>
              <a:rPr lang="ja-JP" altLang="en-US" sz="1200" dirty="0" smtClean="0">
                <a:solidFill>
                  <a:srgbClr val="000000"/>
                </a:solidFill>
                <a:ea typeface="HG丸ｺﾞｼｯｸM-PRO" pitchFamily="50" charset="-128"/>
              </a:rPr>
              <a:t>よう、関連</a:t>
            </a:r>
            <a:r>
              <a:rPr lang="ja-JP" altLang="en-US" sz="1200" dirty="0">
                <a:solidFill>
                  <a:srgbClr val="000000"/>
                </a:solidFill>
                <a:ea typeface="HG丸ｺﾞｼｯｸM-PRO" pitchFamily="50" charset="-128"/>
              </a:rPr>
              <a:t>項目別</a:t>
            </a:r>
            <a:r>
              <a:rPr lang="ja-JP" altLang="en-US" sz="1200" dirty="0" smtClean="0">
                <a:solidFill>
                  <a:srgbClr val="000000"/>
                </a:solidFill>
                <a:ea typeface="HG丸ｺﾞｼｯｸM-PRO" pitchFamily="50" charset="-128"/>
              </a:rPr>
              <a:t>にエクセルシート</a:t>
            </a:r>
            <a:r>
              <a:rPr lang="ja-JP" altLang="en-US" sz="1200" dirty="0">
                <a:solidFill>
                  <a:srgbClr val="000000"/>
                </a:solidFill>
                <a:ea typeface="HG丸ｺﾞｼｯｸM-PRO" pitchFamily="50" charset="-128"/>
              </a:rPr>
              <a:t>を分けて</a:t>
            </a:r>
            <a:r>
              <a:rPr lang="ja-JP" altLang="en-US" sz="1200" dirty="0" smtClean="0">
                <a:solidFill>
                  <a:srgbClr val="000000"/>
                </a:solidFill>
                <a:ea typeface="HG丸ｺﾞｼｯｸM-PRO" pitchFamily="50" charset="-128"/>
              </a:rPr>
              <a:t>提供。</a:t>
            </a:r>
            <a:endParaRPr lang="ja-JP" altLang="en-US" sz="1200" dirty="0">
              <a:solidFill>
                <a:srgbClr val="000000"/>
              </a:solidFill>
              <a:ea typeface="HG丸ｺﾞｼｯｸM-PRO" pitchFamily="50" charset="-128"/>
            </a:endParaRPr>
          </a:p>
        </p:txBody>
      </p:sp>
      <p:sp>
        <p:nvSpPr>
          <p:cNvPr id="16" name="AutoShape 214"/>
          <p:cNvSpPr>
            <a:spLocks noChangeArrowheads="1"/>
          </p:cNvSpPr>
          <p:nvPr/>
        </p:nvSpPr>
        <p:spPr bwMode="auto">
          <a:xfrm>
            <a:off x="710019" y="1949618"/>
            <a:ext cx="1538111" cy="291854"/>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defRPr/>
            </a:pPr>
            <a:r>
              <a:rPr lang="ja-JP" altLang="en-US" sz="1100" dirty="0" smtClean="0">
                <a:solidFill>
                  <a:srgbClr val="FFFFFF"/>
                </a:solidFill>
                <a:ea typeface="HGP創英角ｺﾞｼｯｸUB" pitchFamily="50" charset="-128"/>
              </a:rPr>
              <a:t> データ提供方法</a:t>
            </a:r>
            <a:endParaRPr lang="ja-JP" altLang="en-US" sz="1100" dirty="0">
              <a:solidFill>
                <a:srgbClr val="FFFFFF"/>
              </a:solidFill>
              <a:ea typeface="HGP創英角ｺﾞｼｯｸUB" pitchFamily="50" charset="-128"/>
            </a:endParaRPr>
          </a:p>
        </p:txBody>
      </p:sp>
      <p:sp>
        <p:nvSpPr>
          <p:cNvPr id="17" name="AutoShape 214"/>
          <p:cNvSpPr>
            <a:spLocks noChangeArrowheads="1"/>
          </p:cNvSpPr>
          <p:nvPr/>
        </p:nvSpPr>
        <p:spPr bwMode="auto">
          <a:xfrm>
            <a:off x="4644516" y="1950702"/>
            <a:ext cx="2016224" cy="291854"/>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defRPr/>
            </a:pPr>
            <a:r>
              <a:rPr lang="ja-JP" altLang="en-US" sz="1100" dirty="0" smtClean="0">
                <a:solidFill>
                  <a:srgbClr val="FFFFFF"/>
                </a:solidFill>
                <a:ea typeface="HGP創英角ｺﾞｼｯｸUB" pitchFamily="50" charset="-128"/>
              </a:rPr>
              <a:t>視覚的な表現のイメージ</a:t>
            </a:r>
            <a:endParaRPr lang="ja-JP" altLang="en-US" sz="1100" dirty="0">
              <a:solidFill>
                <a:srgbClr val="FFFFFF"/>
              </a:solidFill>
              <a:ea typeface="HGP創英角ｺﾞｼｯｸUB" pitchFamily="50" charset="-128"/>
            </a:endParaRPr>
          </a:p>
        </p:txBody>
      </p:sp>
      <p:pic>
        <p:nvPicPr>
          <p:cNvPr id="18" name="Picture 3"/>
          <p:cNvPicPr>
            <a:picLocks noChangeAspect="1" noChangeArrowheads="1"/>
          </p:cNvPicPr>
          <p:nvPr/>
        </p:nvPicPr>
        <p:blipFill>
          <a:blip r:embed="rId3" cstate="print"/>
          <a:srcRect/>
          <a:stretch>
            <a:fillRect/>
          </a:stretch>
        </p:blipFill>
        <p:spPr bwMode="auto">
          <a:xfrm>
            <a:off x="5580620" y="2361730"/>
            <a:ext cx="2736304" cy="774821"/>
          </a:xfrm>
          <a:prstGeom prst="rect">
            <a:avLst/>
          </a:prstGeom>
          <a:solidFill>
            <a:schemeClr val="bg1"/>
          </a:solidFill>
          <a:ln w="9525">
            <a:noFill/>
            <a:miter lim="800000"/>
            <a:headEnd/>
            <a:tailEnd/>
          </a:ln>
          <a:effectLst/>
        </p:spPr>
      </p:pic>
      <p:pic>
        <p:nvPicPr>
          <p:cNvPr id="19" name="Picture 2256"/>
          <p:cNvPicPr>
            <a:picLocks noChangeAspect="1" noChangeArrowheads="1"/>
          </p:cNvPicPr>
          <p:nvPr/>
        </p:nvPicPr>
        <p:blipFill>
          <a:blip r:embed="rId4" cstate="print"/>
          <a:srcRect/>
          <a:stretch>
            <a:fillRect/>
          </a:stretch>
        </p:blipFill>
        <p:spPr bwMode="auto">
          <a:xfrm rot="5400000">
            <a:off x="6424458" y="2237972"/>
            <a:ext cx="1048628" cy="2808312"/>
          </a:xfrm>
          <a:prstGeom prst="rect">
            <a:avLst/>
          </a:prstGeom>
          <a:noFill/>
        </p:spPr>
      </p:pic>
      <p:pic>
        <p:nvPicPr>
          <p:cNvPr id="20" name="Picture 4"/>
          <p:cNvPicPr>
            <a:picLocks noChangeAspect="1" noChangeArrowheads="1"/>
          </p:cNvPicPr>
          <p:nvPr/>
        </p:nvPicPr>
        <p:blipFill>
          <a:blip r:embed="rId5" cstate="print"/>
          <a:srcRect/>
          <a:stretch>
            <a:fillRect/>
          </a:stretch>
        </p:blipFill>
        <p:spPr bwMode="auto">
          <a:xfrm>
            <a:off x="5580619" y="4223052"/>
            <a:ext cx="3230300" cy="521559"/>
          </a:xfrm>
          <a:prstGeom prst="rect">
            <a:avLst/>
          </a:prstGeom>
          <a:solidFill>
            <a:schemeClr val="bg1"/>
          </a:solidFill>
          <a:ln w="9525">
            <a:noFill/>
            <a:miter lim="800000"/>
            <a:headEnd/>
            <a:tailEnd/>
          </a:ln>
          <a:effectLst/>
        </p:spPr>
      </p:pic>
      <p:pic>
        <p:nvPicPr>
          <p:cNvPr id="21" name="Picture 558"/>
          <p:cNvPicPr>
            <a:picLocks noChangeAspect="1" noChangeArrowheads="1"/>
          </p:cNvPicPr>
          <p:nvPr/>
        </p:nvPicPr>
        <p:blipFill>
          <a:blip r:embed="rId6" cstate="print"/>
          <a:srcRect/>
          <a:stretch>
            <a:fillRect/>
          </a:stretch>
        </p:blipFill>
        <p:spPr bwMode="auto">
          <a:xfrm>
            <a:off x="5575876" y="4766183"/>
            <a:ext cx="3276364" cy="1198246"/>
          </a:xfrm>
          <a:prstGeom prst="rect">
            <a:avLst/>
          </a:prstGeom>
          <a:solidFill>
            <a:schemeClr val="bg1"/>
          </a:solidFill>
        </p:spPr>
      </p:pic>
      <p:pic>
        <p:nvPicPr>
          <p:cNvPr id="22" name="Picture 8"/>
          <p:cNvPicPr>
            <a:picLocks noChangeAspect="1" noChangeArrowheads="1"/>
          </p:cNvPicPr>
          <p:nvPr/>
        </p:nvPicPr>
        <p:blipFill>
          <a:blip r:embed="rId7" cstate="print"/>
          <a:srcRect/>
          <a:stretch>
            <a:fillRect/>
          </a:stretch>
        </p:blipFill>
        <p:spPr bwMode="auto">
          <a:xfrm>
            <a:off x="6544375" y="4858565"/>
            <a:ext cx="1394449" cy="906097"/>
          </a:xfrm>
          <a:prstGeom prst="rect">
            <a:avLst/>
          </a:prstGeom>
          <a:noFill/>
          <a:ln w="9525">
            <a:noFill/>
            <a:miter lim="800000"/>
            <a:headEnd/>
            <a:tailEnd/>
          </a:ln>
          <a:effectLst/>
        </p:spPr>
      </p:pic>
      <p:grpSp>
        <p:nvGrpSpPr>
          <p:cNvPr id="23" name="グループ化 78"/>
          <p:cNvGrpSpPr/>
          <p:nvPr/>
        </p:nvGrpSpPr>
        <p:grpSpPr>
          <a:xfrm>
            <a:off x="900101" y="2360646"/>
            <a:ext cx="3204355" cy="3149902"/>
            <a:chOff x="236476" y="1922480"/>
            <a:chExt cx="4459721" cy="4303538"/>
          </a:xfrm>
          <a:effectLst>
            <a:outerShdw blurRad="50800" dist="38100" dir="2700000" algn="tl" rotWithShape="0">
              <a:prstClr val="black">
                <a:alpha val="40000"/>
              </a:prstClr>
            </a:outerShdw>
          </a:effectLst>
        </p:grpSpPr>
        <p:sp>
          <p:nvSpPr>
            <p:cNvPr id="24" name="Rectangle 87"/>
            <p:cNvSpPr>
              <a:spLocks noChangeArrowheads="1"/>
            </p:cNvSpPr>
            <p:nvPr/>
          </p:nvSpPr>
          <p:spPr bwMode="auto">
            <a:xfrm>
              <a:off x="236476" y="2160605"/>
              <a:ext cx="2376264" cy="3111500"/>
            </a:xfrm>
            <a:prstGeom prst="rect">
              <a:avLst/>
            </a:pr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5" name="AutoShape 90"/>
            <p:cNvSpPr>
              <a:spLocks noChangeArrowheads="1"/>
            </p:cNvSpPr>
            <p:nvPr/>
          </p:nvSpPr>
          <p:spPr bwMode="auto">
            <a:xfrm rot="10800000">
              <a:off x="1006413" y="1922480"/>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6" name="Text Box 91"/>
            <p:cNvSpPr txBox="1">
              <a:spLocks noChangeArrowheads="1"/>
            </p:cNvSpPr>
            <p:nvPr/>
          </p:nvSpPr>
          <p:spPr bwMode="auto">
            <a:xfrm>
              <a:off x="1367635" y="1922490"/>
              <a:ext cx="744412"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ja-JP" altLang="en-US" sz="800" dirty="0">
                  <a:latin typeface="HGP創英角ｺﾞｼｯｸUB" pitchFamily="50" charset="-128"/>
                  <a:ea typeface="HGP創英角ｺﾞｼｯｸUB" pitchFamily="50" charset="-128"/>
                </a:rPr>
                <a:t>データの見方</a:t>
              </a:r>
            </a:p>
          </p:txBody>
        </p:sp>
        <p:pic>
          <p:nvPicPr>
            <p:cNvPr id="27" name="Picture 8"/>
            <p:cNvPicPr>
              <a:picLocks noChangeAspect="1" noChangeArrowheads="1"/>
            </p:cNvPicPr>
            <p:nvPr/>
          </p:nvPicPr>
          <p:blipFill>
            <a:blip r:embed="rId8" cstate="print"/>
            <a:srcRect/>
            <a:stretch>
              <a:fillRect/>
            </a:stretch>
          </p:blipFill>
          <p:spPr bwMode="auto">
            <a:xfrm>
              <a:off x="289432" y="2204694"/>
              <a:ext cx="2282706" cy="3024336"/>
            </a:xfrm>
            <a:prstGeom prst="rect">
              <a:avLst/>
            </a:prstGeom>
            <a:solidFill>
              <a:schemeClr val="bg1"/>
            </a:solidFill>
            <a:ln w="9525">
              <a:noFill/>
              <a:miter lim="800000"/>
              <a:headEnd/>
              <a:tailEnd/>
            </a:ln>
            <a:effectLst/>
          </p:spPr>
        </p:pic>
        <p:grpSp>
          <p:nvGrpSpPr>
            <p:cNvPr id="28" name="グループ化 55"/>
            <p:cNvGrpSpPr/>
            <p:nvPr/>
          </p:nvGrpSpPr>
          <p:grpSpPr>
            <a:xfrm>
              <a:off x="888900" y="2277905"/>
              <a:ext cx="2175321" cy="3351213"/>
              <a:chOff x="6069124" y="2433215"/>
              <a:chExt cx="2175321" cy="3351213"/>
            </a:xfrm>
          </p:grpSpPr>
          <p:sp>
            <p:nvSpPr>
              <p:cNvPr id="39" name="Rectangle 87"/>
              <p:cNvSpPr>
                <a:spLocks noChangeArrowheads="1"/>
              </p:cNvSpPr>
              <p:nvPr/>
            </p:nvSpPr>
            <p:spPr bwMode="auto">
              <a:xfrm>
                <a:off x="6069124" y="2672928"/>
                <a:ext cx="2175321" cy="3111500"/>
              </a:xfrm>
              <a:prstGeom prst="rect">
                <a:avLst/>
              </a:pr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0" name="AutoShape 90"/>
              <p:cNvSpPr>
                <a:spLocks noChangeArrowheads="1"/>
              </p:cNvSpPr>
              <p:nvPr/>
            </p:nvSpPr>
            <p:spPr bwMode="auto">
              <a:xfrm rot="10800000">
                <a:off x="6695045" y="2434803"/>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1" name="Text Box 91"/>
              <p:cNvSpPr txBox="1">
                <a:spLocks noChangeArrowheads="1"/>
              </p:cNvSpPr>
              <p:nvPr/>
            </p:nvSpPr>
            <p:spPr bwMode="auto">
              <a:xfrm>
                <a:off x="7046647" y="2433215"/>
                <a:ext cx="76364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Ⅰ</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基礎情報</a:t>
                </a:r>
              </a:p>
            </p:txBody>
          </p:sp>
          <p:pic>
            <p:nvPicPr>
              <p:cNvPr id="42" name="Picture 7"/>
              <p:cNvPicPr>
                <a:picLocks noChangeAspect="1" noChangeArrowheads="1"/>
              </p:cNvPicPr>
              <p:nvPr/>
            </p:nvPicPr>
            <p:blipFill>
              <a:blip r:embed="rId9" cstate="print"/>
              <a:srcRect/>
              <a:stretch>
                <a:fillRect/>
              </a:stretch>
            </p:blipFill>
            <p:spPr bwMode="auto">
              <a:xfrm>
                <a:off x="6133447" y="2723209"/>
                <a:ext cx="2059913" cy="2988332"/>
              </a:xfrm>
              <a:prstGeom prst="rect">
                <a:avLst/>
              </a:prstGeom>
              <a:solidFill>
                <a:schemeClr val="bg1"/>
              </a:solidFill>
              <a:ln w="9525">
                <a:noFill/>
                <a:miter lim="800000"/>
                <a:headEnd/>
                <a:tailEnd/>
              </a:ln>
              <a:effectLst/>
            </p:spPr>
          </p:pic>
        </p:grpSp>
        <p:grpSp>
          <p:nvGrpSpPr>
            <p:cNvPr id="29" name="グループ化 60"/>
            <p:cNvGrpSpPr/>
            <p:nvPr/>
          </p:nvGrpSpPr>
          <p:grpSpPr>
            <a:xfrm>
              <a:off x="1664059" y="2638268"/>
              <a:ext cx="2066937" cy="3311526"/>
              <a:chOff x="6825207" y="2793578"/>
              <a:chExt cx="2066937" cy="3311526"/>
            </a:xfrm>
          </p:grpSpPr>
          <p:sp>
            <p:nvSpPr>
              <p:cNvPr id="35" name="Rectangle 94"/>
              <p:cNvSpPr>
                <a:spLocks noChangeArrowheads="1"/>
              </p:cNvSpPr>
              <p:nvPr/>
            </p:nvSpPr>
            <p:spPr bwMode="auto">
              <a:xfrm>
                <a:off x="6825207" y="3033291"/>
                <a:ext cx="2066937" cy="3071813"/>
              </a:xfrm>
              <a:prstGeom prst="rect">
                <a:avLst/>
              </a:pr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6" name="AutoShape 96"/>
              <p:cNvSpPr>
                <a:spLocks noChangeArrowheads="1"/>
              </p:cNvSpPr>
              <p:nvPr/>
            </p:nvSpPr>
            <p:spPr bwMode="auto">
              <a:xfrm rot="10800000">
                <a:off x="7214158" y="2795166"/>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7" name="Text Box 97"/>
              <p:cNvSpPr txBox="1">
                <a:spLocks noChangeArrowheads="1"/>
              </p:cNvSpPr>
              <p:nvPr/>
            </p:nvSpPr>
            <p:spPr bwMode="auto">
              <a:xfrm>
                <a:off x="7546430" y="2793578"/>
                <a:ext cx="821356"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Ⅱ</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事務データ</a:t>
                </a:r>
              </a:p>
            </p:txBody>
          </p:sp>
          <p:pic>
            <p:nvPicPr>
              <p:cNvPr id="38" name="Picture 6"/>
              <p:cNvPicPr>
                <a:picLocks noChangeAspect="1" noChangeArrowheads="1"/>
              </p:cNvPicPr>
              <p:nvPr/>
            </p:nvPicPr>
            <p:blipFill>
              <a:blip r:embed="rId10" cstate="print"/>
              <a:srcRect/>
              <a:stretch>
                <a:fillRect/>
              </a:stretch>
            </p:blipFill>
            <p:spPr bwMode="auto">
              <a:xfrm>
                <a:off x="6886932" y="3070292"/>
                <a:ext cx="1889790" cy="2950996"/>
              </a:xfrm>
              <a:prstGeom prst="rect">
                <a:avLst/>
              </a:prstGeom>
              <a:solidFill>
                <a:schemeClr val="bg1"/>
              </a:solidFill>
              <a:ln w="9525">
                <a:noFill/>
                <a:miter lim="800000"/>
                <a:headEnd/>
                <a:tailEnd/>
              </a:ln>
              <a:effectLst/>
            </p:spPr>
          </p:pic>
        </p:grpSp>
        <p:grpSp>
          <p:nvGrpSpPr>
            <p:cNvPr id="30" name="グループ化 66"/>
            <p:cNvGrpSpPr/>
            <p:nvPr/>
          </p:nvGrpSpPr>
          <p:grpSpPr>
            <a:xfrm>
              <a:off x="2468724" y="2998630"/>
              <a:ext cx="2227473" cy="3227388"/>
              <a:chOff x="7401272" y="3153940"/>
              <a:chExt cx="2227473" cy="3227388"/>
            </a:xfrm>
          </p:grpSpPr>
          <p:sp>
            <p:nvSpPr>
              <p:cNvPr id="31" name="Rectangle 109"/>
              <p:cNvSpPr>
                <a:spLocks noChangeArrowheads="1"/>
              </p:cNvSpPr>
              <p:nvPr/>
            </p:nvSpPr>
            <p:spPr bwMode="auto">
              <a:xfrm>
                <a:off x="7401272" y="3393653"/>
                <a:ext cx="2227473" cy="2987675"/>
              </a:xfrm>
              <a:prstGeom prst="rect">
                <a:avLst/>
              </a:pr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2" name="AutoShape 110"/>
              <p:cNvSpPr>
                <a:spLocks noChangeArrowheads="1"/>
              </p:cNvSpPr>
              <p:nvPr/>
            </p:nvSpPr>
            <p:spPr bwMode="auto">
              <a:xfrm rot="10800000">
                <a:off x="8079345" y="3155528"/>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3" name="Text Box 111"/>
              <p:cNvSpPr txBox="1">
                <a:spLocks noChangeArrowheads="1"/>
              </p:cNvSpPr>
              <p:nvPr/>
            </p:nvSpPr>
            <p:spPr bwMode="auto">
              <a:xfrm>
                <a:off x="8119903" y="3153940"/>
                <a:ext cx="139843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Ⅲ</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調査項目データ（第</a:t>
                </a:r>
                <a:r>
                  <a:rPr kumimoji="0" lang="en-US" altLang="ja-JP" sz="800" dirty="0">
                    <a:latin typeface="HGP創英角ｺﾞｼｯｸUB" pitchFamily="50" charset="-128"/>
                    <a:ea typeface="HGP創英角ｺﾞｼｯｸUB" pitchFamily="50" charset="-128"/>
                  </a:rPr>
                  <a:t>1</a:t>
                </a:r>
                <a:r>
                  <a:rPr kumimoji="0" lang="ja-JP" altLang="en-US" sz="800" dirty="0">
                    <a:latin typeface="HGP創英角ｺﾞｼｯｸUB" pitchFamily="50" charset="-128"/>
                    <a:ea typeface="HGP創英角ｺﾞｼｯｸUB" pitchFamily="50" charset="-128"/>
                  </a:rPr>
                  <a:t>群）</a:t>
                </a:r>
              </a:p>
            </p:txBody>
          </p:sp>
          <p:pic>
            <p:nvPicPr>
              <p:cNvPr id="34" name="Picture 5"/>
              <p:cNvPicPr>
                <a:picLocks noChangeAspect="1" noChangeArrowheads="1"/>
              </p:cNvPicPr>
              <p:nvPr/>
            </p:nvPicPr>
            <p:blipFill>
              <a:blip r:embed="rId11" cstate="print"/>
              <a:srcRect/>
              <a:stretch>
                <a:fillRect/>
              </a:stretch>
            </p:blipFill>
            <p:spPr bwMode="auto">
              <a:xfrm>
                <a:off x="7489695" y="3434525"/>
                <a:ext cx="2094677" cy="2874796"/>
              </a:xfrm>
              <a:prstGeom prst="rect">
                <a:avLst/>
              </a:prstGeom>
              <a:solidFill>
                <a:schemeClr val="bg1"/>
              </a:solidFill>
              <a:ln w="9525">
                <a:noFill/>
                <a:miter lim="800000"/>
                <a:headEnd/>
                <a:tailEnd/>
              </a:ln>
              <a:effectLst/>
            </p:spPr>
          </p:pic>
        </p:grpSp>
      </p:grpSp>
      <p:grpSp>
        <p:nvGrpSpPr>
          <p:cNvPr id="43" name="グループ化 79"/>
          <p:cNvGrpSpPr>
            <a:grpSpLocks/>
          </p:cNvGrpSpPr>
          <p:nvPr/>
        </p:nvGrpSpPr>
        <p:grpSpPr bwMode="auto">
          <a:xfrm>
            <a:off x="0" y="4743251"/>
            <a:ext cx="2214656" cy="1454347"/>
            <a:chOff x="-865971" y="4976253"/>
            <a:chExt cx="2563033" cy="1445439"/>
          </a:xfrm>
        </p:grpSpPr>
        <p:sp>
          <p:nvSpPr>
            <p:cNvPr id="44" name="AutoShape 115"/>
            <p:cNvSpPr>
              <a:spLocks noChangeArrowheads="1"/>
            </p:cNvSpPr>
            <p:nvPr/>
          </p:nvSpPr>
          <p:spPr bwMode="auto">
            <a:xfrm>
              <a:off x="-865971" y="4976253"/>
              <a:ext cx="2563033" cy="1445439"/>
            </a:xfrm>
            <a:prstGeom prst="wedgeEllipseCallout">
              <a:avLst>
                <a:gd name="adj1" fmla="val 32730"/>
                <a:gd name="adj2" fmla="val -76129"/>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lgn="ctr">
                <a:spcBef>
                  <a:spcPct val="50000"/>
                </a:spcBef>
                <a:buFont typeface="Wingdings" pitchFamily="2" charset="2"/>
                <a:buNone/>
                <a:defRPr/>
              </a:pPr>
              <a:endParaRPr kumimoji="0" lang="ja-JP" altLang="en-US">
                <a:solidFill>
                  <a:srgbClr val="000000"/>
                </a:solidFill>
              </a:endParaRPr>
            </a:p>
          </p:txBody>
        </p:sp>
        <p:sp>
          <p:nvSpPr>
            <p:cNvPr id="45" name="Text Box 45"/>
            <p:cNvSpPr txBox="1">
              <a:spLocks noChangeArrowheads="1"/>
            </p:cNvSpPr>
            <p:nvPr/>
          </p:nvSpPr>
          <p:spPr bwMode="auto">
            <a:xfrm>
              <a:off x="-502726" y="5230876"/>
              <a:ext cx="1928477" cy="1011609"/>
            </a:xfrm>
            <a:prstGeom prst="rect">
              <a:avLst/>
            </a:prstGeom>
            <a:solidFill>
              <a:srgbClr val="C9E7AB"/>
            </a:solid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200" dirty="0">
                  <a:solidFill>
                    <a:srgbClr val="000000"/>
                  </a:solidFill>
                  <a:ea typeface="HG丸ｺﾞｼｯｸM-PRO" pitchFamily="50" charset="-128"/>
                </a:rPr>
                <a:t>知りたい情報に迅速にアクセスできるよう、</a:t>
              </a:r>
              <a:r>
                <a:rPr kumimoji="0" lang="ja-JP" altLang="en-US" sz="1200" b="1" u="sng" dirty="0">
                  <a:solidFill>
                    <a:srgbClr val="000000"/>
                  </a:solidFill>
                  <a:ea typeface="HG丸ｺﾞｼｯｸM-PRO" pitchFamily="50" charset="-128"/>
                </a:rPr>
                <a:t>関連項目別にエクセルシートを分けて提供</a:t>
              </a:r>
              <a:r>
                <a:rPr kumimoji="0" lang="ja-JP" altLang="en-US" sz="1200" dirty="0">
                  <a:solidFill>
                    <a:srgbClr val="000000"/>
                  </a:solidFill>
                  <a:ea typeface="HG丸ｺﾞｼｯｸM-PRO" pitchFamily="50" charset="-128"/>
                </a:rPr>
                <a:t>する。</a:t>
              </a:r>
            </a:p>
          </p:txBody>
        </p:sp>
      </p:grpSp>
      <p:sp>
        <p:nvSpPr>
          <p:cNvPr id="46" name="AutoShape 115"/>
          <p:cNvSpPr>
            <a:spLocks noChangeArrowheads="1"/>
          </p:cNvSpPr>
          <p:nvPr/>
        </p:nvSpPr>
        <p:spPr bwMode="auto">
          <a:xfrm>
            <a:off x="3643086" y="2477818"/>
            <a:ext cx="1829522" cy="860468"/>
          </a:xfrm>
          <a:prstGeom prst="wedgeEllipseCallout">
            <a:avLst>
              <a:gd name="adj1" fmla="val 61937"/>
              <a:gd name="adj2" fmla="val 70650"/>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7" name="テキスト ボックス 46"/>
          <p:cNvSpPr txBox="1"/>
          <p:nvPr/>
        </p:nvSpPr>
        <p:spPr>
          <a:xfrm>
            <a:off x="3817257" y="2549826"/>
            <a:ext cx="1619347" cy="738664"/>
          </a:xfrm>
          <a:prstGeom prst="rect">
            <a:avLst/>
          </a:prstGeom>
          <a:noFill/>
        </p:spPr>
        <p:txBody>
          <a:bodyPr wrap="square" rtlCol="0">
            <a:spAutoFit/>
          </a:bodyPr>
          <a:lstStyle/>
          <a:p>
            <a:r>
              <a:rPr kumimoji="1" lang="en-US" altLang="ja-JP" sz="1400" u="sng" dirty="0" smtClean="0">
                <a:solidFill>
                  <a:srgbClr val="000000"/>
                </a:solidFill>
                <a:latin typeface="+mn-ea"/>
                <a:ea typeface="+mn-ea"/>
              </a:rPr>
              <a:t>3.</a:t>
            </a:r>
            <a:r>
              <a:rPr kumimoji="1" lang="ja-JP" altLang="en-US" sz="1400" u="sng" dirty="0" smtClean="0">
                <a:solidFill>
                  <a:srgbClr val="000000"/>
                </a:solidFill>
                <a:latin typeface="+mn-ea"/>
                <a:ea typeface="+mn-ea"/>
              </a:rPr>
              <a:t>調査項目データ</a:t>
            </a:r>
            <a:r>
              <a:rPr kumimoji="1" lang="en-US" altLang="ja-JP" sz="1400" u="sng" dirty="0" smtClean="0">
                <a:solidFill>
                  <a:srgbClr val="000000"/>
                </a:solidFill>
                <a:latin typeface="+mn-ea"/>
                <a:ea typeface="+mn-ea"/>
              </a:rPr>
              <a:t/>
            </a:r>
            <a:br>
              <a:rPr kumimoji="1" lang="en-US" altLang="ja-JP" sz="1400" u="sng" dirty="0" smtClean="0">
                <a:solidFill>
                  <a:srgbClr val="000000"/>
                </a:solidFill>
                <a:latin typeface="+mn-ea"/>
                <a:ea typeface="+mn-ea"/>
              </a:rPr>
            </a:br>
            <a:r>
              <a:rPr kumimoji="1" lang="ja-JP" altLang="en-US" sz="1400" dirty="0" smtClean="0">
                <a:solidFill>
                  <a:srgbClr val="000000"/>
                </a:solidFill>
                <a:latin typeface="+mn-ea"/>
                <a:ea typeface="+mn-ea"/>
              </a:rPr>
              <a:t>調査項目選択率</a:t>
            </a:r>
            <a:r>
              <a:rPr kumimoji="1" lang="en-US" altLang="ja-JP" sz="1400" dirty="0" smtClean="0">
                <a:solidFill>
                  <a:srgbClr val="000000"/>
                </a:solidFill>
                <a:latin typeface="+mn-ea"/>
                <a:ea typeface="+mn-ea"/>
              </a:rPr>
              <a:t/>
            </a:r>
            <a:br>
              <a:rPr kumimoji="1" lang="en-US" altLang="ja-JP" sz="1400" dirty="0" smtClean="0">
                <a:solidFill>
                  <a:srgbClr val="000000"/>
                </a:solidFill>
                <a:latin typeface="+mn-ea"/>
                <a:ea typeface="+mn-ea"/>
              </a:rPr>
            </a:br>
            <a:r>
              <a:rPr kumimoji="1" lang="ja-JP" altLang="en-US" sz="1400" dirty="0" smtClean="0">
                <a:solidFill>
                  <a:srgbClr val="000000"/>
                </a:solidFill>
                <a:latin typeface="+mn-ea"/>
                <a:ea typeface="+mn-ea"/>
              </a:rPr>
              <a:t>「箱</a:t>
            </a:r>
            <a:r>
              <a:rPr kumimoji="1" lang="ja-JP" altLang="en-US" sz="1400" dirty="0" err="1" smtClean="0">
                <a:solidFill>
                  <a:srgbClr val="000000"/>
                </a:solidFill>
                <a:latin typeface="+mn-ea"/>
                <a:ea typeface="+mn-ea"/>
              </a:rPr>
              <a:t>ひげ</a:t>
            </a:r>
            <a:r>
              <a:rPr kumimoji="1" lang="ja-JP" altLang="en-US" sz="1400" dirty="0" smtClean="0">
                <a:solidFill>
                  <a:srgbClr val="000000"/>
                </a:solidFill>
                <a:latin typeface="+mn-ea"/>
                <a:ea typeface="+mn-ea"/>
              </a:rPr>
              <a:t>図」の例</a:t>
            </a:r>
            <a:endParaRPr kumimoji="1" lang="ja-JP" altLang="en-US" sz="1400" dirty="0">
              <a:solidFill>
                <a:srgbClr val="000000"/>
              </a:solidFill>
              <a:latin typeface="+mn-ea"/>
              <a:ea typeface="+mn-ea"/>
            </a:endParaRPr>
          </a:p>
        </p:txBody>
      </p:sp>
      <p:sp>
        <p:nvSpPr>
          <p:cNvPr id="48" name="AutoShape 115"/>
          <p:cNvSpPr>
            <a:spLocks noChangeArrowheads="1"/>
          </p:cNvSpPr>
          <p:nvPr/>
        </p:nvSpPr>
        <p:spPr bwMode="auto">
          <a:xfrm>
            <a:off x="3846286" y="4314022"/>
            <a:ext cx="1770338" cy="1008112"/>
          </a:xfrm>
          <a:prstGeom prst="wedgeEllipseCallout">
            <a:avLst>
              <a:gd name="adj1" fmla="val 75926"/>
              <a:gd name="adj2" fmla="val 45337"/>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9" name="テキスト ボックス 48"/>
          <p:cNvSpPr txBox="1"/>
          <p:nvPr/>
        </p:nvSpPr>
        <p:spPr>
          <a:xfrm>
            <a:off x="4005943" y="4414850"/>
            <a:ext cx="1597625" cy="830997"/>
          </a:xfrm>
          <a:prstGeom prst="rect">
            <a:avLst/>
          </a:prstGeom>
          <a:noFill/>
        </p:spPr>
        <p:txBody>
          <a:bodyPr wrap="square" rtlCol="0">
            <a:spAutoFit/>
          </a:bodyPr>
          <a:lstStyle/>
          <a:p>
            <a:r>
              <a:rPr kumimoji="1" lang="en-US" altLang="ja-JP" sz="1200" u="sng" dirty="0" smtClean="0">
                <a:solidFill>
                  <a:srgbClr val="000000"/>
                </a:solidFill>
                <a:latin typeface="+mn-ea"/>
                <a:ea typeface="+mn-ea"/>
              </a:rPr>
              <a:t>2.</a:t>
            </a:r>
            <a:r>
              <a:rPr kumimoji="1" lang="ja-JP" altLang="en-US" sz="1200" u="sng" dirty="0" smtClean="0">
                <a:solidFill>
                  <a:srgbClr val="000000"/>
                </a:solidFill>
                <a:latin typeface="+mn-ea"/>
                <a:ea typeface="+mn-ea"/>
              </a:rPr>
              <a:t>事務データ</a:t>
            </a:r>
            <a:r>
              <a:rPr kumimoji="1" lang="en-US" altLang="ja-JP" sz="1200" dirty="0" smtClean="0">
                <a:solidFill>
                  <a:srgbClr val="000000"/>
                </a:solidFill>
                <a:latin typeface="+mn-ea"/>
                <a:ea typeface="+mn-ea"/>
              </a:rPr>
              <a:t/>
            </a:r>
            <a:br>
              <a:rPr kumimoji="1" lang="en-US" altLang="ja-JP" sz="1200" dirty="0" smtClean="0">
                <a:solidFill>
                  <a:srgbClr val="000000"/>
                </a:solidFill>
                <a:latin typeface="+mn-ea"/>
                <a:ea typeface="+mn-ea"/>
              </a:rPr>
            </a:br>
            <a:r>
              <a:rPr kumimoji="1" lang="ja-JP" altLang="en-US" sz="1200" dirty="0" smtClean="0">
                <a:solidFill>
                  <a:srgbClr val="000000"/>
                </a:solidFill>
                <a:latin typeface="+mn-ea"/>
                <a:ea typeface="+mn-ea"/>
              </a:rPr>
              <a:t>意見書依頼から入手までの期間</a:t>
            </a:r>
            <a:r>
              <a:rPr kumimoji="1" lang="en-US" altLang="ja-JP" sz="1200" dirty="0" smtClean="0">
                <a:solidFill>
                  <a:srgbClr val="000000"/>
                </a:solidFill>
                <a:latin typeface="+mn-ea"/>
                <a:ea typeface="+mn-ea"/>
              </a:rPr>
              <a:t/>
            </a:r>
            <a:br>
              <a:rPr kumimoji="1" lang="en-US" altLang="ja-JP" sz="1200" dirty="0" smtClean="0">
                <a:solidFill>
                  <a:srgbClr val="000000"/>
                </a:solidFill>
                <a:latin typeface="+mn-ea"/>
                <a:ea typeface="+mn-ea"/>
              </a:rPr>
            </a:br>
            <a:r>
              <a:rPr kumimoji="1" lang="ja-JP" altLang="en-US" sz="1200" dirty="0" smtClean="0">
                <a:solidFill>
                  <a:srgbClr val="000000"/>
                </a:solidFill>
                <a:latin typeface="+mn-ea"/>
                <a:ea typeface="+mn-ea"/>
              </a:rPr>
              <a:t>「ヒストグラム」の例</a:t>
            </a:r>
            <a:endParaRPr kumimoji="1" lang="ja-JP" altLang="en-US" sz="1200" dirty="0">
              <a:solidFill>
                <a:srgbClr val="000000"/>
              </a:solidFill>
              <a:latin typeface="+mn-ea"/>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277010"/>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【4-3</a:t>
            </a:r>
            <a:r>
              <a:rPr lang="ja-JP" altLang="en-US" sz="4000" dirty="0" smtClean="0">
                <a:solidFill>
                  <a:srgbClr val="000000"/>
                </a:solidFill>
                <a:latin typeface="Calibri" pitchFamily="34" charset="0"/>
              </a:rPr>
              <a:t>：技術的助言事業</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技術的助言事業のプロセス</a:t>
            </a:r>
          </a:p>
        </p:txBody>
      </p:sp>
      <p:pic>
        <p:nvPicPr>
          <p:cNvPr id="5126" name="Picture 6"/>
          <p:cNvPicPr>
            <a:picLocks noChangeAspect="1" noChangeArrowheads="1"/>
          </p:cNvPicPr>
          <p:nvPr/>
        </p:nvPicPr>
        <p:blipFill>
          <a:blip r:embed="rId3" cstate="print"/>
          <a:srcRect/>
          <a:stretch>
            <a:fillRect/>
          </a:stretch>
        </p:blipFill>
        <p:spPr bwMode="auto">
          <a:xfrm>
            <a:off x="20" y="2337092"/>
            <a:ext cx="9143979" cy="4302247"/>
          </a:xfrm>
          <a:prstGeom prst="rect">
            <a:avLst/>
          </a:prstGeom>
          <a:noFill/>
          <a:ln w="9525">
            <a:noFill/>
            <a:miter lim="800000"/>
            <a:headEnd/>
            <a:tailEnd/>
          </a:ln>
          <a:effectLst/>
        </p:spPr>
      </p:pic>
      <p:sp>
        <p:nvSpPr>
          <p:cNvPr id="21" name="Text Box 221"/>
          <p:cNvSpPr txBox="1">
            <a:spLocks noChangeArrowheads="1"/>
          </p:cNvSpPr>
          <p:nvPr/>
        </p:nvSpPr>
        <p:spPr bwMode="auto">
          <a:xfrm>
            <a:off x="315912" y="1240131"/>
            <a:ext cx="8459953" cy="1022140"/>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a:solidFill>
                  <a:srgbClr val="000000"/>
                </a:solidFill>
              </a:rPr>
              <a:t>■</a:t>
            </a:r>
            <a:r>
              <a:rPr lang="ja-JP" altLang="en-US" sz="1400" dirty="0">
                <a:solidFill>
                  <a:srgbClr val="000000"/>
                </a:solidFill>
                <a:ea typeface="HG丸ｺﾞｼｯｸM-PRO" pitchFamily="50" charset="-128"/>
              </a:rPr>
              <a:t>全国の介護認定審査会に訪問し、要介護認定業務の適正な運用に資する改善策等の技術的助言を行う</a:t>
            </a:r>
            <a:r>
              <a:rPr lang="ja-JP" altLang="en-US" sz="1400" dirty="0" smtClean="0">
                <a:solidFill>
                  <a:srgbClr val="000000"/>
                </a:solidFill>
                <a:ea typeface="HG丸ｺﾞｼｯｸM-PRO" pitchFamily="50" charset="-128"/>
              </a:rPr>
              <a:t>。実施にあたっては、当日の調査票や審査会の傍聴のみでなく、事前に「業務分析データ」「事前アンケート（カルテ）」などから傾向を把握し、当日の助言・支援の内容に反映させるとともに、事後のフォローアップを通じて自治体内での定着を支援する。</a:t>
            </a:r>
            <a:endParaRPr lang="en-US" altLang="ja-JP" sz="1400"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技術的助言事業の訪問先自治体の選定</a:t>
            </a:r>
            <a:endParaRPr lang="ja-JP" altLang="en-US" dirty="0" smtClean="0"/>
          </a:p>
        </p:txBody>
      </p:sp>
      <p:pic>
        <p:nvPicPr>
          <p:cNvPr id="5" name="Picture 2"/>
          <p:cNvPicPr>
            <a:picLocks noChangeAspect="1" noChangeArrowheads="1"/>
          </p:cNvPicPr>
          <p:nvPr/>
        </p:nvPicPr>
        <p:blipFill>
          <a:blip r:embed="rId3" cstate="print"/>
          <a:srcRect b="16126"/>
          <a:stretch>
            <a:fillRect/>
          </a:stretch>
        </p:blipFill>
        <p:spPr bwMode="auto">
          <a:xfrm>
            <a:off x="319042" y="2775084"/>
            <a:ext cx="8553970" cy="3639792"/>
          </a:xfrm>
          <a:prstGeom prst="rect">
            <a:avLst/>
          </a:prstGeom>
          <a:noFill/>
          <a:ln w="9525">
            <a:noFill/>
            <a:miter lim="800000"/>
            <a:headEnd/>
            <a:tailEnd/>
          </a:ln>
          <a:effectLst/>
        </p:spPr>
      </p:pic>
      <p:sp>
        <p:nvSpPr>
          <p:cNvPr id="6" name="角丸四角形 5"/>
          <p:cNvSpPr/>
          <p:nvPr/>
        </p:nvSpPr>
        <p:spPr bwMode="auto">
          <a:xfrm>
            <a:off x="302284" y="495242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7" name="円形吹き出し 6"/>
          <p:cNvSpPr/>
          <p:nvPr/>
        </p:nvSpPr>
        <p:spPr bwMode="auto">
          <a:xfrm>
            <a:off x="2250831" y="4906371"/>
            <a:ext cx="2757267" cy="900100"/>
          </a:xfrm>
          <a:prstGeom prst="wedgeEllipseCallout">
            <a:avLst>
              <a:gd name="adj1" fmla="val -30677"/>
              <a:gd name="adj2" fmla="val 64862"/>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全国平均から標準偏差の１～２倍以上の乖離がある項目を色で表示</a:t>
            </a:r>
            <a:endParaRPr lang="en-US" altLang="ja-JP" sz="1400" dirty="0" smtClean="0">
              <a:solidFill>
                <a:schemeClr val="tx1"/>
              </a:solidFill>
              <a:latin typeface="Arial" charset="0"/>
              <a:ea typeface="ＭＳ Ｐゴシック" charset="-128"/>
            </a:endParaRPr>
          </a:p>
        </p:txBody>
      </p:sp>
      <p:sp>
        <p:nvSpPr>
          <p:cNvPr id="8" name="円形吹き出し 7"/>
          <p:cNvSpPr/>
          <p:nvPr/>
        </p:nvSpPr>
        <p:spPr bwMode="auto">
          <a:xfrm>
            <a:off x="6485206" y="3914708"/>
            <a:ext cx="2295377" cy="900100"/>
          </a:xfrm>
          <a:prstGeom prst="wedgeEllipseCallout">
            <a:avLst>
              <a:gd name="adj1" fmla="val -5958"/>
              <a:gd name="adj2" fmla="val 66425"/>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分析結果に基づいて訪問先候補を選定する</a:t>
            </a:r>
            <a:endParaRPr lang="en-US" altLang="ja-JP" sz="1400" dirty="0" smtClean="0">
              <a:solidFill>
                <a:schemeClr val="tx1"/>
              </a:solidFill>
              <a:latin typeface="Arial" charset="0"/>
              <a:ea typeface="ＭＳ Ｐゴシック" charset="-128"/>
            </a:endParaRPr>
          </a:p>
        </p:txBody>
      </p:sp>
      <p:sp>
        <p:nvSpPr>
          <p:cNvPr id="9" name="円形吹き出し 8"/>
          <p:cNvSpPr/>
          <p:nvPr/>
        </p:nvSpPr>
        <p:spPr bwMode="auto">
          <a:xfrm>
            <a:off x="351693" y="2599966"/>
            <a:ext cx="2053882" cy="828092"/>
          </a:xfrm>
          <a:prstGeom prst="wedgeEllipseCallout">
            <a:avLst>
              <a:gd name="adj1" fmla="val 87654"/>
              <a:gd name="adj2" fmla="val 27666"/>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全国的にバラツキが大きい項目をピックアップ</a:t>
            </a:r>
            <a:endParaRPr lang="en-US" altLang="ja-JP" sz="1400" dirty="0" smtClean="0">
              <a:solidFill>
                <a:schemeClr val="tx1"/>
              </a:solidFill>
              <a:latin typeface="Arial" charset="0"/>
              <a:ea typeface="ＭＳ Ｐゴシック" charset="-128"/>
            </a:endParaRPr>
          </a:p>
        </p:txBody>
      </p:sp>
      <p:sp>
        <p:nvSpPr>
          <p:cNvPr id="10" name="角丸四角形 9"/>
          <p:cNvSpPr/>
          <p:nvPr/>
        </p:nvSpPr>
        <p:spPr bwMode="auto">
          <a:xfrm>
            <a:off x="217877" y="582554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11" name="Text Box 221"/>
          <p:cNvSpPr txBox="1">
            <a:spLocks noChangeArrowheads="1"/>
          </p:cNvSpPr>
          <p:nvPr/>
        </p:nvSpPr>
        <p:spPr bwMode="auto">
          <a:xfrm>
            <a:off x="90825" y="1238893"/>
            <a:ext cx="8856227" cy="1259128"/>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smtClean="0"/>
              <a:t>■ </a:t>
            </a:r>
            <a:r>
              <a:rPr lang="ja-JP" altLang="en-US" sz="1400" dirty="0" smtClean="0">
                <a:ea typeface="HG丸ｺﾞｼｯｸM-PRO" pitchFamily="50" charset="-128"/>
              </a:rPr>
              <a:t>「全国的な要介護認定の適正化」という事業目的の達成のため、業務分析データに基づいた「訪問すべき市町村の優先度」の分析を行い、より高い改善効果が見込まれる市町村を優先的に選定。</a:t>
            </a:r>
            <a:endParaRPr lang="en-US" altLang="ja-JP" sz="1400" dirty="0" smtClean="0">
              <a:ea typeface="HG丸ｺﾞｼｯｸM-PRO" pitchFamily="50" charset="-128"/>
            </a:endParaRPr>
          </a:p>
          <a:p>
            <a:pPr marL="177800" indent="-177800" algn="l">
              <a:lnSpc>
                <a:spcPct val="110000"/>
              </a:lnSpc>
            </a:pPr>
            <a:r>
              <a:rPr lang="ja-JP" altLang="en-US" sz="1400" dirty="0" smtClean="0">
                <a:ea typeface="HG丸ｺﾞｼｯｸM-PRO" pitchFamily="50" charset="-128"/>
              </a:rPr>
              <a:t>■ 業務分析データの特定の項目における「はずれ値の有無」や一次・二次判定後の「要介護度分布」を中心に分析結果を都道府県に配布の上で、推薦自治体の選定を依頼する予定。最終決定は、上記の分析結果に加え、過去の訪問実績なども加味して選定。</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技術的助言事業の効果</a:t>
            </a:r>
          </a:p>
        </p:txBody>
      </p:sp>
      <p:grpSp>
        <p:nvGrpSpPr>
          <p:cNvPr id="131" name="グループ化 95"/>
          <p:cNvGrpSpPr/>
          <p:nvPr/>
        </p:nvGrpSpPr>
        <p:grpSpPr>
          <a:xfrm>
            <a:off x="420916" y="3359770"/>
            <a:ext cx="2675863" cy="2562059"/>
            <a:chOff x="3053534" y="4828"/>
            <a:chExt cx="2509767" cy="1341874"/>
          </a:xfrm>
          <a:solidFill>
            <a:srgbClr val="E3560E">
              <a:lumMod val="20000"/>
              <a:lumOff val="80000"/>
            </a:srgbClr>
          </a:solidFill>
          <a:scene3d>
            <a:camera prst="orthographicFront"/>
            <a:lightRig rig="flat" dir="t"/>
          </a:scene3d>
        </p:grpSpPr>
        <p:sp>
          <p:nvSpPr>
            <p:cNvPr id="132" name="正方形/長方形 131"/>
            <p:cNvSpPr/>
            <p:nvPr/>
          </p:nvSpPr>
          <p:spPr>
            <a:xfrm>
              <a:off x="305353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33" name="正方形/長方形 132"/>
            <p:cNvSpPr/>
            <p:nvPr/>
          </p:nvSpPr>
          <p:spPr>
            <a:xfrm>
              <a:off x="305353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◆都道府県◆</a:t>
              </a:r>
              <a:endParaRPr kumimoji="1" lang="en-US" altLang="ja-JP"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・審査会傍聴の機会の創出</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・要介護認定適正化のノウハウの共有</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・都道府県内のより多くの市町村の要介護認定業務に係る情報の収集機会</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84138" marR="0" lvl="0" indent="-84138" algn="l" defTabSz="533400" eaLnBrk="1" fontAlgn="auto" latinLnBrk="0" hangingPunct="1">
                <a:lnSpc>
                  <a:spcPct val="90000"/>
                </a:lnSpc>
                <a:spcBef>
                  <a:spcPct val="0"/>
                </a:spcBef>
                <a:spcAft>
                  <a:spcPct val="35000"/>
                </a:spcAft>
                <a:buClrTx/>
                <a:buSzTx/>
                <a:buFontTx/>
                <a:buNone/>
                <a:tabLst/>
                <a:defRPr/>
              </a:pPr>
              <a:endParaRPr kumimoji="1" lang="en-US" altLang="ja-JP" sz="12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0" marR="0" lvl="0" indent="0" algn="l" defTabSz="533400" eaLnBrk="1" fontAlgn="auto" latinLnBrk="0" hangingPunct="1">
                <a:lnSpc>
                  <a:spcPct val="90000"/>
                </a:lnSpc>
                <a:spcBef>
                  <a:spcPct val="0"/>
                </a:spcBef>
                <a:spcAft>
                  <a:spcPct val="35000"/>
                </a:spcAft>
                <a:buClrTx/>
                <a:buSzTx/>
                <a:buFontTx/>
                <a:buNone/>
                <a:tabLst/>
                <a:defRPr/>
              </a:pPr>
              <a:endParaRPr kumimoji="1" lang="en-US" altLang="ja-JP" sz="11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4" name="グループ化 98"/>
          <p:cNvGrpSpPr/>
          <p:nvPr/>
        </p:nvGrpSpPr>
        <p:grpSpPr>
          <a:xfrm>
            <a:off x="420916" y="6030137"/>
            <a:ext cx="2675863" cy="697229"/>
            <a:chOff x="3053534" y="1685699"/>
            <a:chExt cx="2509767" cy="537147"/>
          </a:xfrm>
          <a:solidFill>
            <a:srgbClr val="E3560E">
              <a:lumMod val="20000"/>
              <a:lumOff val="80000"/>
            </a:srgbClr>
          </a:solidFill>
          <a:scene3d>
            <a:camera prst="orthographicFront"/>
            <a:lightRig rig="flat" dir="t"/>
          </a:scene3d>
        </p:grpSpPr>
        <p:sp>
          <p:nvSpPr>
            <p:cNvPr id="135" name="正方形/長方形 134"/>
            <p:cNvSpPr/>
            <p:nvPr/>
          </p:nvSpPr>
          <p:spPr>
            <a:xfrm>
              <a:off x="305353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36" name="正方形/長方形 135"/>
            <p:cNvSpPr/>
            <p:nvPr/>
          </p:nvSpPr>
          <p:spPr>
            <a:xfrm>
              <a:off x="305353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地域での適正化の取組みを推進するための機会とノウハウの獲得</a:t>
              </a:r>
              <a:endParaRPr kumimoji="1" lang="en-US" altLang="ja-JP"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7" name="グループ化 101"/>
          <p:cNvGrpSpPr/>
          <p:nvPr/>
        </p:nvGrpSpPr>
        <p:grpSpPr>
          <a:xfrm>
            <a:off x="3252792" y="3359770"/>
            <a:ext cx="2675863" cy="2562059"/>
            <a:chOff x="5996194" y="4828"/>
            <a:chExt cx="2509767" cy="1341874"/>
          </a:xfrm>
          <a:scene3d>
            <a:camera prst="orthographicFront"/>
            <a:lightRig rig="flat" dir="t"/>
          </a:scene3d>
        </p:grpSpPr>
        <p:sp>
          <p:nvSpPr>
            <p:cNvPr id="138" name="正方形/長方形 137"/>
            <p:cNvSpPr/>
            <p:nvPr/>
          </p:nvSpPr>
          <p:spPr>
            <a:xfrm>
              <a:off x="5996194" y="4828"/>
              <a:ext cx="2509767" cy="1341874"/>
            </a:xfrm>
            <a:prstGeom prst="rect">
              <a:avLst/>
            </a:prstGeom>
            <a:solidFill>
              <a:srgbClr val="E3560E">
                <a:lumMod val="20000"/>
                <a:lumOff val="8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39" name="正方形/長方形 138"/>
            <p:cNvSpPr/>
            <p:nvPr/>
          </p:nvSpPr>
          <p:spPr>
            <a:xfrm>
              <a:off x="5996194" y="4828"/>
              <a:ext cx="2509767" cy="1341874"/>
            </a:xfrm>
            <a:prstGeom prst="rect">
              <a:avLst/>
            </a:prstGeom>
            <a:no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認定調査員</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事務局◆</a:t>
              </a:r>
              <a:endParaRPr kumimoji="1" lang="en-US" altLang="ja-JP"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・調査選択・</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特記事項の</a:t>
              </a:r>
              <a:r>
                <a:rPr lang="ja-JP" altLang="en-US" sz="1600" noProof="0" dirty="0" smtClean="0">
                  <a:solidFill>
                    <a:sysClr val="windowText" lastClr="000000"/>
                  </a:solidFill>
                  <a:latin typeface="HG丸ｺﾞｼｯｸM-PRO"/>
                  <a:ea typeface="HG丸ｺﾞｼｯｸM-PRO"/>
                  <a:cs typeface="Arial"/>
                </a:rPr>
                <a:t>第三者による課題抽出・</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改善</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への助言</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判定方法の確認</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の改善</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方法</a:t>
              </a:r>
              <a:r>
                <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審査会委員への説明方法</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に関する助言</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40" name="グループ化 104"/>
          <p:cNvGrpSpPr/>
          <p:nvPr/>
        </p:nvGrpSpPr>
        <p:grpSpPr>
          <a:xfrm>
            <a:off x="6039437" y="3359770"/>
            <a:ext cx="2675863" cy="2562059"/>
            <a:chOff x="5996194" y="4828"/>
            <a:chExt cx="2509767" cy="1341874"/>
          </a:xfrm>
          <a:solidFill>
            <a:srgbClr val="E3560E">
              <a:lumMod val="20000"/>
              <a:lumOff val="80000"/>
            </a:srgbClr>
          </a:solidFill>
          <a:scene3d>
            <a:camera prst="orthographicFront"/>
            <a:lightRig rig="flat" dir="t"/>
          </a:scene3d>
        </p:grpSpPr>
        <p:sp>
          <p:nvSpPr>
            <p:cNvPr id="141" name="正方形/長方形 140"/>
            <p:cNvSpPr/>
            <p:nvPr/>
          </p:nvSpPr>
          <p:spPr>
            <a:xfrm>
              <a:off x="599619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42" name="正方形/長方形 141"/>
            <p:cNvSpPr/>
            <p:nvPr/>
          </p:nvSpPr>
          <p:spPr>
            <a:xfrm>
              <a:off x="599619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lang="ja-JP" altLang="en-US" sz="1400" b="1" dirty="0" smtClean="0">
                  <a:solidFill>
                    <a:sysClr val="windowText" lastClr="000000"/>
                  </a:solidFill>
                  <a:latin typeface="HG丸ｺﾞｼｯｸM-PRO"/>
                  <a:ea typeface="HG丸ｺﾞｼｯｸM-PRO"/>
                  <a:cs typeface="Arial"/>
                </a:rPr>
                <a:t>傍聴</a:t>
              </a:r>
              <a:r>
                <a:rPr kumimoji="0" lang="ja-JP" altLang="en-US"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する他市町村への</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効果◆</a:t>
              </a:r>
              <a:endPar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で</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の取り組み状況の把握</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から</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のノウハウの吸収</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・自身の自治体における認定適正化専門員からの助言の活用</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・適正化に取組み始める機会の創出</a:t>
              </a:r>
              <a:endPar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3" name="グループ化 107"/>
          <p:cNvGrpSpPr/>
          <p:nvPr/>
        </p:nvGrpSpPr>
        <p:grpSpPr>
          <a:xfrm>
            <a:off x="3239919" y="6030137"/>
            <a:ext cx="5497683" cy="697229"/>
            <a:chOff x="5996194" y="1685699"/>
            <a:chExt cx="2509767" cy="537147"/>
          </a:xfrm>
          <a:solidFill>
            <a:srgbClr val="E3560E">
              <a:lumMod val="20000"/>
              <a:lumOff val="80000"/>
            </a:srgbClr>
          </a:solidFill>
          <a:scene3d>
            <a:camera prst="orthographicFront"/>
            <a:lightRig rig="flat" dir="t"/>
          </a:scene3d>
        </p:grpSpPr>
        <p:sp>
          <p:nvSpPr>
            <p:cNvPr id="144" name="正方形/長方形 143"/>
            <p:cNvSpPr/>
            <p:nvPr/>
          </p:nvSpPr>
          <p:spPr>
            <a:xfrm>
              <a:off x="599619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45" name="正方形/長方形 144"/>
            <p:cNvSpPr/>
            <p:nvPr/>
          </p:nvSpPr>
          <p:spPr>
            <a:xfrm>
              <a:off x="599619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具体的な改善点の明示と解決策をセットにした助言</a:t>
              </a:r>
              <a:endParaRPr kumimoji="1" lang="ja-JP" altLang="en-US" sz="16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6" name="グループ化 21"/>
          <p:cNvGrpSpPr>
            <a:grpSpLocks/>
          </p:cNvGrpSpPr>
          <p:nvPr/>
        </p:nvGrpSpPr>
        <p:grpSpPr bwMode="auto">
          <a:xfrm>
            <a:off x="1796720" y="1370407"/>
            <a:ext cx="4879851" cy="1836816"/>
            <a:chOff x="2612740" y="2024844"/>
            <a:chExt cx="4069373" cy="1340691"/>
          </a:xfrm>
        </p:grpSpPr>
        <p:sp>
          <p:nvSpPr>
            <p:cNvPr id="147" name="円/楕円 146"/>
            <p:cNvSpPr/>
            <p:nvPr/>
          </p:nvSpPr>
          <p:spPr bwMode="auto">
            <a:xfrm>
              <a:off x="3820364" y="2024844"/>
              <a:ext cx="1610932" cy="431519"/>
            </a:xfrm>
            <a:prstGeom prst="ellipse">
              <a:avLst/>
            </a:prstGeom>
            <a:solidFill>
              <a:srgbClr val="FFCCCC"/>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厚生労働省</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8" name="円/楕円 147"/>
            <p:cNvSpPr/>
            <p:nvPr/>
          </p:nvSpPr>
          <p:spPr bwMode="auto">
            <a:xfrm>
              <a:off x="2865129" y="2889469"/>
              <a:ext cx="1295278" cy="431519"/>
            </a:xfrm>
            <a:prstGeom prst="ellipse">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都道府県</a:t>
              </a:r>
              <a:endParaRPr kumimoji="0" lang="ja-JP" altLang="en-US" sz="20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9" name="円/楕円 148"/>
            <p:cNvSpPr/>
            <p:nvPr/>
          </p:nvSpPr>
          <p:spPr bwMode="auto">
            <a:xfrm>
              <a:off x="5204884" y="2889468"/>
              <a:ext cx="1477229" cy="431519"/>
            </a:xfrm>
            <a:prstGeom prst="ellipse">
              <a:avLst/>
            </a:prstGeom>
            <a:solidFill>
              <a:srgbClr val="73AAC0">
                <a:lumMod val="40000"/>
                <a:lumOff val="6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参加</a:t>
              </a: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市町村</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cxnSp>
          <p:nvCxnSpPr>
            <p:cNvPr id="150" name="直線矢印コネクタ 149"/>
            <p:cNvCxnSpPr/>
            <p:nvPr/>
          </p:nvCxnSpPr>
          <p:spPr bwMode="auto">
            <a:xfrm flipH="1">
              <a:off x="3512768" y="2428885"/>
              <a:ext cx="657163" cy="496565"/>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1" name="直線矢印コネクタ 150"/>
            <p:cNvCxnSpPr>
              <a:stCxn id="147" idx="5"/>
              <a:endCxn id="149" idx="0"/>
            </p:cNvCxnSpPr>
            <p:nvPr/>
          </p:nvCxnSpPr>
          <p:spPr bwMode="auto">
            <a:xfrm>
              <a:off x="5195381" y="2393167"/>
              <a:ext cx="748118" cy="496301"/>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2" name="直線矢印コネクタ 151"/>
            <p:cNvCxnSpPr/>
            <p:nvPr/>
          </p:nvCxnSpPr>
          <p:spPr bwMode="auto">
            <a:xfrm flipV="1">
              <a:off x="3054023" y="2276585"/>
              <a:ext cx="927013" cy="712324"/>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3" name="直線矢印コネクタ 152"/>
            <p:cNvCxnSpPr>
              <a:stCxn id="149" idx="7"/>
              <a:endCxn id="147" idx="6"/>
            </p:cNvCxnSpPr>
            <p:nvPr/>
          </p:nvCxnSpPr>
          <p:spPr bwMode="auto">
            <a:xfrm flipH="1" flipV="1">
              <a:off x="5431296" y="2240603"/>
              <a:ext cx="1034481" cy="71206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4" name="直線矢印コネクタ 153"/>
            <p:cNvCxnSpPr/>
            <p:nvPr/>
          </p:nvCxnSpPr>
          <p:spPr bwMode="auto">
            <a:xfrm flipH="1">
              <a:off x="3970718" y="2988644"/>
              <a:ext cx="1434494"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5" name="直線矢印コネクタ 154"/>
            <p:cNvCxnSpPr>
              <a:stCxn id="148" idx="6"/>
              <a:endCxn id="149" idx="2"/>
            </p:cNvCxnSpPr>
            <p:nvPr/>
          </p:nvCxnSpPr>
          <p:spPr bwMode="auto">
            <a:xfrm>
              <a:off x="4160406" y="3105228"/>
              <a:ext cx="1044477"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sp>
          <p:nvSpPr>
            <p:cNvPr id="156" name="テキスト ボックス 155"/>
            <p:cNvSpPr txBox="1"/>
            <p:nvPr/>
          </p:nvSpPr>
          <p:spPr>
            <a:xfrm>
              <a:off x="2612740" y="2277093"/>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都道府県内の情報提供</a:t>
              </a:r>
            </a:p>
          </p:txBody>
        </p:sp>
        <p:sp>
          <p:nvSpPr>
            <p:cNvPr id="157" name="テキスト ボックス 156"/>
            <p:cNvSpPr txBox="1"/>
            <p:nvPr/>
          </p:nvSpPr>
          <p:spPr>
            <a:xfrm>
              <a:off x="3720711" y="2475401"/>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適正化</a:t>
              </a: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の</a:t>
              </a:r>
              <a: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
              </a:r>
              <a:b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b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ノウハウ</a:t>
              </a: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伝達</a:t>
              </a:r>
            </a:p>
          </p:txBody>
        </p:sp>
        <p:sp>
          <p:nvSpPr>
            <p:cNvPr id="158" name="テキスト ボックス 157"/>
            <p:cNvSpPr txBox="1"/>
            <p:nvPr/>
          </p:nvSpPr>
          <p:spPr>
            <a:xfrm>
              <a:off x="5601721" y="2240604"/>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現場の実態を伝達</a:t>
              </a:r>
            </a:p>
          </p:txBody>
        </p:sp>
        <p:sp>
          <p:nvSpPr>
            <p:cNvPr id="159" name="テキスト ボックス 158"/>
            <p:cNvSpPr txBox="1"/>
            <p:nvPr/>
          </p:nvSpPr>
          <p:spPr>
            <a:xfrm>
              <a:off x="4625500" y="2478574"/>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改善点と改善策を助言</a:t>
              </a:r>
            </a:p>
          </p:txBody>
        </p:sp>
        <p:sp>
          <p:nvSpPr>
            <p:cNvPr id="160" name="テキスト ボックス 159"/>
            <p:cNvSpPr txBox="1"/>
            <p:nvPr/>
          </p:nvSpPr>
          <p:spPr>
            <a:xfrm>
              <a:off x="4175898" y="3140889"/>
              <a:ext cx="971459" cy="224646"/>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連携</a:t>
              </a: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の強化</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20200" y="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平成</a:t>
            </a:r>
            <a:r>
              <a:rPr kumimoji="1" lang="en-US" altLang="ja-JP" sz="3600" b="0" i="0" u="none" strike="noStrike" kern="0" cap="none" spc="0" normalizeH="0" baseline="0" noProof="0" dirty="0" smtClean="0">
                <a:ln>
                  <a:noFill/>
                </a:ln>
                <a:solidFill>
                  <a:schemeClr val="tx2"/>
                </a:solidFill>
                <a:effectLst/>
                <a:uLnTx/>
                <a:uFillTx/>
                <a:latin typeface="+mj-lt"/>
                <a:ea typeface="+mj-ea"/>
                <a:cs typeface="+mj-cs"/>
              </a:rPr>
              <a:t>26</a:t>
            </a: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年度技術的助言訪問自治体</a:t>
            </a:r>
          </a:p>
        </p:txBody>
      </p:sp>
      <p:graphicFrame>
        <p:nvGraphicFramePr>
          <p:cNvPr id="5" name="表 4"/>
          <p:cNvGraphicFramePr>
            <a:graphicFrameLocks noGrp="1"/>
          </p:cNvGraphicFramePr>
          <p:nvPr/>
        </p:nvGraphicFramePr>
        <p:xfrm>
          <a:off x="84404" y="727746"/>
          <a:ext cx="4518930" cy="5760720"/>
        </p:xfrm>
        <a:graphic>
          <a:graphicData uri="http://schemas.openxmlformats.org/drawingml/2006/table">
            <a:tbl>
              <a:tblPr/>
              <a:tblGrid>
                <a:gridCol w="618107"/>
                <a:gridCol w="873068"/>
                <a:gridCol w="3027755"/>
              </a:tblGrid>
              <a:tr h="272828">
                <a:tc>
                  <a:txBody>
                    <a:bodyPr/>
                    <a:lstStyle/>
                    <a:p>
                      <a:pPr algn="ctr">
                        <a:spcAft>
                          <a:spcPts val="0"/>
                        </a:spcAft>
                      </a:pPr>
                      <a:r>
                        <a:rPr lang="ja-JP" sz="1400" kern="0" dirty="0" smtClean="0">
                          <a:solidFill>
                            <a:srgbClr val="000000"/>
                          </a:solidFill>
                          <a:latin typeface="Century"/>
                          <a:ea typeface="ＭＳ Ｐゴシック"/>
                          <a:cs typeface="ＭＳ Ｐゴシック"/>
                        </a:rPr>
                        <a:t>訪問日</a:t>
                      </a:r>
                      <a:endParaRPr lang="ja-JP" sz="1400" kern="100" dirty="0">
                        <a:latin typeface="Century"/>
                        <a:ea typeface="ＭＳ 明朝"/>
                        <a:cs typeface="Times New Roman"/>
                      </a:endParaRPr>
                    </a:p>
                  </a:txBody>
                  <a:tcPr marL="62523" marR="62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都道府県</a:t>
                      </a:r>
                      <a:endParaRPr lang="ja-JP" sz="1400" kern="100" dirty="0">
                        <a:latin typeface="Century"/>
                        <a:ea typeface="ＭＳ 明朝"/>
                        <a:cs typeface="Times New Roman"/>
                      </a:endParaRPr>
                    </a:p>
                  </a:txBody>
                  <a:tcPr marL="62523" marR="62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訪問審査会</a:t>
                      </a:r>
                      <a:endParaRPr lang="ja-JP" sz="1400" kern="100" dirty="0">
                        <a:latin typeface="Century"/>
                        <a:ea typeface="ＭＳ 明朝"/>
                        <a:cs typeface="Times New Roman"/>
                      </a:endParaRPr>
                    </a:p>
                  </a:txBody>
                  <a:tcPr marL="62523" marR="62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0517">
                <a:tc>
                  <a:txBody>
                    <a:bodyPr/>
                    <a:lstStyle/>
                    <a:p>
                      <a:pPr algn="ctr">
                        <a:spcAft>
                          <a:spcPts val="0"/>
                        </a:spcAft>
                      </a:pPr>
                      <a:r>
                        <a:rPr lang="en-US" sz="1400" kern="0" dirty="0">
                          <a:solidFill>
                            <a:srgbClr val="000000"/>
                          </a:solidFill>
                          <a:latin typeface="ＭＳ Ｐゴシック"/>
                          <a:ea typeface="ＭＳ 明朝"/>
                          <a:cs typeface="ＭＳ Ｐゴシック"/>
                        </a:rPr>
                        <a:t>8/29</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千葉県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八街市</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dirty="0">
                          <a:solidFill>
                            <a:srgbClr val="000000"/>
                          </a:solidFill>
                          <a:latin typeface="ＭＳ Ｐゴシック"/>
                          <a:ea typeface="ＭＳ 明朝"/>
                          <a:cs typeface="ＭＳ Ｐゴシック"/>
                        </a:rPr>
                        <a:t>9/2</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高知県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安芸市</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dirty="0">
                          <a:solidFill>
                            <a:srgbClr val="000000"/>
                          </a:solidFill>
                          <a:latin typeface="ＭＳ Ｐゴシック"/>
                          <a:ea typeface="ＭＳ 明朝"/>
                          <a:cs typeface="ＭＳ Ｐゴシック"/>
                        </a:rPr>
                        <a:t>9/10</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山梨県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富士河口湖・鳴沢村認定審査会</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dirty="0">
                          <a:solidFill>
                            <a:srgbClr val="000000"/>
                          </a:solidFill>
                          <a:latin typeface="ＭＳ Ｐゴシック"/>
                          <a:ea typeface="ＭＳ 明朝"/>
                          <a:cs typeface="ＭＳ Ｐゴシック"/>
                        </a:rPr>
                        <a:t>9/18</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兵庫県</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淡路市</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dirty="0">
                          <a:solidFill>
                            <a:srgbClr val="000000"/>
                          </a:solidFill>
                          <a:latin typeface="ＭＳ Ｐゴシック"/>
                          <a:ea typeface="ＭＳ 明朝"/>
                          <a:cs typeface="ＭＳ Ｐゴシック"/>
                        </a:rPr>
                        <a:t>9/24</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秋田県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鹿角市</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9/25</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富山県</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氷見市</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9/30</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宮崎県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宮崎市</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10/2</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三重県</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名張市</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10/7</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福井県</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丹南広域組合</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10/7</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大阪市</a:t>
                      </a:r>
                      <a:r>
                        <a:rPr lang="en-US" sz="1400" kern="0">
                          <a:solidFill>
                            <a:srgbClr val="000000"/>
                          </a:solidFill>
                          <a:latin typeface="Century"/>
                          <a:ea typeface="ＭＳ Ｐゴシック"/>
                          <a:cs typeface="ＭＳ Ｐゴシック"/>
                        </a:rPr>
                        <a:t>(</a:t>
                      </a:r>
                      <a:r>
                        <a:rPr lang="ja-JP" sz="1400" kern="0">
                          <a:solidFill>
                            <a:srgbClr val="000000"/>
                          </a:solidFill>
                          <a:latin typeface="Century"/>
                          <a:ea typeface="ＭＳ Ｐゴシック"/>
                          <a:cs typeface="ＭＳ Ｐゴシック"/>
                        </a:rPr>
                        <a:t>住吉区</a:t>
                      </a:r>
                      <a:r>
                        <a:rPr lang="en-US" sz="1400" kern="0">
                          <a:solidFill>
                            <a:srgbClr val="000000"/>
                          </a:solidFill>
                          <a:latin typeface="Century"/>
                          <a:ea typeface="ＭＳ Ｐゴシック"/>
                          <a:cs typeface="ＭＳ Ｐゴシック"/>
                        </a:rPr>
                        <a:t>)</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10/8</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大阪市</a:t>
                      </a:r>
                      <a:r>
                        <a:rPr lang="en-US" sz="1400" kern="0" dirty="0">
                          <a:solidFill>
                            <a:srgbClr val="000000"/>
                          </a:solidFill>
                          <a:latin typeface="Century"/>
                          <a:ea typeface="ＭＳ Ｐゴシック"/>
                          <a:cs typeface="ＭＳ Ｐゴシック"/>
                        </a:rPr>
                        <a:t>(</a:t>
                      </a:r>
                      <a:r>
                        <a:rPr lang="ja-JP" sz="1400" kern="0" dirty="0">
                          <a:solidFill>
                            <a:srgbClr val="000000"/>
                          </a:solidFill>
                          <a:latin typeface="Century"/>
                          <a:ea typeface="ＭＳ Ｐゴシック"/>
                          <a:cs typeface="ＭＳ Ｐゴシック"/>
                        </a:rPr>
                        <a:t>生野区</a:t>
                      </a:r>
                      <a:r>
                        <a:rPr lang="en-US" sz="1400" kern="0" dirty="0">
                          <a:solidFill>
                            <a:srgbClr val="000000"/>
                          </a:solidFill>
                          <a:latin typeface="Century"/>
                          <a:ea typeface="ＭＳ Ｐゴシック"/>
                          <a:cs typeface="ＭＳ Ｐゴシック"/>
                        </a:rPr>
                        <a:t>)</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10/9</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奈良県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大和高田市</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10/14</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神奈川県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茅ヶ崎市</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10/15</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福島県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会津若松地方広域市町村圏整備組合</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4545">
                <a:tc>
                  <a:txBody>
                    <a:bodyPr/>
                    <a:lstStyle/>
                    <a:p>
                      <a:pPr algn="ctr">
                        <a:spcAft>
                          <a:spcPts val="0"/>
                        </a:spcAft>
                      </a:pPr>
                      <a:r>
                        <a:rPr lang="en-US" sz="1400" kern="0">
                          <a:solidFill>
                            <a:srgbClr val="000000"/>
                          </a:solidFill>
                          <a:latin typeface="ＭＳ Ｐゴシック"/>
                          <a:ea typeface="ＭＳ 明朝"/>
                          <a:cs typeface="ＭＳ Ｐゴシック"/>
                        </a:rPr>
                        <a:t>10/23</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大阪市</a:t>
                      </a:r>
                      <a:r>
                        <a:rPr lang="en-US" sz="1400" kern="0" dirty="0">
                          <a:solidFill>
                            <a:srgbClr val="000000"/>
                          </a:solidFill>
                          <a:latin typeface="Century"/>
                          <a:ea typeface="ＭＳ Ｐゴシック"/>
                          <a:cs typeface="ＭＳ Ｐゴシック"/>
                        </a:rPr>
                        <a:t>(</a:t>
                      </a:r>
                      <a:r>
                        <a:rPr lang="ja-JP" sz="1400" kern="0" dirty="0">
                          <a:solidFill>
                            <a:srgbClr val="000000"/>
                          </a:solidFill>
                          <a:latin typeface="Century"/>
                          <a:ea typeface="ＭＳ Ｐゴシック"/>
                          <a:cs typeface="ＭＳ Ｐゴシック"/>
                        </a:rPr>
                        <a:t>西淀川区</a:t>
                      </a:r>
                      <a:r>
                        <a:rPr lang="en-US" sz="1400" kern="0" dirty="0" smtClean="0">
                          <a:solidFill>
                            <a:srgbClr val="000000"/>
                          </a:solidFill>
                          <a:latin typeface="Century"/>
                          <a:ea typeface="ＭＳ Ｐゴシック"/>
                          <a:cs typeface="ＭＳ Ｐゴシック"/>
                        </a:rPr>
                        <a:t>)</a:t>
                      </a:r>
                      <a:r>
                        <a:rPr lang="ja-JP" sz="1400" kern="0" dirty="0">
                          <a:solidFill>
                            <a:srgbClr val="000000"/>
                          </a:solidFill>
                          <a:latin typeface="Century"/>
                          <a:ea typeface="ＭＳ Ｐゴシック"/>
                          <a:cs typeface="ＭＳ Ｐゴシック"/>
                        </a:rPr>
                        <a:t>　とりまとめ日※</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10/23</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大分県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別杵速見地域広域市町村圏事務組合</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11/5</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香川県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高松市介護認定審査会</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11/13</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群馬県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藤岡市</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11/13</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鹿児島県</a:t>
                      </a:r>
                      <a:endParaRPr lang="ja-JP" sz="1400" kern="10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err="1">
                          <a:solidFill>
                            <a:srgbClr val="000000"/>
                          </a:solidFill>
                          <a:latin typeface="Century"/>
                          <a:ea typeface="ＭＳ Ｐゴシック"/>
                          <a:cs typeface="ＭＳ Ｐゴシック"/>
                        </a:rPr>
                        <a:t>いちき</a:t>
                      </a:r>
                      <a:r>
                        <a:rPr lang="ja-JP" sz="1400" kern="0" dirty="0">
                          <a:solidFill>
                            <a:srgbClr val="000000"/>
                          </a:solidFill>
                          <a:latin typeface="Century"/>
                          <a:ea typeface="ＭＳ Ｐゴシック"/>
                          <a:cs typeface="ＭＳ Ｐゴシック"/>
                        </a:rPr>
                        <a:t>串木野市</a:t>
                      </a:r>
                      <a:endParaRPr lang="ja-JP" sz="1400" kern="100" dirty="0">
                        <a:latin typeface="Century"/>
                        <a:ea typeface="ＭＳ 明朝"/>
                        <a:cs typeface="Times New Roman"/>
                      </a:endParaRPr>
                    </a:p>
                  </a:txBody>
                  <a:tcPr marL="62523" marR="62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dirty="0">
                          <a:solidFill>
                            <a:srgbClr val="000000"/>
                          </a:solidFill>
                          <a:latin typeface="ＭＳ Ｐゴシック"/>
                          <a:ea typeface="ＭＳ 明朝"/>
                          <a:cs typeface="ＭＳ Ｐゴシック"/>
                        </a:rPr>
                        <a:t>11/14</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広島県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安芸高田市</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11/18</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茨城県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水戸市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11/20</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青森県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津軽広域連合</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11/21</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岐阜県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もと</a:t>
                      </a:r>
                      <a:r>
                        <a:rPr lang="ja-JP" sz="1400" kern="0" dirty="0" err="1">
                          <a:solidFill>
                            <a:srgbClr val="000000"/>
                          </a:solidFill>
                          <a:latin typeface="Century"/>
                          <a:ea typeface="ＭＳ Ｐゴシック"/>
                          <a:cs typeface="ＭＳ Ｐゴシック"/>
                        </a:rPr>
                        <a:t>す</a:t>
                      </a:r>
                      <a:r>
                        <a:rPr lang="ja-JP" sz="1400" kern="0" dirty="0">
                          <a:solidFill>
                            <a:srgbClr val="000000"/>
                          </a:solidFill>
                          <a:latin typeface="Century"/>
                          <a:ea typeface="ＭＳ Ｐゴシック"/>
                          <a:cs typeface="ＭＳ Ｐゴシック"/>
                        </a:rPr>
                        <a:t>広域連合</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11/27</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東京都</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杉並区</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5148">
                <a:tc>
                  <a:txBody>
                    <a:bodyPr/>
                    <a:lstStyle/>
                    <a:p>
                      <a:pPr algn="ctr">
                        <a:spcAft>
                          <a:spcPts val="0"/>
                        </a:spcAft>
                      </a:pPr>
                      <a:r>
                        <a:rPr lang="en-US" sz="1400" kern="0">
                          <a:solidFill>
                            <a:srgbClr val="000000"/>
                          </a:solidFill>
                          <a:latin typeface="ＭＳ Ｐゴシック"/>
                          <a:ea typeface="ＭＳ 明朝"/>
                          <a:cs typeface="ＭＳ Ｐゴシック"/>
                        </a:rPr>
                        <a:t>11/28</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岩手県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宮古市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表 5"/>
          <p:cNvGraphicFramePr>
            <a:graphicFrameLocks noGrp="1"/>
          </p:cNvGraphicFramePr>
          <p:nvPr/>
        </p:nvGraphicFramePr>
        <p:xfrm>
          <a:off x="4675670" y="702346"/>
          <a:ext cx="4327654" cy="5857760"/>
        </p:xfrm>
        <a:graphic>
          <a:graphicData uri="http://schemas.openxmlformats.org/drawingml/2006/table">
            <a:tbl>
              <a:tblPr/>
              <a:tblGrid>
                <a:gridCol w="591943"/>
                <a:gridCol w="799264"/>
                <a:gridCol w="2936447"/>
              </a:tblGrid>
              <a:tr h="279360">
                <a:tc>
                  <a:txBody>
                    <a:bodyPr/>
                    <a:lstStyle/>
                    <a:p>
                      <a:pPr algn="ctr">
                        <a:spcAft>
                          <a:spcPts val="0"/>
                        </a:spcAft>
                      </a:pPr>
                      <a:r>
                        <a:rPr lang="ja-JP" sz="1400" kern="0" dirty="0" smtClean="0">
                          <a:solidFill>
                            <a:srgbClr val="000000"/>
                          </a:solidFill>
                          <a:latin typeface="Century"/>
                          <a:ea typeface="ＭＳ Ｐゴシック"/>
                          <a:cs typeface="ＭＳ Ｐゴシック"/>
                        </a:rPr>
                        <a:t>訪問日</a:t>
                      </a:r>
                      <a:endParaRPr lang="ja-JP" sz="1400" kern="100" dirty="0">
                        <a:latin typeface="Century"/>
                        <a:ea typeface="ＭＳ 明朝"/>
                        <a:cs typeface="Times New Roman"/>
                      </a:endParaRPr>
                    </a:p>
                  </a:txBody>
                  <a:tcPr marL="62523" marR="62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都道府県</a:t>
                      </a:r>
                      <a:endParaRPr lang="ja-JP" sz="1400" kern="100">
                        <a:latin typeface="Century"/>
                        <a:ea typeface="ＭＳ 明朝"/>
                        <a:cs typeface="Times New Roman"/>
                      </a:endParaRPr>
                    </a:p>
                  </a:txBody>
                  <a:tcPr marL="62523" marR="62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訪問審査会</a:t>
                      </a:r>
                      <a:endParaRPr lang="ja-JP" sz="1400" kern="100" dirty="0">
                        <a:latin typeface="Century"/>
                        <a:ea typeface="ＭＳ 明朝"/>
                        <a:cs typeface="Times New Roman"/>
                      </a:endParaRPr>
                    </a:p>
                  </a:txBody>
                  <a:tcPr marL="62523" marR="62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4600">
                <a:tc>
                  <a:txBody>
                    <a:bodyPr/>
                    <a:lstStyle/>
                    <a:p>
                      <a:pPr algn="ctr">
                        <a:spcAft>
                          <a:spcPts val="0"/>
                        </a:spcAft>
                      </a:pPr>
                      <a:r>
                        <a:rPr lang="en-US" sz="1400" kern="0" dirty="0">
                          <a:solidFill>
                            <a:srgbClr val="000000"/>
                          </a:solidFill>
                          <a:latin typeface="ＭＳ Ｐゴシック"/>
                          <a:ea typeface="ＭＳ 明朝"/>
                          <a:cs typeface="ＭＳ Ｐゴシック"/>
                        </a:rPr>
                        <a:t>11/28</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高知県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高幡広域市町村圏事務組合</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dirty="0">
                          <a:solidFill>
                            <a:srgbClr val="000000"/>
                          </a:solidFill>
                          <a:latin typeface="ＭＳ Ｐゴシック"/>
                          <a:ea typeface="ＭＳ 明朝"/>
                          <a:cs typeface="ＭＳ Ｐゴシック"/>
                        </a:rPr>
                        <a:t>12/1</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徳島県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みよし広域連合</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dirty="0">
                          <a:solidFill>
                            <a:srgbClr val="000000"/>
                          </a:solidFill>
                          <a:latin typeface="ＭＳ Ｐゴシック"/>
                          <a:ea typeface="ＭＳ 明朝"/>
                          <a:cs typeface="ＭＳ Ｐゴシック"/>
                        </a:rPr>
                        <a:t>12/3</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鳥取県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西部広域行政管理組合</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dirty="0">
                          <a:solidFill>
                            <a:srgbClr val="000000"/>
                          </a:solidFill>
                          <a:latin typeface="ＭＳ Ｐゴシック"/>
                          <a:ea typeface="ＭＳ 明朝"/>
                          <a:cs typeface="ＭＳ Ｐゴシック"/>
                        </a:rPr>
                        <a:t>12/9</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東京都</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調布市</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dirty="0">
                          <a:solidFill>
                            <a:srgbClr val="000000"/>
                          </a:solidFill>
                          <a:latin typeface="ＭＳ Ｐゴシック"/>
                          <a:ea typeface="ＭＳ 明朝"/>
                          <a:cs typeface="ＭＳ Ｐゴシック"/>
                        </a:rPr>
                        <a:t>12/11</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熊本県</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球磨郡介護認定審査会</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12/16</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長野県</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北信広域連合</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12/17</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沖縄県</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名護市</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12/18</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徳島県</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美馬地区広域行政組合</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12/18</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大阪府</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泉大津市</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12/24</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京都府</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城陽市</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1/7</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静岡県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袋井市・森町介護認定審査会</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1/13</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愛知県</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知多北部広域連合</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1/20</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佐賀県</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有田町</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1/21</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山梨県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甲斐市・中央市・昭和町介護認定審査会</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0400">
                <a:tc>
                  <a:txBody>
                    <a:bodyPr/>
                    <a:lstStyle/>
                    <a:p>
                      <a:pPr algn="ctr">
                        <a:spcAft>
                          <a:spcPts val="0"/>
                        </a:spcAft>
                      </a:pPr>
                      <a:r>
                        <a:rPr lang="en-US" sz="1400" kern="0">
                          <a:solidFill>
                            <a:srgbClr val="000000"/>
                          </a:solidFill>
                          <a:latin typeface="ＭＳ Ｐゴシック"/>
                          <a:ea typeface="ＭＳ 明朝"/>
                          <a:cs typeface="ＭＳ Ｐゴシック"/>
                        </a:rPr>
                        <a:t>1/22</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埼玉県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坂戸市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1/30</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滋賀県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大津市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2/4</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山口県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美祢市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2/5</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dirty="0">
                          <a:solidFill>
                            <a:srgbClr val="000000"/>
                          </a:solidFill>
                          <a:latin typeface="Century"/>
                          <a:ea typeface="ＭＳ Ｐゴシック"/>
                          <a:cs typeface="ＭＳ Ｐゴシック"/>
                        </a:rPr>
                        <a:t>和歌山県</a:t>
                      </a:r>
                      <a:endParaRPr lang="ja-JP" sz="12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紀美野町</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2/10</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千葉県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旭市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2/10</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福岡県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小郡市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2/13</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愛知県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日進市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2/17</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愛媛県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西予市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2/18</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新潟県</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上越市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820">
                <a:tc>
                  <a:txBody>
                    <a:bodyPr/>
                    <a:lstStyle/>
                    <a:p>
                      <a:pPr algn="ctr">
                        <a:spcAft>
                          <a:spcPts val="0"/>
                        </a:spcAft>
                      </a:pPr>
                      <a:r>
                        <a:rPr lang="en-US" sz="1400" kern="0">
                          <a:solidFill>
                            <a:srgbClr val="000000"/>
                          </a:solidFill>
                          <a:latin typeface="ＭＳ Ｐゴシック"/>
                          <a:ea typeface="ＭＳ 明朝"/>
                          <a:cs typeface="ＭＳ Ｐゴシック"/>
                        </a:rPr>
                        <a:t>2/24</a:t>
                      </a:r>
                      <a:endParaRPr lang="ja-JP" sz="1400" kern="10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石川県</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かほく市</a:t>
                      </a:r>
                      <a:endParaRPr lang="ja-JP" sz="1400" kern="100" dirty="0">
                        <a:latin typeface="Century"/>
                        <a:ea typeface="ＭＳ 明朝"/>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テキスト ボックス 6"/>
          <p:cNvSpPr txBox="1"/>
          <p:nvPr/>
        </p:nvSpPr>
        <p:spPr>
          <a:xfrm>
            <a:off x="-1" y="6569612"/>
            <a:ext cx="8820443" cy="307777"/>
          </a:xfrm>
          <a:prstGeom prst="rect">
            <a:avLst/>
          </a:prstGeom>
          <a:noFill/>
        </p:spPr>
        <p:txBody>
          <a:bodyPr wrap="square" rtlCol="0">
            <a:spAutoFit/>
          </a:bodyPr>
          <a:lstStyle/>
          <a:p>
            <a:r>
              <a:rPr kumimoji="1" lang="en-US" altLang="ja-JP" sz="1400" dirty="0" smtClean="0"/>
              <a:t>※</a:t>
            </a:r>
            <a:r>
              <a:rPr lang="ja-JP" altLang="en-US" sz="1400" dirty="0" smtClean="0"/>
              <a:t>全</a:t>
            </a:r>
            <a:r>
              <a:rPr lang="en-US" altLang="ja-JP" sz="1400" dirty="0" smtClean="0"/>
              <a:t>47</a:t>
            </a:r>
            <a:r>
              <a:rPr lang="ja-JP" altLang="en-US" sz="1400" dirty="0" smtClean="0"/>
              <a:t>自治体（</a:t>
            </a:r>
            <a:r>
              <a:rPr lang="en-US" altLang="ja-JP" sz="1400" dirty="0" smtClean="0"/>
              <a:t>49</a:t>
            </a:r>
            <a:r>
              <a:rPr lang="ja-JP" altLang="en-US" sz="1400" dirty="0" smtClean="0"/>
              <a:t>審査会）　うち</a:t>
            </a:r>
            <a:r>
              <a:rPr lang="en-US" altLang="ja-JP" sz="1400" dirty="0" smtClean="0"/>
              <a:t>36</a:t>
            </a:r>
            <a:r>
              <a:rPr lang="ja-JP" altLang="en-US" sz="1400" dirty="0" smtClean="0"/>
              <a:t>自治体は、はずれ値に該当する課題自治体</a:t>
            </a:r>
            <a:endParaRPr kumimoji="1" lang="ja-JP" alt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193894"/>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【4-4</a:t>
            </a:r>
            <a:r>
              <a:rPr lang="ja-JP" altLang="en-US" sz="4000" dirty="0" smtClean="0">
                <a:solidFill>
                  <a:srgbClr val="000000"/>
                </a:solidFill>
                <a:latin typeface="Calibri" pitchFamily="34" charset="0"/>
              </a:rPr>
              <a:t>：認定調査員向け能力向上研修会</a:t>
            </a:r>
            <a:r>
              <a:rPr lang="en-US" altLang="ja-JP" sz="4000" dirty="0" smtClean="0">
                <a:solidFill>
                  <a:srgbClr val="000000"/>
                </a:solidFill>
                <a:latin typeface="Calibri" pitchFamily="34" charset="0"/>
              </a:rPr>
              <a:t>】</a:t>
            </a:r>
          </a:p>
        </p:txBody>
      </p:sp>
    </p:spTree>
    <p:extLst>
      <p:ext uri="{BB962C8B-B14F-4D97-AF65-F5344CB8AC3E}">
        <p14:creationId xmlns:p14="http://schemas.microsoft.com/office/powerpoint/2010/main" xmlns="" val="2746480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認定調査員向け能力向上研修会の目的と対象者</a:t>
            </a:r>
            <a:endParaRPr lang="ja-JP" altLang="en-US" sz="3200" dirty="0" smtClean="0"/>
          </a:p>
        </p:txBody>
      </p:sp>
      <p:sp>
        <p:nvSpPr>
          <p:cNvPr id="5" name="Text Box 221"/>
          <p:cNvSpPr txBox="1">
            <a:spLocks noChangeArrowheads="1"/>
          </p:cNvSpPr>
          <p:nvPr/>
        </p:nvSpPr>
        <p:spPr bwMode="auto">
          <a:xfrm>
            <a:off x="315912" y="1311381"/>
            <a:ext cx="8459953" cy="5240538"/>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研修会開催の背景と目的</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a:t>
            </a:r>
            <a:r>
              <a:rPr lang="ja-JP" altLang="ja-JP" sz="1400" dirty="0" smtClean="0"/>
              <a:t>認定調査員は全国で</a:t>
            </a:r>
            <a:r>
              <a:rPr lang="en-US" altLang="ja-JP" sz="1400" dirty="0" smtClean="0"/>
              <a:t>10</a:t>
            </a:r>
            <a:r>
              <a:rPr lang="ja-JP" altLang="ja-JP" sz="1400" dirty="0" smtClean="0"/>
              <a:t>万人以上が登録されているといわれているが、自治体職員（直営）だけでなく事務受託法人や居宅介護支援事業所への委託等も行われており、月に</a:t>
            </a:r>
            <a:r>
              <a:rPr lang="en-US" altLang="ja-JP" sz="1400" dirty="0" smtClean="0"/>
              <a:t>2</a:t>
            </a:r>
            <a:r>
              <a:rPr lang="ja-JP" altLang="ja-JP" sz="1400" dirty="0" smtClean="0"/>
              <a:t>～</a:t>
            </a:r>
            <a:r>
              <a:rPr lang="en-US" altLang="ja-JP" sz="1400" dirty="0" smtClean="0"/>
              <a:t>3</a:t>
            </a:r>
            <a:r>
              <a:rPr lang="ja-JP" altLang="ja-JP" sz="1400" dirty="0" smtClean="0"/>
              <a:t>件の調査にとどまる調査員も多いほか、自治体職員においては異動や転職によって職場を去るなどして経験・知識の蓄積が進まない場合もある。</a:t>
            </a:r>
            <a:endParaRPr lang="en-US" altLang="ja-JP" sz="1400" dirty="0" smtClean="0"/>
          </a:p>
          <a:p>
            <a:pPr marL="177800" indent="-177800">
              <a:lnSpc>
                <a:spcPct val="110000"/>
              </a:lnSpc>
            </a:pPr>
            <a:r>
              <a:rPr lang="ja-JP" altLang="en-US" sz="1400" dirty="0" smtClean="0"/>
              <a:t>■</a:t>
            </a:r>
            <a:r>
              <a:rPr lang="ja-JP" altLang="ja-JP" sz="1400" dirty="0" smtClean="0"/>
              <a:t>また、認定調査員は自身が作成する調査結果が審査判定プロセスの中でどのように扱われるか理解できておらず、どのような情報を特記事項として記載すべきかが十分に理解されていないため、本来必要な情報が特記事項に十分に記載できていないケースもある。</a:t>
            </a:r>
            <a:endParaRPr lang="en-US" altLang="ja-JP" sz="1400" dirty="0" smtClean="0"/>
          </a:p>
          <a:p>
            <a:pPr marL="177800" indent="-177800">
              <a:lnSpc>
                <a:spcPct val="110000"/>
              </a:lnSpc>
            </a:pPr>
            <a:r>
              <a:rPr lang="ja-JP" altLang="en-US" sz="1400" dirty="0" smtClean="0"/>
              <a:t>■</a:t>
            </a:r>
            <a:r>
              <a:rPr lang="ja-JP" altLang="ja-JP" sz="1400" dirty="0" smtClean="0"/>
              <a:t>そこで、都道府県所属の専門調査員や、各保険者や事務受託法人で比較的長期間調査業務に従事している職員または嘱託職員等の 「認定調査員の中間指導者層」 の育成・充実を図ることを目的とした研修会を開催することとした。</a:t>
            </a:r>
            <a:endParaRPr lang="en-US" altLang="ja-JP" sz="1400" dirty="0" smtClean="0"/>
          </a:p>
          <a:p>
            <a:pPr marL="177800" indent="-177800">
              <a:lnSpc>
                <a:spcPct val="110000"/>
              </a:lnSpc>
            </a:pPr>
            <a:r>
              <a:rPr lang="ja-JP" altLang="en-US" sz="1400" dirty="0" smtClean="0"/>
              <a:t>■</a:t>
            </a:r>
            <a:r>
              <a:rPr lang="ja-JP" altLang="ja-JP" sz="1400" dirty="0" smtClean="0"/>
              <a:t>これにより、自治体職員の業務負担軽減を図りながら、地域内で自律的な改善のサイクルが機能してよりきめ細かな指導が地域内で定着するほか、受講者が他の調査員に指導する際に、審査会委員の立場で考えてどのような基本調査や特記事項が求められるかに基づいて説明を行えるようになることが期待できる。</a:t>
            </a:r>
            <a:endParaRPr lang="en-US" altLang="ja-JP" sz="1400" dirty="0" smtClean="0"/>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対象者</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600" dirty="0" smtClean="0"/>
              <a:t>■</a:t>
            </a:r>
            <a:r>
              <a:rPr lang="ja-JP" altLang="en-US" sz="1400" dirty="0" smtClean="0"/>
              <a:t>都道府県職員（専門調査員を含む）、市区町村の指導的立場の認定調査員（嘱託職員・事務受託法人の職員も含む）、市区町村（広域連合等含む）職員（審査会事務局等）、であって、以下のいずれにも該当する者とする。</a:t>
            </a:r>
          </a:p>
          <a:p>
            <a:pPr marL="177800" indent="-177800">
              <a:lnSpc>
                <a:spcPct val="110000"/>
              </a:lnSpc>
            </a:pPr>
            <a:r>
              <a:rPr lang="ja-JP" altLang="en-US" sz="1400" dirty="0" smtClean="0"/>
              <a:t>　　　① 指導的立場としての業務経験を有する（または今後、指導的立場として従事する）者。</a:t>
            </a:r>
          </a:p>
          <a:p>
            <a:pPr marL="177800" indent="-177800">
              <a:lnSpc>
                <a:spcPct val="110000"/>
              </a:lnSpc>
            </a:pPr>
            <a:r>
              <a:rPr lang="ja-JP" altLang="en-US" sz="1400" dirty="0" smtClean="0"/>
              <a:t>　　　② 今後も一定期間は継続的に認定調査に従事することが見込まれる者。</a:t>
            </a:r>
            <a:endParaRPr lang="en-US" altLang="ja-JP" sz="1400" dirty="0" smtClean="0"/>
          </a:p>
          <a:p>
            <a:pPr marL="177800" indent="-177800">
              <a:lnSpc>
                <a:spcPct val="110000"/>
              </a:lnSpc>
            </a:pPr>
            <a:endParaRPr lang="ja-JP" altLang="ja-JP" sz="1600" dirty="0" smtClean="0"/>
          </a:p>
        </p:txBody>
      </p:sp>
    </p:spTree>
    <p:extLst>
      <p:ext uri="{BB962C8B-B14F-4D97-AF65-F5344CB8AC3E}">
        <p14:creationId xmlns:p14="http://schemas.microsoft.com/office/powerpoint/2010/main" xmlns="" val="1934547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認定調査員向け能力向上研修会の狙いと効果</a:t>
            </a:r>
            <a:endParaRPr lang="ja-JP" altLang="en-US" sz="3200" dirty="0" smtClean="0"/>
          </a:p>
        </p:txBody>
      </p:sp>
      <p:sp>
        <p:nvSpPr>
          <p:cNvPr id="4" name="Rectangle 3"/>
          <p:cNvSpPr>
            <a:spLocks noChangeArrowheads="1"/>
          </p:cNvSpPr>
          <p:nvPr/>
        </p:nvSpPr>
        <p:spPr bwMode="auto">
          <a:xfrm>
            <a:off x="269875" y="1284363"/>
            <a:ext cx="8585200" cy="1587500"/>
          </a:xfrm>
          <a:prstGeom prst="rect">
            <a:avLst/>
          </a:prstGeom>
          <a:noFill/>
          <a:ln w="9525">
            <a:noFill/>
            <a:miter lim="800000"/>
            <a:headEnd/>
            <a:tailEnd/>
          </a:ln>
        </p:spPr>
        <p:txBody>
          <a:bodyPr lIns="0" tIns="0" rIns="0" bIns="0"/>
          <a:lstStyle/>
          <a:p>
            <a:pPr marL="92075" indent="-92075">
              <a:spcBef>
                <a:spcPct val="20000"/>
              </a:spcBef>
              <a:buClr>
                <a:srgbClr val="5A5A5A"/>
              </a:buClr>
            </a:pPr>
            <a:r>
              <a:rPr lang="ja-JP" altLang="en-US" dirty="0">
                <a:latin typeface="ＭＳ Ｐゴシック" charset="-128"/>
              </a:rPr>
              <a:t>・受講者が地域で指導的立場を担うためには、</a:t>
            </a:r>
            <a:r>
              <a:rPr lang="ja-JP" altLang="en-US" u="sng" dirty="0">
                <a:latin typeface="ＭＳ Ｐゴシック" charset="-128"/>
              </a:rPr>
              <a:t>認定調査のみでなく、一次判定ソフトや認定審査会を含めた、要介護認定全体の仕組みの理解が必要</a:t>
            </a:r>
            <a:r>
              <a:rPr lang="ja-JP" altLang="en-US" dirty="0">
                <a:latin typeface="ＭＳ Ｐゴシック" charset="-128"/>
              </a:rPr>
              <a:t>である</a:t>
            </a:r>
            <a:endParaRPr lang="en-US" altLang="ja-JP" dirty="0">
              <a:latin typeface="ＭＳ Ｐゴシック" charset="-128"/>
            </a:endParaRPr>
          </a:p>
          <a:p>
            <a:pPr marL="92075" indent="-92075">
              <a:spcBef>
                <a:spcPct val="20000"/>
              </a:spcBef>
              <a:buClr>
                <a:srgbClr val="5A5A5A"/>
              </a:buClr>
            </a:pPr>
            <a:r>
              <a:rPr lang="ja-JP" altLang="en-US" dirty="0">
                <a:latin typeface="ＭＳ Ｐゴシック" charset="-128"/>
              </a:rPr>
              <a:t>・市区町村職員については、審査会事務局等を担当する「事務系」と専従調査員等の「技術系」で異なる弱点を抱えているが、要介護認定全体の仕組みを理解することで、管理側・現場側それぞれの弱点を克服することが期待できる</a:t>
            </a:r>
            <a:endParaRPr lang="ja-JP" altLang="en-US" b="1" dirty="0">
              <a:solidFill>
                <a:srgbClr val="FF0000"/>
              </a:solidFill>
              <a:latin typeface="ＭＳ Ｐゴシック" charset="-128"/>
            </a:endParaRPr>
          </a:p>
        </p:txBody>
      </p:sp>
      <p:graphicFrame>
        <p:nvGraphicFramePr>
          <p:cNvPr id="6" name="表 5"/>
          <p:cNvGraphicFramePr>
            <a:graphicFrameLocks noGrp="1"/>
          </p:cNvGraphicFramePr>
          <p:nvPr/>
        </p:nvGraphicFramePr>
        <p:xfrm>
          <a:off x="298450" y="3084604"/>
          <a:ext cx="8547415" cy="3393441"/>
        </p:xfrm>
        <a:graphic>
          <a:graphicData uri="http://schemas.openxmlformats.org/drawingml/2006/table">
            <a:tbl>
              <a:tblPr firstRow="1" bandRow="1">
                <a:tableStyleId>{21E4AEA4-8DFA-4A89-87EB-49C32662AFE0}</a:tableStyleId>
              </a:tblPr>
              <a:tblGrid>
                <a:gridCol w="2538730"/>
                <a:gridCol w="6008685"/>
              </a:tblGrid>
              <a:tr h="0">
                <a:tc>
                  <a:txBody>
                    <a:bodyPr/>
                    <a:lstStyle/>
                    <a:p>
                      <a:pPr algn="ctr"/>
                      <a:r>
                        <a:rPr kumimoji="1" lang="ja-JP" altLang="en-US" sz="1800" dirty="0" smtClean="0"/>
                        <a:t>受講者の種類</a:t>
                      </a:r>
                      <a:endParaRPr kumimoji="1" lang="ja-JP" altLang="en-US" sz="1800" dirty="0"/>
                    </a:p>
                  </a:txBody>
                  <a:tcPr/>
                </a:tc>
                <a:tc>
                  <a:txBody>
                    <a:bodyPr/>
                    <a:lstStyle/>
                    <a:p>
                      <a:pPr algn="ctr"/>
                      <a:r>
                        <a:rPr kumimoji="1" lang="ja-JP" altLang="en-US" sz="1800" dirty="0" smtClean="0"/>
                        <a:t>研修会参加により期待される効果</a:t>
                      </a:r>
                      <a:endParaRPr kumimoji="1" lang="ja-JP" altLang="en-US" sz="1800" dirty="0"/>
                    </a:p>
                  </a:txBody>
                  <a:tcPr/>
                </a:tc>
              </a:tr>
              <a:tr h="1009227">
                <a:tc>
                  <a:txBody>
                    <a:bodyPr/>
                    <a:lstStyle/>
                    <a:p>
                      <a:r>
                        <a:rPr kumimoji="1" lang="ja-JP" altLang="en-US" sz="1800" dirty="0" smtClean="0"/>
                        <a:t>都道府県職員</a:t>
                      </a:r>
                      <a:endParaRPr kumimoji="1" lang="ja-JP" altLang="en-US" sz="1800" dirty="0"/>
                    </a:p>
                  </a:txBody>
                  <a:tcPr anchor="ctr"/>
                </a:tc>
                <a:tc>
                  <a:txBody>
                    <a:bodyPr/>
                    <a:lstStyle/>
                    <a:p>
                      <a:r>
                        <a:rPr kumimoji="1" lang="ja-JP" altLang="en-US" sz="1800" dirty="0" smtClean="0"/>
                        <a:t>市区町村に対する指導のポイントを理解するとともに、研修のテーマや講師となりうる人材を発見できる</a:t>
                      </a:r>
                      <a:endParaRPr kumimoji="1" lang="ja-JP" altLang="en-US" sz="1800" dirty="0"/>
                    </a:p>
                  </a:txBody>
                  <a:tcPr anchor="ctr"/>
                </a:tc>
              </a:tr>
              <a:tr h="1009227">
                <a:tc>
                  <a:txBody>
                    <a:bodyPr/>
                    <a:lstStyle/>
                    <a:p>
                      <a:r>
                        <a:rPr kumimoji="1" lang="ja-JP" altLang="en-US" sz="1800" dirty="0" smtClean="0"/>
                        <a:t>事務系市区町村職員</a:t>
                      </a:r>
                      <a:endParaRPr kumimoji="1" lang="en-US" altLang="ja-JP" sz="1800" dirty="0" smtClean="0"/>
                    </a:p>
                    <a:p>
                      <a:r>
                        <a:rPr kumimoji="1" lang="en-US" altLang="ja-JP" sz="1800" dirty="0" smtClean="0"/>
                        <a:t>(</a:t>
                      </a:r>
                      <a:r>
                        <a:rPr kumimoji="1" lang="ja-JP" altLang="en-US" sz="1800" dirty="0" smtClean="0"/>
                        <a:t>審査会事務局等</a:t>
                      </a:r>
                      <a:r>
                        <a:rPr kumimoji="1" lang="en-US" altLang="ja-JP" sz="1800" dirty="0" smtClean="0"/>
                        <a:t>)</a:t>
                      </a:r>
                      <a:endParaRPr kumimoji="1" lang="ja-JP" altLang="en-US" sz="1800" dirty="0"/>
                    </a:p>
                  </a:txBody>
                  <a:tcPr anchor="ctr"/>
                </a:tc>
                <a:tc>
                  <a:txBody>
                    <a:bodyPr/>
                    <a:lstStyle/>
                    <a:p>
                      <a:r>
                        <a:rPr kumimoji="1" lang="ja-JP" altLang="en-US" sz="1800" dirty="0" smtClean="0"/>
                        <a:t>管理側として、認定調査の課題抽出方法を学ぶことができる。また、弱点である認定調査の技術面の習得ができる</a:t>
                      </a:r>
                      <a:endParaRPr kumimoji="1" lang="ja-JP" altLang="en-US" sz="1800" dirty="0"/>
                    </a:p>
                  </a:txBody>
                  <a:tcPr anchor="ctr"/>
                </a:tc>
              </a:tr>
              <a:tr h="1009227">
                <a:tc>
                  <a:txBody>
                    <a:bodyPr/>
                    <a:lstStyle/>
                    <a:p>
                      <a:r>
                        <a:rPr kumimoji="1" lang="ja-JP" altLang="en-US" sz="1800" dirty="0" smtClean="0"/>
                        <a:t>技術系市区町村職員</a:t>
                      </a:r>
                      <a:endParaRPr kumimoji="1" lang="en-US" altLang="ja-JP" sz="1800" dirty="0" smtClean="0"/>
                    </a:p>
                    <a:p>
                      <a:r>
                        <a:rPr kumimoji="1" lang="ja-JP" altLang="en-US" sz="1800" dirty="0" smtClean="0"/>
                        <a:t>（専従調査員等）、指導的立場の認定調査員</a:t>
                      </a:r>
                      <a:endParaRPr kumimoji="1" lang="ja-JP" altLang="en-US" sz="1800" dirty="0"/>
                    </a:p>
                  </a:txBody>
                  <a:tcPr anchor="ctr"/>
                </a:tc>
                <a:tc>
                  <a:txBody>
                    <a:bodyPr/>
                    <a:lstStyle/>
                    <a:p>
                      <a:r>
                        <a:rPr kumimoji="1" lang="ja-JP" altLang="en-US" sz="1800" dirty="0" smtClean="0"/>
                        <a:t>現場側として、技術面の向上が図られる。また、弱点である管理側の視点を身につけることで、要介護認定全体の仕組みをふまえた調査の改善ポイントを知ることができる</a:t>
                      </a:r>
                      <a:endParaRPr kumimoji="1" lang="ja-JP" altLang="en-US" sz="1800" dirty="0"/>
                    </a:p>
                  </a:txBody>
                  <a:tcPr anchor="ctr"/>
                </a:tc>
              </a:tr>
            </a:tbl>
          </a:graphicData>
        </a:graphic>
      </p:graphicFrame>
    </p:spTree>
    <p:extLst>
      <p:ext uri="{BB962C8B-B14F-4D97-AF65-F5344CB8AC3E}">
        <p14:creationId xmlns:p14="http://schemas.microsoft.com/office/powerpoint/2010/main" xmlns="" val="1841141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26</a:t>
            </a:r>
            <a:r>
              <a:rPr lang="ja-JP" altLang="en-US" dirty="0" smtClean="0"/>
              <a:t>年度の開催実績</a:t>
            </a:r>
          </a:p>
        </p:txBody>
      </p:sp>
      <p:graphicFrame>
        <p:nvGraphicFramePr>
          <p:cNvPr id="4" name="表 3"/>
          <p:cNvGraphicFramePr>
            <a:graphicFrameLocks noGrp="1"/>
          </p:cNvGraphicFramePr>
          <p:nvPr/>
        </p:nvGraphicFramePr>
        <p:xfrm>
          <a:off x="576777" y="1531921"/>
          <a:ext cx="8145192" cy="4629732"/>
        </p:xfrm>
        <a:graphic>
          <a:graphicData uri="http://schemas.openxmlformats.org/drawingml/2006/table">
            <a:tbl>
              <a:tblPr>
                <a:tableStyleId>{1E171933-4619-4E11-9A3F-F7608DF75F80}</a:tableStyleId>
              </a:tblPr>
              <a:tblGrid>
                <a:gridCol w="2545447"/>
                <a:gridCol w="3592804"/>
                <a:gridCol w="2006941"/>
              </a:tblGrid>
              <a:tr h="324007">
                <a:tc>
                  <a:txBody>
                    <a:bodyPr/>
                    <a:lstStyle/>
                    <a:p>
                      <a:pPr algn="ctr">
                        <a:spcAft>
                          <a:spcPts val="0"/>
                        </a:spcAft>
                      </a:pPr>
                      <a:r>
                        <a:rPr lang="ja-JP" sz="2000" kern="100" dirty="0"/>
                        <a:t>開催地</a:t>
                      </a:r>
                      <a:endParaRPr lang="ja-JP" sz="1800" kern="100" dirty="0">
                        <a:latin typeface="Century"/>
                        <a:ea typeface="ＭＳ 明朝"/>
                        <a:cs typeface="Times New Roman"/>
                      </a:endParaRPr>
                    </a:p>
                  </a:txBody>
                  <a:tcPr marL="68580" marR="68580" marT="0" marB="0" anchor="ctr"/>
                </a:tc>
                <a:tc>
                  <a:txBody>
                    <a:bodyPr/>
                    <a:lstStyle/>
                    <a:p>
                      <a:pPr algn="ctr">
                        <a:spcAft>
                          <a:spcPts val="0"/>
                        </a:spcAft>
                      </a:pPr>
                      <a:r>
                        <a:rPr lang="ja-JP" sz="2000" kern="100"/>
                        <a:t>開催日時</a:t>
                      </a:r>
                      <a:endParaRPr lang="ja-JP" sz="1800" kern="100">
                        <a:latin typeface="Century"/>
                        <a:ea typeface="ＭＳ 明朝"/>
                        <a:cs typeface="Times New Roman"/>
                      </a:endParaRPr>
                    </a:p>
                  </a:txBody>
                  <a:tcPr marL="68580" marR="68580" marT="0" marB="0" anchor="ctr"/>
                </a:tc>
                <a:tc>
                  <a:txBody>
                    <a:bodyPr/>
                    <a:lstStyle/>
                    <a:p>
                      <a:pPr algn="ctr">
                        <a:spcAft>
                          <a:spcPts val="0"/>
                        </a:spcAft>
                      </a:pPr>
                      <a:r>
                        <a:rPr lang="ja-JP" sz="2000" kern="100"/>
                        <a:t>受講者数</a:t>
                      </a:r>
                      <a:endParaRPr lang="ja-JP" sz="1800" kern="100">
                        <a:latin typeface="Century"/>
                        <a:ea typeface="ＭＳ 明朝"/>
                        <a:cs typeface="Times New Roman"/>
                      </a:endParaRPr>
                    </a:p>
                  </a:txBody>
                  <a:tcPr marL="68580" marR="68580" marT="0" marB="0" anchor="ctr"/>
                </a:tc>
              </a:tr>
              <a:tr h="381541">
                <a:tc>
                  <a:txBody>
                    <a:bodyPr/>
                    <a:lstStyle/>
                    <a:p>
                      <a:pPr algn="ctr">
                        <a:spcAft>
                          <a:spcPts val="0"/>
                        </a:spcAft>
                      </a:pPr>
                      <a:r>
                        <a:rPr lang="ja-JP" sz="2000" kern="100" dirty="0"/>
                        <a:t>仙台会場</a:t>
                      </a:r>
                      <a:endParaRPr lang="ja-JP" sz="1800" kern="100" dirty="0">
                        <a:latin typeface="Century"/>
                        <a:ea typeface="ＭＳ 明朝"/>
                        <a:cs typeface="Times New Roman"/>
                      </a:endParaRPr>
                    </a:p>
                  </a:txBody>
                  <a:tcPr marL="68580" marR="68580" marT="0" marB="0" anchor="ctr"/>
                </a:tc>
                <a:tc>
                  <a:txBody>
                    <a:bodyPr/>
                    <a:lstStyle/>
                    <a:p>
                      <a:pPr marL="0" indent="0" algn="l" fontAlgn="base">
                        <a:spcBef>
                          <a:spcPts val="215"/>
                        </a:spcBef>
                        <a:spcAft>
                          <a:spcPts val="0"/>
                        </a:spcAft>
                      </a:pPr>
                      <a:r>
                        <a:rPr lang="en-US" sz="1800" kern="1200" dirty="0"/>
                        <a:t>7</a:t>
                      </a:r>
                      <a:r>
                        <a:rPr lang="ja-JP" sz="1800" kern="1200" dirty="0"/>
                        <a:t>月</a:t>
                      </a:r>
                      <a:r>
                        <a:rPr lang="en-US" sz="1800" kern="1200" dirty="0"/>
                        <a:t>9</a:t>
                      </a:r>
                      <a:r>
                        <a:rPr lang="ja-JP" sz="1800" kern="1200" dirty="0"/>
                        <a:t>日（水）～</a:t>
                      </a:r>
                      <a:r>
                        <a:rPr lang="en-US" sz="1800" kern="1200" dirty="0"/>
                        <a:t>10</a:t>
                      </a:r>
                      <a:r>
                        <a:rPr lang="ja-JP" sz="1800" kern="1200" dirty="0"/>
                        <a:t>日（木）</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50</a:t>
                      </a:r>
                      <a:r>
                        <a:rPr lang="ja-JP" sz="2000" kern="100"/>
                        <a:t>人</a:t>
                      </a:r>
                      <a:endParaRPr lang="ja-JP" sz="1800" kern="100">
                        <a:latin typeface="Century"/>
                        <a:ea typeface="ＭＳ 明朝"/>
                        <a:cs typeface="Times New Roman"/>
                      </a:endParaRPr>
                    </a:p>
                  </a:txBody>
                  <a:tcPr marL="68580" marR="68580" marT="0" marB="0" anchor="ctr"/>
                </a:tc>
              </a:tr>
              <a:tr h="381541">
                <a:tc>
                  <a:txBody>
                    <a:bodyPr/>
                    <a:lstStyle/>
                    <a:p>
                      <a:pPr algn="ctr">
                        <a:spcAft>
                          <a:spcPts val="0"/>
                        </a:spcAft>
                      </a:pPr>
                      <a:r>
                        <a:rPr lang="ja-JP" sz="2000" kern="100" dirty="0"/>
                        <a:t>東京会場①</a:t>
                      </a:r>
                      <a:endParaRPr lang="ja-JP" sz="1800" kern="100" dirty="0">
                        <a:latin typeface="Century"/>
                        <a:ea typeface="ＭＳ 明朝"/>
                        <a:cs typeface="Times New Roman"/>
                      </a:endParaRPr>
                    </a:p>
                  </a:txBody>
                  <a:tcPr marL="68580" marR="68580" marT="0" marB="0" anchor="ctr"/>
                </a:tc>
                <a:tc>
                  <a:txBody>
                    <a:bodyPr/>
                    <a:lstStyle/>
                    <a:p>
                      <a:pPr marL="0" indent="0" algn="l" fontAlgn="base">
                        <a:spcBef>
                          <a:spcPts val="215"/>
                        </a:spcBef>
                        <a:spcAft>
                          <a:spcPts val="0"/>
                        </a:spcAft>
                      </a:pPr>
                      <a:r>
                        <a:rPr lang="en-US" sz="1800" kern="1200" dirty="0"/>
                        <a:t>7</a:t>
                      </a:r>
                      <a:r>
                        <a:rPr lang="ja-JP" sz="1800" kern="1200" dirty="0"/>
                        <a:t>月</a:t>
                      </a:r>
                      <a:r>
                        <a:rPr lang="en-US" sz="1800" kern="1200" dirty="0"/>
                        <a:t>16</a:t>
                      </a:r>
                      <a:r>
                        <a:rPr lang="ja-JP" sz="1800" kern="1200" dirty="0"/>
                        <a:t>日（水）～</a:t>
                      </a:r>
                      <a:r>
                        <a:rPr lang="en-US" sz="1800" kern="1200" dirty="0"/>
                        <a:t>17</a:t>
                      </a:r>
                      <a:r>
                        <a:rPr lang="ja-JP" sz="1800" kern="1200" dirty="0"/>
                        <a:t>日（木）</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75</a:t>
                      </a:r>
                      <a:r>
                        <a:rPr lang="ja-JP" sz="2000" kern="100"/>
                        <a:t>人</a:t>
                      </a:r>
                      <a:endParaRPr lang="ja-JP" sz="1800" kern="100">
                        <a:latin typeface="Century"/>
                        <a:ea typeface="ＭＳ 明朝"/>
                        <a:cs typeface="Times New Roman"/>
                      </a:endParaRPr>
                    </a:p>
                  </a:txBody>
                  <a:tcPr marL="68580" marR="68580" marT="0" marB="0" anchor="ctr"/>
                </a:tc>
              </a:tr>
              <a:tr h="314136">
                <a:tc>
                  <a:txBody>
                    <a:bodyPr/>
                    <a:lstStyle/>
                    <a:p>
                      <a:pPr algn="ctr">
                        <a:spcAft>
                          <a:spcPts val="0"/>
                        </a:spcAft>
                      </a:pPr>
                      <a:r>
                        <a:rPr lang="ja-JP" sz="2000" kern="100" dirty="0"/>
                        <a:t>名古屋会場</a:t>
                      </a:r>
                      <a:endParaRPr lang="ja-JP" sz="1800" kern="100" dirty="0">
                        <a:latin typeface="Century"/>
                        <a:ea typeface="ＭＳ 明朝"/>
                        <a:cs typeface="Times New Roman"/>
                      </a:endParaRPr>
                    </a:p>
                  </a:txBody>
                  <a:tcPr marL="68580" marR="68580" marT="0" marB="0" anchor="ctr"/>
                </a:tc>
                <a:tc>
                  <a:txBody>
                    <a:bodyPr/>
                    <a:lstStyle/>
                    <a:p>
                      <a:pPr marL="0" indent="0" algn="l" fontAlgn="base">
                        <a:spcBef>
                          <a:spcPts val="215"/>
                        </a:spcBef>
                        <a:spcAft>
                          <a:spcPts val="0"/>
                        </a:spcAft>
                      </a:pPr>
                      <a:r>
                        <a:rPr lang="en-US" sz="1800" kern="1200" dirty="0"/>
                        <a:t>8</a:t>
                      </a:r>
                      <a:r>
                        <a:rPr lang="ja-JP" sz="1800" kern="1200" dirty="0"/>
                        <a:t>月</a:t>
                      </a:r>
                      <a:r>
                        <a:rPr lang="en-US" sz="1800" kern="1200" dirty="0"/>
                        <a:t>5</a:t>
                      </a:r>
                      <a:r>
                        <a:rPr lang="ja-JP" sz="1800" kern="1200" dirty="0"/>
                        <a:t>日（火）～</a:t>
                      </a:r>
                      <a:r>
                        <a:rPr lang="en-US" sz="1800" kern="1200" dirty="0"/>
                        <a:t>6</a:t>
                      </a:r>
                      <a:r>
                        <a:rPr lang="ja-JP" sz="1800" kern="1200" dirty="0"/>
                        <a:t>日（水）</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69</a:t>
                      </a:r>
                      <a:r>
                        <a:rPr lang="ja-JP" sz="2000" kern="100"/>
                        <a:t>人</a:t>
                      </a:r>
                      <a:endParaRPr lang="ja-JP" sz="1800" kern="100">
                        <a:latin typeface="Century"/>
                        <a:ea typeface="ＭＳ 明朝"/>
                        <a:cs typeface="Times New Roman"/>
                      </a:endParaRPr>
                    </a:p>
                  </a:txBody>
                  <a:tcPr marL="68580" marR="68580" marT="0" marB="0" anchor="ctr"/>
                </a:tc>
              </a:tr>
              <a:tr h="381541">
                <a:tc>
                  <a:txBody>
                    <a:bodyPr/>
                    <a:lstStyle/>
                    <a:p>
                      <a:pPr algn="ctr">
                        <a:spcAft>
                          <a:spcPts val="0"/>
                        </a:spcAft>
                      </a:pPr>
                      <a:r>
                        <a:rPr lang="ja-JP" sz="2000" kern="100" dirty="0"/>
                        <a:t>高知会場</a:t>
                      </a:r>
                      <a:endParaRPr lang="ja-JP" sz="1800" kern="100" dirty="0">
                        <a:latin typeface="Century"/>
                        <a:ea typeface="ＭＳ 明朝"/>
                        <a:cs typeface="Times New Roman"/>
                      </a:endParaRPr>
                    </a:p>
                  </a:txBody>
                  <a:tcPr marL="68580" marR="68580" marT="0" marB="0" anchor="ctr"/>
                </a:tc>
                <a:tc>
                  <a:txBody>
                    <a:bodyPr/>
                    <a:lstStyle/>
                    <a:p>
                      <a:pPr marL="0" indent="0" algn="l" fontAlgn="base">
                        <a:spcBef>
                          <a:spcPts val="215"/>
                        </a:spcBef>
                        <a:spcAft>
                          <a:spcPts val="0"/>
                        </a:spcAft>
                      </a:pPr>
                      <a:r>
                        <a:rPr lang="en-US" sz="1800" kern="1200" dirty="0"/>
                        <a:t>8</a:t>
                      </a:r>
                      <a:r>
                        <a:rPr lang="ja-JP" sz="1800" kern="1200" dirty="0"/>
                        <a:t>月</a:t>
                      </a:r>
                      <a:r>
                        <a:rPr lang="en-US" sz="1800" kern="1200" dirty="0"/>
                        <a:t>26</a:t>
                      </a:r>
                      <a:r>
                        <a:rPr lang="ja-JP" sz="1800" kern="1200" dirty="0"/>
                        <a:t>日（火）～</a:t>
                      </a:r>
                      <a:r>
                        <a:rPr lang="en-US" sz="1800" kern="1200" dirty="0"/>
                        <a:t>27</a:t>
                      </a:r>
                      <a:r>
                        <a:rPr lang="ja-JP" sz="1800" kern="1200" dirty="0"/>
                        <a:t>日（水）</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27</a:t>
                      </a:r>
                      <a:r>
                        <a:rPr lang="ja-JP" sz="2000" kern="100"/>
                        <a:t>人</a:t>
                      </a:r>
                      <a:endParaRPr lang="ja-JP" sz="1800" kern="100">
                        <a:latin typeface="Century"/>
                        <a:ea typeface="ＭＳ 明朝"/>
                        <a:cs typeface="Times New Roman"/>
                      </a:endParaRPr>
                    </a:p>
                  </a:txBody>
                  <a:tcPr marL="68580" marR="68580" marT="0" marB="0" anchor="ctr"/>
                </a:tc>
              </a:tr>
              <a:tr h="314136">
                <a:tc>
                  <a:txBody>
                    <a:bodyPr/>
                    <a:lstStyle/>
                    <a:p>
                      <a:pPr algn="ctr">
                        <a:spcAft>
                          <a:spcPts val="0"/>
                        </a:spcAft>
                      </a:pPr>
                      <a:r>
                        <a:rPr lang="ja-JP" sz="2000" kern="100" dirty="0"/>
                        <a:t>広島会場</a:t>
                      </a:r>
                      <a:endParaRPr lang="ja-JP" sz="1800" kern="100" dirty="0">
                        <a:latin typeface="Century"/>
                        <a:ea typeface="ＭＳ 明朝"/>
                        <a:cs typeface="Times New Roman"/>
                      </a:endParaRPr>
                    </a:p>
                  </a:txBody>
                  <a:tcPr marL="68580" marR="68580" marT="0" marB="0" anchor="ctr"/>
                </a:tc>
                <a:tc>
                  <a:txBody>
                    <a:bodyPr/>
                    <a:lstStyle/>
                    <a:p>
                      <a:pPr algn="l" fontAlgn="base">
                        <a:spcBef>
                          <a:spcPts val="215"/>
                        </a:spcBef>
                        <a:spcAft>
                          <a:spcPts val="0"/>
                        </a:spcAft>
                      </a:pPr>
                      <a:r>
                        <a:rPr lang="en-US" sz="1800" kern="1200" dirty="0"/>
                        <a:t>9</a:t>
                      </a:r>
                      <a:r>
                        <a:rPr lang="ja-JP" sz="1800" kern="1200" dirty="0"/>
                        <a:t>月</a:t>
                      </a:r>
                      <a:r>
                        <a:rPr lang="en-US" sz="1800" kern="1200" dirty="0"/>
                        <a:t>8</a:t>
                      </a:r>
                      <a:r>
                        <a:rPr lang="ja-JP" sz="1800" kern="1200" dirty="0"/>
                        <a:t>日（月）～</a:t>
                      </a:r>
                      <a:r>
                        <a:rPr lang="en-US" sz="1800" kern="1200" dirty="0"/>
                        <a:t>9</a:t>
                      </a:r>
                      <a:r>
                        <a:rPr lang="ja-JP" sz="1800" kern="1200" dirty="0"/>
                        <a:t>日（火）</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41</a:t>
                      </a:r>
                      <a:r>
                        <a:rPr lang="ja-JP" sz="2000" kern="100"/>
                        <a:t>人</a:t>
                      </a:r>
                      <a:endParaRPr lang="ja-JP" sz="1800" kern="100">
                        <a:latin typeface="Century"/>
                        <a:ea typeface="ＭＳ 明朝"/>
                        <a:cs typeface="Times New Roman"/>
                      </a:endParaRPr>
                    </a:p>
                  </a:txBody>
                  <a:tcPr marL="68580" marR="68580" marT="0" marB="0" anchor="ctr"/>
                </a:tc>
              </a:tr>
              <a:tr h="314136">
                <a:tc>
                  <a:txBody>
                    <a:bodyPr/>
                    <a:lstStyle/>
                    <a:p>
                      <a:pPr algn="ctr">
                        <a:spcAft>
                          <a:spcPts val="0"/>
                        </a:spcAft>
                      </a:pPr>
                      <a:r>
                        <a:rPr lang="ja-JP" sz="2000" kern="100"/>
                        <a:t>福岡会場</a:t>
                      </a:r>
                      <a:endParaRPr lang="ja-JP" sz="1800" kern="100">
                        <a:latin typeface="Century"/>
                        <a:ea typeface="ＭＳ 明朝"/>
                        <a:cs typeface="Times New Roman"/>
                      </a:endParaRPr>
                    </a:p>
                  </a:txBody>
                  <a:tcPr marL="68580" marR="68580" marT="0" marB="0" anchor="ctr"/>
                </a:tc>
                <a:tc>
                  <a:txBody>
                    <a:bodyPr/>
                    <a:lstStyle/>
                    <a:p>
                      <a:pPr algn="l" fontAlgn="base">
                        <a:spcBef>
                          <a:spcPts val="215"/>
                        </a:spcBef>
                        <a:spcAft>
                          <a:spcPts val="0"/>
                        </a:spcAft>
                      </a:pPr>
                      <a:r>
                        <a:rPr lang="en-US" sz="1800" kern="1200" dirty="0"/>
                        <a:t>10</a:t>
                      </a:r>
                      <a:r>
                        <a:rPr lang="ja-JP" sz="1800" kern="1200" dirty="0"/>
                        <a:t>月</a:t>
                      </a:r>
                      <a:r>
                        <a:rPr lang="en-US" sz="1800" kern="1200" dirty="0"/>
                        <a:t>1</a:t>
                      </a:r>
                      <a:r>
                        <a:rPr lang="ja-JP" sz="1800" kern="1200" dirty="0"/>
                        <a:t>日（水）～</a:t>
                      </a:r>
                      <a:r>
                        <a:rPr lang="en-US" sz="1800" kern="1200" dirty="0"/>
                        <a:t>2</a:t>
                      </a:r>
                      <a:r>
                        <a:rPr lang="ja-JP" sz="1800" kern="1200" dirty="0"/>
                        <a:t>日（木）</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51</a:t>
                      </a:r>
                      <a:r>
                        <a:rPr lang="ja-JP" sz="2000" kern="100"/>
                        <a:t>人</a:t>
                      </a:r>
                      <a:endParaRPr lang="ja-JP" sz="1800" kern="100">
                        <a:latin typeface="Century"/>
                        <a:ea typeface="ＭＳ 明朝"/>
                        <a:cs typeface="Times New Roman"/>
                      </a:endParaRPr>
                    </a:p>
                  </a:txBody>
                  <a:tcPr marL="68580" marR="68580" marT="0" marB="0" anchor="ctr"/>
                </a:tc>
              </a:tr>
              <a:tr h="314136">
                <a:tc>
                  <a:txBody>
                    <a:bodyPr/>
                    <a:lstStyle/>
                    <a:p>
                      <a:pPr algn="ctr">
                        <a:spcAft>
                          <a:spcPts val="0"/>
                        </a:spcAft>
                      </a:pPr>
                      <a:r>
                        <a:rPr lang="ja-JP" sz="2000" kern="100"/>
                        <a:t>東京会場②</a:t>
                      </a:r>
                      <a:endParaRPr lang="ja-JP" sz="1800" kern="100">
                        <a:latin typeface="Century"/>
                        <a:ea typeface="ＭＳ 明朝"/>
                        <a:cs typeface="Times New Roman"/>
                      </a:endParaRPr>
                    </a:p>
                  </a:txBody>
                  <a:tcPr marL="68580" marR="68580" marT="0" marB="0" anchor="ctr"/>
                </a:tc>
                <a:tc>
                  <a:txBody>
                    <a:bodyPr/>
                    <a:lstStyle/>
                    <a:p>
                      <a:pPr algn="l" fontAlgn="base">
                        <a:spcBef>
                          <a:spcPts val="215"/>
                        </a:spcBef>
                        <a:spcAft>
                          <a:spcPts val="0"/>
                        </a:spcAft>
                      </a:pPr>
                      <a:r>
                        <a:rPr lang="en-US" sz="1800" kern="1200" dirty="0"/>
                        <a:t>10</a:t>
                      </a:r>
                      <a:r>
                        <a:rPr lang="ja-JP" sz="1800" kern="1200" dirty="0"/>
                        <a:t>月</a:t>
                      </a:r>
                      <a:r>
                        <a:rPr lang="en-US" sz="1800" kern="1200" dirty="0"/>
                        <a:t>22</a:t>
                      </a:r>
                      <a:r>
                        <a:rPr lang="ja-JP" sz="1800" kern="1200" dirty="0"/>
                        <a:t>日（水）～</a:t>
                      </a:r>
                      <a:r>
                        <a:rPr lang="en-US" sz="1800" kern="1200" dirty="0"/>
                        <a:t>23</a:t>
                      </a:r>
                      <a:r>
                        <a:rPr lang="ja-JP" sz="1800" kern="1200" dirty="0"/>
                        <a:t>日（木）</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46</a:t>
                      </a:r>
                      <a:r>
                        <a:rPr lang="ja-JP" sz="2000" kern="100"/>
                        <a:t>人</a:t>
                      </a:r>
                      <a:endParaRPr lang="ja-JP" sz="1800" kern="100">
                        <a:latin typeface="Century"/>
                        <a:ea typeface="ＭＳ 明朝"/>
                        <a:cs typeface="Times New Roman"/>
                      </a:endParaRPr>
                    </a:p>
                  </a:txBody>
                  <a:tcPr marL="68580" marR="68580" marT="0" marB="0" anchor="ctr"/>
                </a:tc>
              </a:tr>
              <a:tr h="314136">
                <a:tc>
                  <a:txBody>
                    <a:bodyPr/>
                    <a:lstStyle/>
                    <a:p>
                      <a:pPr algn="ctr">
                        <a:spcAft>
                          <a:spcPts val="0"/>
                        </a:spcAft>
                      </a:pPr>
                      <a:r>
                        <a:rPr lang="ja-JP" sz="2000" kern="100"/>
                        <a:t>大阪会場</a:t>
                      </a:r>
                      <a:endParaRPr lang="ja-JP" sz="1800" kern="100">
                        <a:latin typeface="Century"/>
                        <a:ea typeface="ＭＳ 明朝"/>
                        <a:cs typeface="Times New Roman"/>
                      </a:endParaRPr>
                    </a:p>
                  </a:txBody>
                  <a:tcPr marL="68580" marR="68580" marT="0" marB="0" anchor="ctr"/>
                </a:tc>
                <a:tc>
                  <a:txBody>
                    <a:bodyPr/>
                    <a:lstStyle/>
                    <a:p>
                      <a:pPr algn="l" fontAlgn="base">
                        <a:spcBef>
                          <a:spcPts val="215"/>
                        </a:spcBef>
                        <a:spcAft>
                          <a:spcPts val="0"/>
                        </a:spcAft>
                      </a:pPr>
                      <a:r>
                        <a:rPr lang="en-US" sz="1800" kern="1200" dirty="0"/>
                        <a:t>11</a:t>
                      </a:r>
                      <a:r>
                        <a:rPr lang="ja-JP" sz="1800" kern="1200" dirty="0"/>
                        <a:t>月</a:t>
                      </a:r>
                      <a:r>
                        <a:rPr lang="en-US" sz="1800" kern="1200" dirty="0"/>
                        <a:t>5</a:t>
                      </a:r>
                      <a:r>
                        <a:rPr lang="ja-JP" sz="1800" kern="1200" dirty="0"/>
                        <a:t>日（水）～</a:t>
                      </a:r>
                      <a:r>
                        <a:rPr lang="en-US" sz="1800" kern="1200" dirty="0"/>
                        <a:t>6</a:t>
                      </a:r>
                      <a:r>
                        <a:rPr lang="ja-JP" sz="1800" kern="1200" dirty="0"/>
                        <a:t>日（木）</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56</a:t>
                      </a:r>
                      <a:r>
                        <a:rPr lang="ja-JP" sz="2000" kern="100"/>
                        <a:t>人</a:t>
                      </a:r>
                      <a:endParaRPr lang="ja-JP" sz="1800" kern="100">
                        <a:latin typeface="Century"/>
                        <a:ea typeface="ＭＳ 明朝"/>
                        <a:cs typeface="Times New Roman"/>
                      </a:endParaRPr>
                    </a:p>
                  </a:txBody>
                  <a:tcPr marL="68580" marR="68580" marT="0" marB="0" anchor="ctr"/>
                </a:tc>
              </a:tr>
              <a:tr h="324007">
                <a:tc>
                  <a:txBody>
                    <a:bodyPr/>
                    <a:lstStyle/>
                    <a:p>
                      <a:pPr algn="ctr">
                        <a:spcAft>
                          <a:spcPts val="0"/>
                        </a:spcAft>
                      </a:pPr>
                      <a:r>
                        <a:rPr lang="ja-JP" sz="2000" kern="100"/>
                        <a:t>札幌会場</a:t>
                      </a:r>
                      <a:endParaRPr lang="ja-JP" sz="1800" kern="100">
                        <a:latin typeface="Century"/>
                        <a:ea typeface="ＭＳ 明朝"/>
                        <a:cs typeface="Times New Roman"/>
                      </a:endParaRPr>
                    </a:p>
                  </a:txBody>
                  <a:tcPr marL="68580" marR="68580" marT="0" marB="0" anchor="ctr"/>
                </a:tc>
                <a:tc>
                  <a:txBody>
                    <a:bodyPr/>
                    <a:lstStyle/>
                    <a:p>
                      <a:pPr algn="l" fontAlgn="base">
                        <a:spcBef>
                          <a:spcPts val="215"/>
                        </a:spcBef>
                        <a:spcAft>
                          <a:spcPts val="0"/>
                        </a:spcAft>
                      </a:pPr>
                      <a:r>
                        <a:rPr lang="en-US" sz="1800" kern="1200" dirty="0"/>
                        <a:t>11</a:t>
                      </a:r>
                      <a:r>
                        <a:rPr lang="ja-JP" sz="1800" kern="1200" dirty="0"/>
                        <a:t>月</a:t>
                      </a:r>
                      <a:r>
                        <a:rPr lang="en-US" sz="1800" kern="1200" dirty="0"/>
                        <a:t>18</a:t>
                      </a:r>
                      <a:r>
                        <a:rPr lang="ja-JP" sz="1800" kern="1200" dirty="0"/>
                        <a:t>日（火）～</a:t>
                      </a:r>
                      <a:r>
                        <a:rPr lang="en-US" sz="1800" kern="1200" dirty="0"/>
                        <a:t>19</a:t>
                      </a:r>
                      <a:r>
                        <a:rPr lang="ja-JP" sz="1800" kern="1200" dirty="0"/>
                        <a:t>日（水）</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39</a:t>
                      </a:r>
                      <a:r>
                        <a:rPr lang="ja-JP" sz="2000" kern="100"/>
                        <a:t>人</a:t>
                      </a:r>
                      <a:endParaRPr lang="ja-JP" sz="1800" kern="100">
                        <a:latin typeface="Century"/>
                        <a:ea typeface="ＭＳ 明朝"/>
                        <a:cs typeface="Times New Roman"/>
                      </a:endParaRPr>
                    </a:p>
                  </a:txBody>
                  <a:tcPr marL="68580" marR="68580" marT="0" marB="0" anchor="ctr"/>
                </a:tc>
              </a:tr>
              <a:tr h="314136">
                <a:tc>
                  <a:txBody>
                    <a:bodyPr/>
                    <a:lstStyle/>
                    <a:p>
                      <a:pPr algn="ctr">
                        <a:spcAft>
                          <a:spcPts val="0"/>
                        </a:spcAft>
                      </a:pPr>
                      <a:r>
                        <a:rPr lang="ja-JP" sz="2000" kern="100"/>
                        <a:t>埼玉会場</a:t>
                      </a:r>
                      <a:endParaRPr lang="ja-JP" sz="1800" kern="100">
                        <a:latin typeface="Century"/>
                        <a:ea typeface="ＭＳ 明朝"/>
                        <a:cs typeface="Times New Roman"/>
                      </a:endParaRPr>
                    </a:p>
                  </a:txBody>
                  <a:tcPr marL="68580" marR="68580" marT="0" marB="0" anchor="ctr"/>
                </a:tc>
                <a:tc>
                  <a:txBody>
                    <a:bodyPr/>
                    <a:lstStyle/>
                    <a:p>
                      <a:pPr algn="l" fontAlgn="base">
                        <a:spcBef>
                          <a:spcPts val="215"/>
                        </a:spcBef>
                        <a:spcAft>
                          <a:spcPts val="0"/>
                        </a:spcAft>
                      </a:pPr>
                      <a:r>
                        <a:rPr lang="en-US" sz="1800" kern="1200" dirty="0"/>
                        <a:t>12</a:t>
                      </a:r>
                      <a:r>
                        <a:rPr lang="ja-JP" sz="1800" kern="1200" dirty="0"/>
                        <a:t>月</a:t>
                      </a:r>
                      <a:r>
                        <a:rPr lang="en-US" sz="1800" kern="1200" dirty="0"/>
                        <a:t>3</a:t>
                      </a:r>
                      <a:r>
                        <a:rPr lang="ja-JP" sz="1800" kern="1200" dirty="0"/>
                        <a:t>日（水）～</a:t>
                      </a:r>
                      <a:r>
                        <a:rPr lang="en-US" sz="1800" kern="1200" dirty="0"/>
                        <a:t>4</a:t>
                      </a:r>
                      <a:r>
                        <a:rPr lang="ja-JP" sz="1800" kern="1200" dirty="0"/>
                        <a:t>日（木）</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41</a:t>
                      </a:r>
                      <a:r>
                        <a:rPr lang="ja-JP" sz="2000" kern="100"/>
                        <a:t>人</a:t>
                      </a:r>
                      <a:endParaRPr lang="ja-JP" sz="1800" kern="100">
                        <a:latin typeface="Century"/>
                        <a:ea typeface="ＭＳ 明朝"/>
                        <a:cs typeface="Times New Roman"/>
                      </a:endParaRPr>
                    </a:p>
                  </a:txBody>
                  <a:tcPr marL="68580" marR="68580" marT="0" marB="0" anchor="ctr"/>
                </a:tc>
              </a:tr>
              <a:tr h="314136">
                <a:tc>
                  <a:txBody>
                    <a:bodyPr/>
                    <a:lstStyle/>
                    <a:p>
                      <a:pPr algn="ctr">
                        <a:spcAft>
                          <a:spcPts val="0"/>
                        </a:spcAft>
                      </a:pPr>
                      <a:r>
                        <a:rPr lang="ja-JP" sz="2000" kern="100"/>
                        <a:t>鹿児島会場</a:t>
                      </a:r>
                      <a:endParaRPr lang="ja-JP" sz="1800" kern="100">
                        <a:latin typeface="Century"/>
                        <a:ea typeface="ＭＳ 明朝"/>
                        <a:cs typeface="Times New Roman"/>
                      </a:endParaRPr>
                    </a:p>
                  </a:txBody>
                  <a:tcPr marL="68580" marR="68580" marT="0" marB="0" anchor="ctr"/>
                </a:tc>
                <a:tc>
                  <a:txBody>
                    <a:bodyPr/>
                    <a:lstStyle/>
                    <a:p>
                      <a:pPr algn="l" fontAlgn="base">
                        <a:spcBef>
                          <a:spcPts val="215"/>
                        </a:spcBef>
                        <a:spcAft>
                          <a:spcPts val="0"/>
                        </a:spcAft>
                      </a:pPr>
                      <a:r>
                        <a:rPr lang="en-US" sz="1800" kern="1200" dirty="0"/>
                        <a:t>1</a:t>
                      </a:r>
                      <a:r>
                        <a:rPr lang="ja-JP" sz="1800" kern="1200" dirty="0"/>
                        <a:t>月</a:t>
                      </a:r>
                      <a:r>
                        <a:rPr lang="en-US" sz="1800" kern="1200" dirty="0"/>
                        <a:t>14</a:t>
                      </a:r>
                      <a:r>
                        <a:rPr lang="ja-JP" sz="1800" kern="1200" dirty="0"/>
                        <a:t>日（水）～</a:t>
                      </a:r>
                      <a:r>
                        <a:rPr lang="en-US" sz="1800" kern="1200" dirty="0"/>
                        <a:t>15</a:t>
                      </a:r>
                      <a:r>
                        <a:rPr lang="ja-JP" sz="1800" kern="1200" dirty="0"/>
                        <a:t>日（木）</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a:t>48</a:t>
                      </a:r>
                      <a:r>
                        <a:rPr lang="ja-JP" sz="2000" kern="100"/>
                        <a:t>人</a:t>
                      </a:r>
                      <a:endParaRPr lang="ja-JP" sz="1800" kern="100">
                        <a:latin typeface="Century"/>
                        <a:ea typeface="ＭＳ 明朝"/>
                        <a:cs typeface="Times New Roman"/>
                      </a:endParaRPr>
                    </a:p>
                  </a:txBody>
                  <a:tcPr marL="68580" marR="68580" marT="0" marB="0" anchor="ctr"/>
                </a:tc>
              </a:tr>
              <a:tr h="314136">
                <a:tc>
                  <a:txBody>
                    <a:bodyPr/>
                    <a:lstStyle/>
                    <a:p>
                      <a:pPr algn="ctr">
                        <a:spcAft>
                          <a:spcPts val="0"/>
                        </a:spcAft>
                      </a:pPr>
                      <a:r>
                        <a:rPr lang="ja-JP" sz="2000" kern="100"/>
                        <a:t>京都会場</a:t>
                      </a:r>
                      <a:endParaRPr lang="ja-JP" sz="1800" kern="100">
                        <a:latin typeface="Century"/>
                        <a:ea typeface="ＭＳ 明朝"/>
                        <a:cs typeface="Times New Roman"/>
                      </a:endParaRPr>
                    </a:p>
                  </a:txBody>
                  <a:tcPr marL="68580" marR="68580" marT="0" marB="0" anchor="ctr"/>
                </a:tc>
                <a:tc>
                  <a:txBody>
                    <a:bodyPr/>
                    <a:lstStyle/>
                    <a:p>
                      <a:pPr algn="l" fontAlgn="base">
                        <a:spcBef>
                          <a:spcPts val="215"/>
                        </a:spcBef>
                        <a:spcAft>
                          <a:spcPts val="0"/>
                        </a:spcAft>
                      </a:pPr>
                      <a:r>
                        <a:rPr lang="en-US" sz="1800" kern="1200" dirty="0"/>
                        <a:t>1</a:t>
                      </a:r>
                      <a:r>
                        <a:rPr lang="ja-JP" sz="1800" kern="1200" dirty="0"/>
                        <a:t>月</a:t>
                      </a:r>
                      <a:r>
                        <a:rPr lang="en-US" sz="1800" kern="1200" dirty="0"/>
                        <a:t>28</a:t>
                      </a:r>
                      <a:r>
                        <a:rPr lang="ja-JP" sz="1800" kern="1200" dirty="0"/>
                        <a:t>日（水）～</a:t>
                      </a:r>
                      <a:r>
                        <a:rPr lang="en-US" sz="1800" kern="1200" dirty="0"/>
                        <a:t>29</a:t>
                      </a:r>
                      <a:r>
                        <a:rPr lang="ja-JP" sz="1800" kern="1200" dirty="0"/>
                        <a:t>日（木）</a:t>
                      </a:r>
                      <a:endParaRPr lang="ja-JP" sz="1800" kern="100" dirty="0">
                        <a:latin typeface="Century"/>
                        <a:ea typeface="ＭＳ 明朝"/>
                        <a:cs typeface="Times New Roman"/>
                      </a:endParaRPr>
                    </a:p>
                  </a:txBody>
                  <a:tcPr marL="68580" marR="68580" marT="0" marB="0" anchor="ctr"/>
                </a:tc>
                <a:tc>
                  <a:txBody>
                    <a:bodyPr/>
                    <a:lstStyle/>
                    <a:p>
                      <a:pPr algn="r">
                        <a:spcAft>
                          <a:spcPts val="0"/>
                        </a:spcAft>
                      </a:pPr>
                      <a:r>
                        <a:rPr lang="en-US" sz="2000" kern="100" dirty="0"/>
                        <a:t>50</a:t>
                      </a:r>
                      <a:r>
                        <a:rPr lang="ja-JP" sz="2000" kern="100" dirty="0"/>
                        <a:t>人</a:t>
                      </a:r>
                      <a:endParaRPr lang="ja-JP" sz="1800" kern="100" dirty="0">
                        <a:latin typeface="Century"/>
                        <a:ea typeface="ＭＳ 明朝"/>
                        <a:cs typeface="Times New Roman"/>
                      </a:endParaRPr>
                    </a:p>
                  </a:txBody>
                  <a:tcPr marL="68580" marR="68580" marT="0" marB="0" anchor="ctr"/>
                </a:tc>
              </a:tr>
              <a:tr h="324007">
                <a:tc gridSpan="2">
                  <a:txBody>
                    <a:bodyPr/>
                    <a:lstStyle/>
                    <a:p>
                      <a:pPr algn="r">
                        <a:spcAft>
                          <a:spcPts val="0"/>
                        </a:spcAft>
                      </a:pPr>
                      <a:r>
                        <a:rPr lang="ja-JP" sz="2000" kern="100" dirty="0"/>
                        <a:t>合計</a:t>
                      </a:r>
                      <a:endParaRPr lang="ja-JP" sz="1800" kern="100" dirty="0">
                        <a:latin typeface="Century"/>
                        <a:ea typeface="ＭＳ 明朝"/>
                        <a:cs typeface="Times New Roman"/>
                      </a:endParaRPr>
                    </a:p>
                  </a:txBody>
                  <a:tcPr marL="68580" marR="68580" marT="0" marB="0" anchor="ct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kern="100" dirty="0"/>
                        <a:t>593</a:t>
                      </a:r>
                      <a:r>
                        <a:rPr lang="ja-JP" sz="2000" kern="100" dirty="0"/>
                        <a:t>人</a:t>
                      </a:r>
                      <a:endParaRPr lang="ja-JP" sz="1800" kern="100" dirty="0">
                        <a:latin typeface="Century"/>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47953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71344" y="2538818"/>
            <a:ext cx="4801315" cy="707886"/>
          </a:xfrm>
          <a:prstGeom prst="rect">
            <a:avLst/>
          </a:prstGeom>
        </p:spPr>
        <p:txBody>
          <a:bodyPr wrap="none">
            <a:spAutoFit/>
          </a:bodyPr>
          <a:lstStyle/>
          <a:p>
            <a:pPr algn="ctr"/>
            <a:r>
              <a:rPr lang="en-US" altLang="ja-JP" sz="4000" dirty="0">
                <a:solidFill>
                  <a:srgbClr val="000000"/>
                </a:solidFill>
                <a:latin typeface="+mj-ea"/>
                <a:ea typeface="+mj-ea"/>
              </a:rPr>
              <a:t>【4-1</a:t>
            </a:r>
            <a:r>
              <a:rPr lang="ja-JP" altLang="en-US" sz="4000" dirty="0">
                <a:solidFill>
                  <a:srgbClr val="000000"/>
                </a:solidFill>
                <a:latin typeface="+mj-ea"/>
                <a:ea typeface="+mj-ea"/>
              </a:rPr>
              <a:t>：事業の全体像</a:t>
            </a:r>
            <a:r>
              <a:rPr lang="en-US" altLang="ja-JP" sz="4000" dirty="0">
                <a:solidFill>
                  <a:srgbClr val="000000"/>
                </a:solidFill>
                <a:latin typeface="+mj-ea"/>
                <a:ea typeface="+mj-ea"/>
              </a:rPr>
              <a:t>】</a:t>
            </a:r>
          </a:p>
        </p:txBody>
      </p:sp>
    </p:spTree>
    <p:extLst>
      <p:ext uri="{BB962C8B-B14F-4D97-AF65-F5344CB8AC3E}">
        <p14:creationId xmlns:p14="http://schemas.microsoft.com/office/powerpoint/2010/main" xmlns="" val="211597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26</a:t>
            </a:r>
            <a:r>
              <a:rPr lang="ja-JP" altLang="en-US" dirty="0" smtClean="0"/>
              <a:t>年度の参加者</a:t>
            </a:r>
            <a:r>
              <a:rPr lang="ja-JP" altLang="en-US" sz="3200" dirty="0" smtClean="0"/>
              <a:t>（業務経験年数）</a:t>
            </a:r>
            <a:endParaRPr lang="ja-JP" altLang="en-US" dirty="0" smtClean="0"/>
          </a:p>
        </p:txBody>
      </p:sp>
      <p:sp>
        <p:nvSpPr>
          <p:cNvPr id="6" name="Text Box 221"/>
          <p:cNvSpPr txBox="1">
            <a:spLocks noChangeArrowheads="1"/>
          </p:cNvSpPr>
          <p:nvPr/>
        </p:nvSpPr>
        <p:spPr bwMode="auto">
          <a:xfrm>
            <a:off x="304037" y="1560765"/>
            <a:ext cx="8459953" cy="703912"/>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dirty="0" smtClean="0">
                <a:solidFill>
                  <a:srgbClr val="000000"/>
                </a:solidFill>
              </a:rPr>
              <a:t>■　能力向上研修会の対象は、主に指導的に立場のある行政職員としているが、経験年数の偏りは見られない。</a:t>
            </a:r>
            <a:endParaRPr lang="en-US" altLang="ja-JP" dirty="0">
              <a:solidFill>
                <a:srgbClr val="000000"/>
              </a:solidFill>
              <a:ea typeface="HG丸ｺﾞｼｯｸM-PRO" pitchFamily="50" charset="-128"/>
            </a:endParaRPr>
          </a:p>
        </p:txBody>
      </p:sp>
      <p:pic>
        <p:nvPicPr>
          <p:cNvPr id="7" name="図 6"/>
          <p:cNvPicPr/>
          <p:nvPr/>
        </p:nvPicPr>
        <p:blipFill>
          <a:blip r:embed="rId3" cstate="print"/>
          <a:srcRect/>
          <a:stretch>
            <a:fillRect/>
          </a:stretch>
        </p:blipFill>
        <p:spPr bwMode="auto">
          <a:xfrm>
            <a:off x="134881" y="2464098"/>
            <a:ext cx="8897253" cy="2994167"/>
          </a:xfrm>
          <a:prstGeom prst="rect">
            <a:avLst/>
          </a:prstGeom>
          <a:noFill/>
          <a:ln w="9525">
            <a:noFill/>
            <a:miter lim="800000"/>
            <a:headEnd/>
            <a:tailEnd/>
          </a:ln>
        </p:spPr>
      </p:pic>
    </p:spTree>
    <p:extLst>
      <p:ext uri="{BB962C8B-B14F-4D97-AF65-F5344CB8AC3E}">
        <p14:creationId xmlns:p14="http://schemas.microsoft.com/office/powerpoint/2010/main" xmlns="" val="21122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26</a:t>
            </a:r>
            <a:r>
              <a:rPr lang="ja-JP" altLang="en-US" dirty="0" smtClean="0"/>
              <a:t>年度のカリキュラム評価</a:t>
            </a:r>
          </a:p>
        </p:txBody>
      </p:sp>
      <p:pic>
        <p:nvPicPr>
          <p:cNvPr id="4" name="図 3"/>
          <p:cNvPicPr/>
          <p:nvPr/>
        </p:nvPicPr>
        <p:blipFill>
          <a:blip r:embed="rId3" cstate="print"/>
          <a:srcRect/>
          <a:stretch>
            <a:fillRect/>
          </a:stretch>
        </p:blipFill>
        <p:spPr bwMode="auto">
          <a:xfrm>
            <a:off x="1126395" y="1201920"/>
            <a:ext cx="6329483" cy="5374720"/>
          </a:xfrm>
          <a:prstGeom prst="rect">
            <a:avLst/>
          </a:prstGeom>
          <a:noFill/>
          <a:ln w="9525">
            <a:noFill/>
            <a:miter lim="800000"/>
            <a:headEnd/>
            <a:tailEnd/>
          </a:ln>
        </p:spPr>
      </p:pic>
    </p:spTree>
    <p:extLst>
      <p:ext uri="{BB962C8B-B14F-4D97-AF65-F5344CB8AC3E}">
        <p14:creationId xmlns:p14="http://schemas.microsoft.com/office/powerpoint/2010/main" xmlns="" val="3431456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研修会カリキュラム</a:t>
            </a:r>
            <a:r>
              <a:rPr lang="ja-JP" altLang="en-US" sz="2400" dirty="0" smtClean="0"/>
              <a:t>（平成</a:t>
            </a:r>
            <a:r>
              <a:rPr lang="en-US" altLang="ja-JP" sz="2400" dirty="0" smtClean="0"/>
              <a:t>27</a:t>
            </a:r>
            <a:r>
              <a:rPr lang="ja-JP" altLang="en-US" sz="2400" dirty="0" smtClean="0"/>
              <a:t>年度の予定）</a:t>
            </a:r>
            <a:endParaRPr lang="ja-JP" altLang="en-US" dirty="0" smtClean="0"/>
          </a:p>
        </p:txBody>
      </p:sp>
      <p:graphicFrame>
        <p:nvGraphicFramePr>
          <p:cNvPr id="4" name="Group 74"/>
          <p:cNvGraphicFramePr>
            <a:graphicFrameLocks noGrp="1"/>
          </p:cNvGraphicFramePr>
          <p:nvPr/>
        </p:nvGraphicFramePr>
        <p:xfrm>
          <a:off x="1536699" y="1273291"/>
          <a:ext cx="5765852" cy="4862518"/>
        </p:xfrm>
        <a:graphic>
          <a:graphicData uri="http://schemas.openxmlformats.org/drawingml/2006/table">
            <a:tbl>
              <a:tblPr/>
              <a:tblGrid>
                <a:gridCol w="216659"/>
                <a:gridCol w="901642"/>
                <a:gridCol w="1271861"/>
                <a:gridCol w="3375690"/>
              </a:tblGrid>
              <a:tr h="258197">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単元</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日時</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セッション</a:t>
                      </a:r>
                    </a:p>
                  </a:txBody>
                  <a:tcPr marL="86066" marR="86066" marT="43033" marB="43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641903">
                <a:tc rowSpan="4">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第一日目</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①</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認定調査と要介護認定の関係の</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10:00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11:40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100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講義①</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認定調査の基本的な考え方</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・要介護認定における認定調査の位置付け</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・３つの評価軸ごとの基本的な考え方</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8072">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12:40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80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演習①</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一次判定ソフトの基本的な構造</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・一次判定ソフトのロジック</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80000"/>
                        </a:lnSpc>
                        <a:spcBef>
                          <a:spcPts val="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・手計算による基準時間の算出</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452">
                <a:tc vMerge="1">
                  <a:txBody>
                    <a:bodyPr/>
                    <a:lstStyle/>
                    <a:p>
                      <a:endParaRPr kumimoji="1" lang="ja-JP" altLang="en-US"/>
                    </a:p>
                  </a:txBody>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②</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
                      </a:r>
                      <a:b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b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審査判定と認定調査の関係の理解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14:10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14:40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講義②</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介護認定審査会の手順とポイント</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・認定調査と審査会の関係性</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・審査会における特記事項の役割</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672">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14:40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17:30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演習②</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模擬審査会と伝わる特記事項の書き方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・受講者によるロールプレイング</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約</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7</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人で</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合議体、３ケース程度</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9181">
                <a:tc rowSpan="4">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第二日目</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③</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
                      </a:r>
                      <a:b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b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誤解・偏りを生じやすい調査項目の理解</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９</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12:00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150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演習③</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業務分析データの読み方・解釈</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・業務分析データの読み方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・データ例の解釈</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(2</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ケース程度</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0939">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14:10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70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講義③</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調査項目のポイントと疑義への対応</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・選択上の留意点と特記事項の記載のポイント</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・調査員からの疑義への対応におけるコツ</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0060">
                <a:tc vMerge="1">
                  <a:txBody>
                    <a:bodyPr/>
                    <a:lstStyle/>
                    <a:p>
                      <a:endParaRPr kumimoji="1" lang="ja-JP" altLang="en-US"/>
                    </a:p>
                  </a:txBody>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④</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学習成果を波及させるための実践力の習得</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14:20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16:30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 typeface="Wingdings" pitchFamily="2" charset="2"/>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演習④</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認定調査の適正化プロセス</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・適正化ツールの使い方、適正化事例</a:t>
                      </a:r>
                    </a:p>
                    <a:p>
                      <a:pPr marL="0" marR="0" lvl="0" indent="0" algn="l"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・認定調査の課題整理、適正化のプランニング</a:t>
                      </a: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476">
                <a:tc vMerge="1">
                  <a:txBody>
                    <a:bodyPr/>
                    <a:lstStyle/>
                    <a:p>
                      <a:endParaRPr kumimoji="1" lang="ja-JP" altLang="en-US"/>
                    </a:p>
                  </a:txBody>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16:30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17:00</a:t>
                      </a:r>
                    </a:p>
                    <a:p>
                      <a:pPr marL="0" marR="0" lvl="0" indent="0" algn="ctr" defTabSz="914400" rtl="0" eaLnBrk="0" fontAlgn="base" latinLnBrk="0" hangingPunct="0">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30</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分）</a:t>
                      </a:r>
                      <a:endPar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質疑応答</a:t>
                      </a:r>
                      <a:r>
                        <a:rPr kumimoji="1" lang="en-US" alt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rPr>
                        <a:t>】</a:t>
                      </a:r>
                      <a:endPar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86066" marR="86066" marT="43033" marB="430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テキスト ボックス 4"/>
          <p:cNvSpPr txBox="1"/>
          <p:nvPr/>
        </p:nvSpPr>
        <p:spPr>
          <a:xfrm>
            <a:off x="576775" y="6161651"/>
            <a:ext cx="8088923" cy="276999"/>
          </a:xfrm>
          <a:prstGeom prst="rect">
            <a:avLst/>
          </a:prstGeom>
          <a:noFill/>
        </p:spPr>
        <p:txBody>
          <a:bodyPr wrap="square" rtlCol="0">
            <a:spAutoFit/>
          </a:bodyPr>
          <a:lstStyle/>
          <a:p>
            <a:pPr algn="ctr"/>
            <a:r>
              <a:rPr kumimoji="1" lang="ja-JP" altLang="en-US" sz="1200" dirty="0" smtClean="0"/>
              <a:t>開始時間等は、会場によって変更になる場合があるのでご注意ください</a:t>
            </a:r>
            <a:endParaRPr kumimoji="1" lang="ja-JP" altLang="en-US" sz="1200" dirty="0"/>
          </a:p>
        </p:txBody>
      </p:sp>
    </p:spTree>
    <p:extLst>
      <p:ext uri="{BB962C8B-B14F-4D97-AF65-F5344CB8AC3E}">
        <p14:creationId xmlns:p14="http://schemas.microsoft.com/office/powerpoint/2010/main" xmlns="" val="1944299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27</a:t>
            </a:r>
            <a:r>
              <a:rPr lang="ja-JP" altLang="en-US" dirty="0" smtClean="0"/>
              <a:t>年度開催予定</a:t>
            </a:r>
            <a:r>
              <a:rPr lang="en-US" altLang="ja-JP" dirty="0" smtClean="0"/>
              <a:t>【1】</a:t>
            </a:r>
            <a:endParaRPr lang="ja-JP" altLang="en-US" dirty="0" smtClean="0"/>
          </a:p>
        </p:txBody>
      </p:sp>
      <p:pic>
        <p:nvPicPr>
          <p:cNvPr id="17410" name="Picture 2"/>
          <p:cNvPicPr>
            <a:picLocks noChangeAspect="1" noChangeArrowheads="1"/>
          </p:cNvPicPr>
          <p:nvPr/>
        </p:nvPicPr>
        <p:blipFill>
          <a:blip r:embed="rId3" cstate="print"/>
          <a:srcRect/>
          <a:stretch>
            <a:fillRect/>
          </a:stretch>
        </p:blipFill>
        <p:spPr bwMode="auto">
          <a:xfrm>
            <a:off x="363485" y="1311395"/>
            <a:ext cx="8528626" cy="5110425"/>
          </a:xfrm>
          <a:prstGeom prst="rect">
            <a:avLst/>
          </a:prstGeom>
          <a:noFill/>
          <a:ln w="9525">
            <a:noFill/>
            <a:miter lim="800000"/>
            <a:headEnd/>
            <a:tailEnd/>
          </a:ln>
          <a:effectLst/>
        </p:spPr>
      </p:pic>
    </p:spTree>
    <p:extLst>
      <p:ext uri="{BB962C8B-B14F-4D97-AF65-F5344CB8AC3E}">
        <p14:creationId xmlns:p14="http://schemas.microsoft.com/office/powerpoint/2010/main" xmlns="" val="4189416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844062"/>
            <a:ext cx="9144000" cy="6013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27</a:t>
            </a:r>
            <a:r>
              <a:rPr lang="ja-JP" altLang="en-US" dirty="0" smtClean="0"/>
              <a:t>年度開催予定</a:t>
            </a:r>
            <a:r>
              <a:rPr lang="en-US" altLang="ja-JP" dirty="0" smtClean="0"/>
              <a:t>【2】</a:t>
            </a:r>
            <a:endParaRPr lang="ja-JP" altLang="en-US" dirty="0" smtClean="0"/>
          </a:p>
        </p:txBody>
      </p:sp>
      <p:pic>
        <p:nvPicPr>
          <p:cNvPr id="15361" name="Picture 1"/>
          <p:cNvPicPr>
            <a:picLocks noChangeAspect="1" noChangeArrowheads="1"/>
          </p:cNvPicPr>
          <p:nvPr/>
        </p:nvPicPr>
        <p:blipFill>
          <a:blip r:embed="rId3" cstate="print"/>
          <a:srcRect/>
          <a:stretch>
            <a:fillRect/>
          </a:stretch>
        </p:blipFill>
        <p:spPr bwMode="auto">
          <a:xfrm>
            <a:off x="349418" y="984825"/>
            <a:ext cx="8528626" cy="5873175"/>
          </a:xfrm>
          <a:prstGeom prst="rect">
            <a:avLst/>
          </a:prstGeom>
          <a:noFill/>
          <a:ln w="9525">
            <a:noFill/>
            <a:miter lim="800000"/>
            <a:headEnd/>
            <a:tailEnd/>
          </a:ln>
          <a:effectLst/>
        </p:spPr>
      </p:pic>
    </p:spTree>
    <p:extLst>
      <p:ext uri="{BB962C8B-B14F-4D97-AF65-F5344CB8AC3E}">
        <p14:creationId xmlns:p14="http://schemas.microsoft.com/office/powerpoint/2010/main" xmlns="" val="156651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27</a:t>
            </a:r>
            <a:r>
              <a:rPr lang="ja-JP" altLang="en-US" dirty="0" smtClean="0"/>
              <a:t>年度開催予定</a:t>
            </a:r>
            <a:r>
              <a:rPr lang="en-US" altLang="ja-JP" dirty="0" smtClean="0"/>
              <a:t>【3】</a:t>
            </a:r>
            <a:endParaRPr lang="ja-JP" altLang="en-US" dirty="0" smtClean="0"/>
          </a:p>
        </p:txBody>
      </p:sp>
      <p:pic>
        <p:nvPicPr>
          <p:cNvPr id="13313" name="Picture 1"/>
          <p:cNvPicPr>
            <a:picLocks noChangeAspect="1" noChangeArrowheads="1"/>
          </p:cNvPicPr>
          <p:nvPr/>
        </p:nvPicPr>
        <p:blipFill>
          <a:blip r:embed="rId3" cstate="print"/>
          <a:srcRect/>
          <a:stretch>
            <a:fillRect/>
          </a:stretch>
        </p:blipFill>
        <p:spPr bwMode="auto">
          <a:xfrm>
            <a:off x="321282" y="1525265"/>
            <a:ext cx="8528626" cy="4614638"/>
          </a:xfrm>
          <a:prstGeom prst="rect">
            <a:avLst/>
          </a:prstGeom>
          <a:noFill/>
          <a:ln w="9525">
            <a:noFill/>
            <a:miter lim="800000"/>
            <a:headEnd/>
            <a:tailEnd/>
          </a:ln>
          <a:effectLst/>
        </p:spPr>
      </p:pic>
    </p:spTree>
    <p:extLst>
      <p:ext uri="{BB962C8B-B14F-4D97-AF65-F5344CB8AC3E}">
        <p14:creationId xmlns:p14="http://schemas.microsoft.com/office/powerpoint/2010/main" xmlns="" val="3096164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152331"/>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【4-5</a:t>
            </a:r>
            <a:r>
              <a:rPr lang="ja-JP" altLang="en-US" sz="4000" dirty="0" smtClean="0">
                <a:solidFill>
                  <a:srgbClr val="000000"/>
                </a:solidFill>
                <a:latin typeface="Calibri" pitchFamily="34" charset="0"/>
              </a:rPr>
              <a:t>：</a:t>
            </a:r>
            <a:r>
              <a:rPr lang="en-US" altLang="ja-JP" sz="4000" dirty="0" smtClean="0">
                <a:solidFill>
                  <a:srgbClr val="000000"/>
                </a:solidFill>
                <a:latin typeface="Calibri" pitchFamily="34" charset="0"/>
              </a:rPr>
              <a:t>e-</a:t>
            </a:r>
            <a:r>
              <a:rPr lang="ja-JP" altLang="en-US" sz="4000" dirty="0" smtClean="0">
                <a:solidFill>
                  <a:srgbClr val="000000"/>
                </a:solidFill>
                <a:latin typeface="Calibri" pitchFamily="34" charset="0"/>
              </a:rPr>
              <a:t>ラーニング</a:t>
            </a:r>
            <a:r>
              <a:rPr lang="en-US" altLang="ja-JP" sz="4000" dirty="0" smtClean="0">
                <a:solidFill>
                  <a:srgbClr val="000000"/>
                </a:solidFill>
                <a:latin typeface="Calibri" pitchFamily="34" charset="0"/>
              </a:rPr>
              <a:t>】</a:t>
            </a:r>
          </a:p>
        </p:txBody>
      </p:sp>
    </p:spTree>
    <p:extLst>
      <p:ext uri="{BB962C8B-B14F-4D97-AF65-F5344CB8AC3E}">
        <p14:creationId xmlns:p14="http://schemas.microsoft.com/office/powerpoint/2010/main" xmlns="" val="4134108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4" name="正方形/長方形 3"/>
          <p:cNvSpPr/>
          <p:nvPr/>
        </p:nvSpPr>
        <p:spPr>
          <a:xfrm>
            <a:off x="552203" y="1214846"/>
            <a:ext cx="8152410" cy="873509"/>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dirty="0" smtClean="0"/>
              <a:t>主に、認定調査員を対象とした</a:t>
            </a:r>
            <a:r>
              <a:rPr lang="en-US" altLang="ja-JP" dirty="0" smtClean="0"/>
              <a:t>e</a:t>
            </a:r>
            <a:r>
              <a:rPr lang="ja-JP" altLang="en-US" dirty="0" smtClean="0"/>
              <a:t>ラーニングシステム。</a:t>
            </a:r>
            <a:endParaRPr lang="en-US" altLang="ja-JP" dirty="0" smtClean="0"/>
          </a:p>
          <a:p>
            <a:pPr marL="180975" indent="-180975">
              <a:lnSpc>
                <a:spcPct val="94000"/>
              </a:lnSpc>
              <a:buClr>
                <a:schemeClr val="tx1"/>
              </a:buClr>
              <a:buFont typeface="Wingdings" pitchFamily="2" charset="2"/>
              <a:buChar char="n"/>
            </a:pPr>
            <a:r>
              <a:rPr lang="ja-JP" altLang="en-US" dirty="0" smtClean="0"/>
              <a:t>初任者の研修ツールとして、また全国テストを通じた、分析ツールを通じて認定調査員の弱点把握が可能。</a:t>
            </a:r>
            <a:endParaRPr lang="en-US" altLang="ja-JP" dirty="0" smtClean="0"/>
          </a:p>
        </p:txBody>
      </p:sp>
      <p:sp>
        <p:nvSpPr>
          <p:cNvPr id="81921" name="Rectangle 1"/>
          <p:cNvSpPr>
            <a:spLocks noChangeArrowheads="1"/>
          </p:cNvSpPr>
          <p:nvPr/>
        </p:nvSpPr>
        <p:spPr bwMode="auto">
          <a:xfrm>
            <a:off x="296883" y="5449581"/>
            <a:ext cx="860961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政令指定都市内の（）は、行政区が登録した調査員</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都道府県・政令指定都市・広域連合等は認定調査員を直接登録しなくても、構成する自治体・区などで登録が行われると、登録・回答状況の把握や分析を行うことができる。</a:t>
            </a: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6" name="表 5"/>
          <p:cNvGraphicFramePr>
            <a:graphicFrameLocks noGrp="1"/>
          </p:cNvGraphicFramePr>
          <p:nvPr/>
        </p:nvGraphicFramePr>
        <p:xfrm>
          <a:off x="407963" y="2180491"/>
          <a:ext cx="8074854" cy="3022984"/>
        </p:xfrm>
        <a:graphic>
          <a:graphicData uri="http://schemas.openxmlformats.org/drawingml/2006/table">
            <a:tbl>
              <a:tblPr/>
              <a:tblGrid>
                <a:gridCol w="1617785"/>
                <a:gridCol w="1420837"/>
                <a:gridCol w="1322363"/>
                <a:gridCol w="1166083"/>
                <a:gridCol w="1273893"/>
                <a:gridCol w="1273893"/>
              </a:tblGrid>
              <a:tr h="647115">
                <a:tc>
                  <a:txBody>
                    <a:bodyPr/>
                    <a:lstStyle/>
                    <a:p>
                      <a:pPr algn="ctr">
                        <a:spcAft>
                          <a:spcPts val="0"/>
                        </a:spcAft>
                      </a:pPr>
                      <a:endParaRPr lang="en-US" sz="1800" kern="0" dirty="0">
                        <a:solidFill>
                          <a:srgbClr val="000000"/>
                        </a:solidFill>
                        <a:latin typeface="ＭＳ ゴシック"/>
                        <a:ea typeface="ＭＳ 明朝"/>
                        <a:cs typeface="ＭＳ Ｐゴシック"/>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ts val="1500"/>
                        </a:lnSpc>
                        <a:spcAft>
                          <a:spcPts val="0"/>
                        </a:spcAft>
                      </a:pPr>
                      <a:r>
                        <a:rPr lang="ja-JP" sz="1400" kern="0" dirty="0">
                          <a:solidFill>
                            <a:srgbClr val="000000"/>
                          </a:solidFill>
                          <a:latin typeface="Century"/>
                          <a:ea typeface="ＭＳ ゴシック"/>
                          <a:cs typeface="ＭＳ Ｐゴシック"/>
                        </a:rPr>
                        <a:t>対象自治体数</a:t>
                      </a:r>
                      <a:endParaRPr lang="ja-JP" sz="1600" kern="100" dirty="0">
                        <a:latin typeface="Century"/>
                        <a:ea typeface="ＭＳ 明朝"/>
                        <a:cs typeface="Times New Roman"/>
                      </a:endParaRPr>
                    </a:p>
                    <a:p>
                      <a:pPr algn="ctr">
                        <a:lnSpc>
                          <a:spcPts val="1500"/>
                        </a:lnSpc>
                        <a:spcAft>
                          <a:spcPts val="0"/>
                        </a:spcAft>
                      </a:pPr>
                      <a:r>
                        <a:rPr lang="en-US" sz="1400" kern="0" dirty="0">
                          <a:solidFill>
                            <a:srgbClr val="000000"/>
                          </a:solidFill>
                          <a:latin typeface="ＭＳ ゴシック"/>
                          <a:ea typeface="ＭＳ 明朝"/>
                          <a:cs typeface="ＭＳ Ｐゴシック"/>
                        </a:rPr>
                        <a:t>(</a:t>
                      </a:r>
                      <a:r>
                        <a:rPr lang="ja-JP" sz="1400" kern="0" dirty="0">
                          <a:solidFill>
                            <a:srgbClr val="000000"/>
                          </a:solidFill>
                          <a:latin typeface="Century"/>
                          <a:ea typeface="ＭＳ ゴシック"/>
                          <a:cs typeface="ＭＳ Ｐゴシック"/>
                        </a:rPr>
                        <a:t>ｱｶｳﾝﾄ配布数</a:t>
                      </a:r>
                      <a:r>
                        <a:rPr lang="en-US" sz="1400" kern="0" dirty="0">
                          <a:solidFill>
                            <a:srgbClr val="000000"/>
                          </a:solidFill>
                          <a:latin typeface="Century"/>
                          <a:ea typeface="ＭＳ ゴシック"/>
                          <a:cs typeface="ＭＳ Ｐゴシック"/>
                        </a:rPr>
                        <a:t>)</a:t>
                      </a:r>
                      <a:endParaRPr lang="ja-JP" sz="16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ts val="1500"/>
                        </a:lnSpc>
                        <a:spcAft>
                          <a:spcPts val="0"/>
                        </a:spcAft>
                      </a:pPr>
                      <a:r>
                        <a:rPr lang="ja-JP" sz="1400" kern="0">
                          <a:solidFill>
                            <a:srgbClr val="000000"/>
                          </a:solidFill>
                          <a:latin typeface="Century"/>
                          <a:ea typeface="ＭＳ ゴシック"/>
                          <a:cs typeface="ＭＳ Ｐゴシック"/>
                        </a:rPr>
                        <a:t>認定調査員</a:t>
                      </a:r>
                      <a:endParaRPr lang="ja-JP" sz="1600" kern="100">
                        <a:latin typeface="Century"/>
                        <a:ea typeface="ＭＳ 明朝"/>
                        <a:cs typeface="Times New Roman"/>
                      </a:endParaRPr>
                    </a:p>
                    <a:p>
                      <a:pPr algn="ctr">
                        <a:lnSpc>
                          <a:spcPts val="1500"/>
                        </a:lnSpc>
                        <a:spcAft>
                          <a:spcPts val="0"/>
                        </a:spcAft>
                      </a:pPr>
                      <a:r>
                        <a:rPr lang="ja-JP" sz="1400" kern="0">
                          <a:solidFill>
                            <a:srgbClr val="000000"/>
                          </a:solidFill>
                          <a:latin typeface="Century"/>
                          <a:ea typeface="ＭＳ ゴシック"/>
                          <a:cs typeface="ＭＳ Ｐゴシック"/>
                        </a:rPr>
                        <a:t>登録自治体数</a:t>
                      </a:r>
                      <a:endParaRPr lang="ja-JP" sz="16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ts val="1500"/>
                        </a:lnSpc>
                        <a:spcAft>
                          <a:spcPts val="0"/>
                        </a:spcAft>
                      </a:pPr>
                      <a:r>
                        <a:rPr lang="ja-JP" sz="1400" kern="0">
                          <a:solidFill>
                            <a:srgbClr val="000000"/>
                          </a:solidFill>
                          <a:latin typeface="Century"/>
                          <a:ea typeface="ＭＳ ゴシック"/>
                          <a:cs typeface="ＭＳ Ｐゴシック"/>
                        </a:rPr>
                        <a:t>登録者数</a:t>
                      </a:r>
                      <a:endParaRPr lang="ja-JP" sz="16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ts val="1500"/>
                        </a:lnSpc>
                        <a:spcAft>
                          <a:spcPts val="0"/>
                        </a:spcAft>
                      </a:pPr>
                      <a:r>
                        <a:rPr lang="ja-JP" sz="1400" kern="0">
                          <a:solidFill>
                            <a:srgbClr val="000000"/>
                          </a:solidFill>
                          <a:latin typeface="Century"/>
                          <a:ea typeface="ＭＳ ゴシック"/>
                          <a:cs typeface="ＭＳ Ｐゴシック"/>
                        </a:rPr>
                        <a:t>受講者数</a:t>
                      </a:r>
                      <a:endParaRPr lang="ja-JP" sz="16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ts val="1500"/>
                        </a:lnSpc>
                        <a:spcAft>
                          <a:spcPts val="0"/>
                        </a:spcAft>
                      </a:pPr>
                      <a:r>
                        <a:rPr lang="ja-JP" sz="1400" kern="0" dirty="0">
                          <a:solidFill>
                            <a:srgbClr val="000000"/>
                          </a:solidFill>
                          <a:latin typeface="Century"/>
                          <a:ea typeface="ＭＳ ゴシック"/>
                          <a:cs typeface="ＭＳ Ｐゴシック"/>
                        </a:rPr>
                        <a:t>うち全国テスト５受講者数</a:t>
                      </a:r>
                      <a:endParaRPr lang="ja-JP" sz="16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39410">
                <a:tc>
                  <a:txBody>
                    <a:bodyPr/>
                    <a:lstStyle/>
                    <a:p>
                      <a:pPr algn="just">
                        <a:spcAft>
                          <a:spcPts val="0"/>
                        </a:spcAft>
                      </a:pPr>
                      <a:r>
                        <a:rPr lang="ja-JP" sz="1800" kern="100" dirty="0">
                          <a:latin typeface="Century"/>
                          <a:ea typeface="ＭＳ 明朝"/>
                          <a:cs typeface="Times New Roman"/>
                        </a:rPr>
                        <a:t>都道府県</a:t>
                      </a:r>
                      <a:endParaRPr lang="ja-JP" sz="20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dirty="0">
                          <a:solidFill>
                            <a:srgbClr val="000000"/>
                          </a:solidFill>
                          <a:latin typeface="Century"/>
                          <a:ea typeface="ＭＳ 明朝"/>
                          <a:cs typeface="Times New Roman"/>
                        </a:rPr>
                        <a:t>47</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25</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171</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35</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18</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339410">
                <a:tc rowSpan="2">
                  <a:txBody>
                    <a:bodyPr/>
                    <a:lstStyle/>
                    <a:p>
                      <a:pPr algn="just">
                        <a:spcAft>
                          <a:spcPts val="0"/>
                        </a:spcAft>
                      </a:pPr>
                      <a:r>
                        <a:rPr lang="ja-JP" sz="1800" kern="100" dirty="0">
                          <a:latin typeface="Century"/>
                          <a:ea typeface="ＭＳ 明朝"/>
                          <a:cs typeface="Times New Roman"/>
                        </a:rPr>
                        <a:t>政令</a:t>
                      </a:r>
                      <a:r>
                        <a:rPr lang="ja-JP" sz="1800" kern="100" dirty="0" smtClean="0">
                          <a:latin typeface="Century"/>
                          <a:ea typeface="ＭＳ 明朝"/>
                          <a:cs typeface="Times New Roman"/>
                        </a:rPr>
                        <a:t>指定都市</a:t>
                      </a:r>
                      <a:endParaRPr lang="ja-JP" sz="20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dirty="0">
                          <a:solidFill>
                            <a:srgbClr val="000000"/>
                          </a:solidFill>
                          <a:latin typeface="Century"/>
                          <a:ea typeface="ＭＳ 明朝"/>
                          <a:cs typeface="Times New Roman"/>
                        </a:rPr>
                        <a:t>20</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marR="200025" algn="r">
                        <a:spcAft>
                          <a:spcPts val="0"/>
                        </a:spcAft>
                      </a:pPr>
                      <a:r>
                        <a:rPr lang="en-US" sz="2000" kern="100" dirty="0">
                          <a:solidFill>
                            <a:srgbClr val="000000"/>
                          </a:solidFill>
                          <a:latin typeface="Century"/>
                          <a:ea typeface="ＭＳ 明朝"/>
                          <a:cs typeface="Times New Roman"/>
                        </a:rPr>
                        <a:t>18</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marR="200025" algn="r">
                        <a:spcAft>
                          <a:spcPts val="0"/>
                        </a:spcAft>
                      </a:pPr>
                      <a:r>
                        <a:rPr lang="en-US" sz="2000" kern="100" dirty="0">
                          <a:solidFill>
                            <a:srgbClr val="000000"/>
                          </a:solidFill>
                          <a:latin typeface="Century"/>
                          <a:ea typeface="ＭＳ 明朝"/>
                          <a:cs typeface="Times New Roman"/>
                        </a:rPr>
                        <a:t>7,365</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marR="200025" algn="r">
                        <a:spcAft>
                          <a:spcPts val="0"/>
                        </a:spcAft>
                      </a:pPr>
                      <a:r>
                        <a:rPr lang="en-US" sz="2000" kern="100">
                          <a:solidFill>
                            <a:srgbClr val="000000"/>
                          </a:solidFill>
                          <a:latin typeface="Century"/>
                          <a:ea typeface="ＭＳ 明朝"/>
                          <a:cs typeface="Times New Roman"/>
                        </a:rPr>
                        <a:t>1,354</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marR="200025" algn="r">
                        <a:spcAft>
                          <a:spcPts val="0"/>
                        </a:spcAft>
                      </a:pPr>
                      <a:r>
                        <a:rPr lang="en-US" sz="2000" kern="100">
                          <a:solidFill>
                            <a:srgbClr val="000000"/>
                          </a:solidFill>
                          <a:latin typeface="Century"/>
                          <a:ea typeface="ＭＳ 明朝"/>
                          <a:cs typeface="Times New Roman"/>
                        </a:rPr>
                        <a:t>1,214</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r>
              <a:tr h="339410">
                <a:tc vMerge="1">
                  <a:txBody>
                    <a:bodyPr/>
                    <a:lstStyle/>
                    <a:p>
                      <a:endParaRPr kumimoji="1" lang="ja-JP" altLang="en-US"/>
                    </a:p>
                  </a:txBody>
                  <a:tcPr/>
                </a:tc>
                <a:tc>
                  <a:txBody>
                    <a:bodyPr/>
                    <a:lstStyle/>
                    <a:p>
                      <a:pPr marR="200025" algn="r">
                        <a:spcAft>
                          <a:spcPts val="0"/>
                        </a:spcAft>
                      </a:pPr>
                      <a:endParaRPr lang="en-US" sz="20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marR="200025" algn="r">
                        <a:spcAft>
                          <a:spcPts val="0"/>
                        </a:spcAft>
                      </a:pPr>
                      <a:endParaRPr lang="en-US" sz="2000" kern="100" dirty="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marR="66675" algn="r">
                        <a:spcAft>
                          <a:spcPts val="0"/>
                        </a:spcAft>
                      </a:pPr>
                      <a:r>
                        <a:rPr lang="ja-JP" sz="2000" kern="100" dirty="0">
                          <a:solidFill>
                            <a:srgbClr val="000000"/>
                          </a:solidFill>
                          <a:latin typeface="Century"/>
                          <a:ea typeface="ＭＳ 明朝"/>
                          <a:cs typeface="Times New Roman"/>
                        </a:rPr>
                        <a:t>（</a:t>
                      </a:r>
                      <a:r>
                        <a:rPr lang="en-US" sz="2000" kern="100" dirty="0">
                          <a:solidFill>
                            <a:srgbClr val="000000"/>
                          </a:solidFill>
                          <a:latin typeface="Century"/>
                          <a:ea typeface="ＭＳ 明朝"/>
                          <a:cs typeface="Times New Roman"/>
                        </a:rPr>
                        <a:t>764</a:t>
                      </a:r>
                      <a:r>
                        <a:rPr lang="ja-JP" sz="2000" kern="100" dirty="0">
                          <a:solidFill>
                            <a:srgbClr val="000000"/>
                          </a:solidFill>
                          <a:latin typeface="Century"/>
                          <a:ea typeface="ＭＳ 明朝"/>
                          <a:cs typeface="Times New Roman"/>
                        </a:rPr>
                        <a:t>）</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marR="66675" algn="r">
                        <a:spcAft>
                          <a:spcPts val="0"/>
                        </a:spcAft>
                      </a:pPr>
                      <a:r>
                        <a:rPr lang="ja-JP" sz="2000" kern="100" dirty="0">
                          <a:solidFill>
                            <a:srgbClr val="000000"/>
                          </a:solidFill>
                          <a:latin typeface="Century"/>
                          <a:ea typeface="ＭＳ 明朝"/>
                          <a:cs typeface="Times New Roman"/>
                        </a:rPr>
                        <a:t>（</a:t>
                      </a:r>
                      <a:r>
                        <a:rPr lang="en-US" sz="2000" kern="100" dirty="0">
                          <a:solidFill>
                            <a:srgbClr val="000000"/>
                          </a:solidFill>
                          <a:latin typeface="Century"/>
                          <a:ea typeface="ＭＳ 明朝"/>
                          <a:cs typeface="Times New Roman"/>
                        </a:rPr>
                        <a:t>227</a:t>
                      </a:r>
                      <a:r>
                        <a:rPr lang="ja-JP" sz="2000" kern="100" dirty="0">
                          <a:solidFill>
                            <a:srgbClr val="000000"/>
                          </a:solidFill>
                          <a:latin typeface="Century"/>
                          <a:ea typeface="ＭＳ 明朝"/>
                          <a:cs typeface="Times New Roman"/>
                        </a:rPr>
                        <a:t>）</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marR="66675" algn="r">
                        <a:spcAft>
                          <a:spcPts val="0"/>
                        </a:spcAft>
                      </a:pPr>
                      <a:r>
                        <a:rPr lang="ja-JP" sz="2000" kern="100">
                          <a:solidFill>
                            <a:srgbClr val="000000"/>
                          </a:solidFill>
                          <a:latin typeface="Century"/>
                          <a:ea typeface="ＭＳ 明朝"/>
                          <a:cs typeface="Times New Roman"/>
                        </a:rPr>
                        <a:t>（</a:t>
                      </a:r>
                      <a:r>
                        <a:rPr lang="en-US" sz="2000" kern="100">
                          <a:solidFill>
                            <a:srgbClr val="000000"/>
                          </a:solidFill>
                          <a:latin typeface="Century"/>
                          <a:ea typeface="ＭＳ 明朝"/>
                          <a:cs typeface="Times New Roman"/>
                        </a:rPr>
                        <a:t>218</a:t>
                      </a:r>
                      <a:r>
                        <a:rPr lang="ja-JP" sz="2000" kern="100">
                          <a:solidFill>
                            <a:srgbClr val="000000"/>
                          </a:solidFill>
                          <a:latin typeface="Century"/>
                          <a:ea typeface="ＭＳ 明朝"/>
                          <a:cs typeface="Times New Roman"/>
                        </a:rPr>
                        <a:t>）</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r>
              <a:tr h="678819">
                <a:tc>
                  <a:txBody>
                    <a:bodyPr/>
                    <a:lstStyle/>
                    <a:p>
                      <a:pPr algn="just">
                        <a:spcAft>
                          <a:spcPts val="0"/>
                        </a:spcAft>
                      </a:pPr>
                      <a:r>
                        <a:rPr lang="ja-JP" sz="1800" kern="100">
                          <a:latin typeface="Century"/>
                          <a:ea typeface="ＭＳ 明朝"/>
                          <a:cs typeface="Times New Roman"/>
                        </a:rPr>
                        <a:t>広域連合等</a:t>
                      </a:r>
                      <a:endParaRPr lang="ja-JP" sz="20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182</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59</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dirty="0">
                          <a:solidFill>
                            <a:srgbClr val="000000"/>
                          </a:solidFill>
                          <a:latin typeface="Century"/>
                          <a:ea typeface="ＭＳ 明朝"/>
                          <a:cs typeface="Times New Roman"/>
                        </a:rPr>
                        <a:t>1,025</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dirty="0">
                          <a:solidFill>
                            <a:srgbClr val="000000"/>
                          </a:solidFill>
                          <a:latin typeface="Century"/>
                          <a:ea typeface="ＭＳ 明朝"/>
                          <a:cs typeface="Times New Roman"/>
                        </a:rPr>
                        <a:t>288</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266</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339410">
                <a:tc>
                  <a:txBody>
                    <a:bodyPr/>
                    <a:lstStyle/>
                    <a:p>
                      <a:pPr algn="just">
                        <a:spcAft>
                          <a:spcPts val="0"/>
                        </a:spcAft>
                      </a:pPr>
                      <a:r>
                        <a:rPr lang="ja-JP" sz="1800" kern="100">
                          <a:latin typeface="Century"/>
                          <a:ea typeface="ＭＳ 明朝"/>
                          <a:cs typeface="Times New Roman"/>
                        </a:rPr>
                        <a:t>市町村</a:t>
                      </a:r>
                      <a:endParaRPr lang="ja-JP" sz="20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1,735</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1,056</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200025" algn="r">
                        <a:spcAft>
                          <a:spcPts val="0"/>
                        </a:spcAft>
                      </a:pPr>
                      <a:r>
                        <a:rPr lang="en-US" sz="2000" kern="100" dirty="0">
                          <a:solidFill>
                            <a:srgbClr val="000000"/>
                          </a:solidFill>
                          <a:latin typeface="Century"/>
                          <a:ea typeface="ＭＳ 明朝"/>
                          <a:cs typeface="Times New Roman"/>
                        </a:rPr>
                        <a:t>30,666</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7,529</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200025" algn="r">
                        <a:spcAft>
                          <a:spcPts val="0"/>
                        </a:spcAft>
                      </a:pPr>
                      <a:r>
                        <a:rPr lang="en-US" sz="2000" kern="100" dirty="0">
                          <a:solidFill>
                            <a:srgbClr val="000000"/>
                          </a:solidFill>
                          <a:latin typeface="Century"/>
                          <a:ea typeface="ＭＳ 明朝"/>
                          <a:cs typeface="Times New Roman"/>
                        </a:rPr>
                        <a:t>6,658</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r>
              <a:tr h="339410">
                <a:tc>
                  <a:txBody>
                    <a:bodyPr/>
                    <a:lstStyle/>
                    <a:p>
                      <a:pPr algn="just">
                        <a:spcAft>
                          <a:spcPts val="0"/>
                        </a:spcAft>
                      </a:pPr>
                      <a:r>
                        <a:rPr lang="ja-JP" sz="1800" kern="100" dirty="0">
                          <a:latin typeface="Century"/>
                          <a:ea typeface="ＭＳ 明朝"/>
                          <a:cs typeface="Times New Roman"/>
                        </a:rPr>
                        <a:t>合計</a:t>
                      </a:r>
                      <a:endParaRPr lang="ja-JP" sz="20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0025" algn="r">
                        <a:spcAft>
                          <a:spcPts val="0"/>
                        </a:spcAft>
                      </a:pPr>
                      <a:r>
                        <a:rPr lang="en-US" sz="2000" kern="100">
                          <a:solidFill>
                            <a:srgbClr val="000000"/>
                          </a:solidFill>
                          <a:latin typeface="Century"/>
                          <a:ea typeface="ＭＳ 明朝"/>
                          <a:cs typeface="Times New Roman"/>
                        </a:rPr>
                        <a:t>1,984</a:t>
                      </a:r>
                      <a:endParaRPr lang="ja-JP" sz="24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0025" algn="r">
                        <a:spcAft>
                          <a:spcPts val="0"/>
                        </a:spcAft>
                      </a:pPr>
                      <a:r>
                        <a:rPr lang="en-US" sz="2000" kern="100">
                          <a:latin typeface="Century"/>
                          <a:ea typeface="ＭＳ 明朝"/>
                          <a:cs typeface="Times New Roman"/>
                        </a:rPr>
                        <a:t>1,158</a:t>
                      </a:r>
                      <a:endParaRPr lang="ja-JP" sz="24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0025" algn="r">
                        <a:spcAft>
                          <a:spcPts val="0"/>
                        </a:spcAft>
                      </a:pPr>
                      <a:r>
                        <a:rPr lang="en-US" sz="2000" kern="100">
                          <a:latin typeface="Century"/>
                          <a:ea typeface="ＭＳ 明朝"/>
                          <a:cs typeface="Times New Roman"/>
                        </a:rPr>
                        <a:t>39,991</a:t>
                      </a:r>
                      <a:endParaRPr lang="ja-JP" sz="2400" kern="100">
                        <a:latin typeface="Century"/>
                        <a:ea typeface="ＭＳ 明朝"/>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0025" algn="r">
                        <a:spcAft>
                          <a:spcPts val="0"/>
                        </a:spcAft>
                      </a:pPr>
                      <a:r>
                        <a:rPr lang="en-US" sz="2000" kern="100" dirty="0">
                          <a:latin typeface="Century"/>
                          <a:ea typeface="ＭＳ 明朝"/>
                          <a:cs typeface="Times New Roman"/>
                        </a:rPr>
                        <a:t>9,443</a:t>
                      </a:r>
                      <a:endParaRPr lang="ja-JP" sz="24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0025" algn="r">
                        <a:spcAft>
                          <a:spcPts val="0"/>
                        </a:spcAft>
                      </a:pPr>
                      <a:r>
                        <a:rPr lang="en-US" sz="2000" kern="100" dirty="0">
                          <a:latin typeface="Century"/>
                          <a:ea typeface="ＭＳ 明朝"/>
                          <a:cs typeface="Times New Roman"/>
                        </a:rPr>
                        <a:t>8,374</a:t>
                      </a:r>
                      <a:endParaRPr lang="ja-JP" sz="24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9267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8" name="正方形/長方形 7"/>
          <p:cNvSpPr/>
          <p:nvPr/>
        </p:nvSpPr>
        <p:spPr>
          <a:xfrm>
            <a:off x="2372862" y="1569914"/>
            <a:ext cx="5161991" cy="369332"/>
          </a:xfrm>
          <a:prstGeom prst="rect">
            <a:avLst/>
          </a:prstGeom>
        </p:spPr>
        <p:txBody>
          <a:bodyPr wrap="none">
            <a:spAutoFit/>
          </a:bodyPr>
          <a:lstStyle/>
          <a:p>
            <a:r>
              <a:rPr lang="ja-JP" altLang="en-US" dirty="0" smtClean="0"/>
              <a:t>平成</a:t>
            </a:r>
            <a:r>
              <a:rPr lang="en-US" altLang="ja-JP" dirty="0" smtClean="0"/>
              <a:t>26</a:t>
            </a:r>
            <a:r>
              <a:rPr lang="ja-JP" altLang="en-US" dirty="0" smtClean="0"/>
              <a:t>年度　</a:t>
            </a:r>
            <a:r>
              <a:rPr lang="ja-JP" altLang="ja-JP" dirty="0" smtClean="0"/>
              <a:t>受講者数（都道府県別、全国テスト４）</a:t>
            </a:r>
            <a:endParaRPr lang="ja-JP" altLang="en-US" dirty="0"/>
          </a:p>
        </p:txBody>
      </p:sp>
      <p:pic>
        <p:nvPicPr>
          <p:cNvPr id="6" name="図 5"/>
          <p:cNvPicPr/>
          <p:nvPr/>
        </p:nvPicPr>
        <p:blipFill>
          <a:blip r:embed="rId3" cstate="print"/>
          <a:srcRect/>
          <a:stretch>
            <a:fillRect/>
          </a:stretch>
        </p:blipFill>
        <p:spPr bwMode="auto">
          <a:xfrm>
            <a:off x="476473" y="1702192"/>
            <a:ext cx="8358037" cy="4803066"/>
          </a:xfrm>
          <a:prstGeom prst="rect">
            <a:avLst/>
          </a:prstGeom>
          <a:noFill/>
          <a:ln w="9525">
            <a:noFill/>
            <a:miter lim="800000"/>
            <a:headEnd/>
            <a:tailEnd/>
          </a:ln>
        </p:spPr>
      </p:pic>
    </p:spTree>
    <p:extLst>
      <p:ext uri="{BB962C8B-B14F-4D97-AF65-F5344CB8AC3E}">
        <p14:creationId xmlns:p14="http://schemas.microsoft.com/office/powerpoint/2010/main" xmlns="" val="1289927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5" name="テキスト ボックス 4"/>
          <p:cNvSpPr txBox="1"/>
          <p:nvPr/>
        </p:nvSpPr>
        <p:spPr>
          <a:xfrm>
            <a:off x="682168" y="1349834"/>
            <a:ext cx="3439886" cy="584775"/>
          </a:xfrm>
          <a:prstGeom prst="rect">
            <a:avLst/>
          </a:prstGeom>
          <a:noFill/>
        </p:spPr>
        <p:txBody>
          <a:bodyPr wrap="square" rtlCol="0">
            <a:spAutoFit/>
          </a:bodyPr>
          <a:lstStyle/>
          <a:p>
            <a:r>
              <a:rPr kumimoji="1" lang="en-US" altLang="ja-JP" sz="3200" dirty="0" smtClean="0"/>
              <a:t>www.nintei.net</a:t>
            </a:r>
            <a:endParaRPr kumimoji="1" lang="ja-JP" altLang="en-US" sz="3200" dirty="0"/>
          </a:p>
        </p:txBody>
      </p:sp>
      <p:pic>
        <p:nvPicPr>
          <p:cNvPr id="1027" name="Picture 3"/>
          <p:cNvPicPr>
            <a:picLocks noChangeAspect="1" noChangeArrowheads="1"/>
          </p:cNvPicPr>
          <p:nvPr/>
        </p:nvPicPr>
        <p:blipFill>
          <a:blip r:embed="rId3" cstate="print"/>
          <a:srcRect b="9282"/>
          <a:stretch>
            <a:fillRect/>
          </a:stretch>
        </p:blipFill>
        <p:spPr bwMode="auto">
          <a:xfrm>
            <a:off x="5471885" y="1353231"/>
            <a:ext cx="3077029" cy="3667990"/>
          </a:xfrm>
          <a:prstGeom prst="rect">
            <a:avLst/>
          </a:prstGeom>
          <a:noFill/>
          <a:ln w="9525">
            <a:noFill/>
            <a:miter lim="800000"/>
            <a:headEnd/>
            <a:tailEnd/>
          </a:ln>
          <a:effectLst/>
        </p:spPr>
      </p:pic>
      <p:sp>
        <p:nvSpPr>
          <p:cNvPr id="34" name="テキスト ボックス 33"/>
          <p:cNvSpPr txBox="1"/>
          <p:nvPr/>
        </p:nvSpPr>
        <p:spPr>
          <a:xfrm>
            <a:off x="203202" y="5718626"/>
            <a:ext cx="4339771" cy="646331"/>
          </a:xfrm>
          <a:prstGeom prst="rect">
            <a:avLst/>
          </a:prstGeom>
          <a:noFill/>
          <a:ln>
            <a:solidFill>
              <a:schemeClr val="tx1"/>
            </a:solidFill>
            <a:prstDash val="dashDot"/>
          </a:ln>
        </p:spPr>
        <p:txBody>
          <a:bodyPr wrap="square" rtlCol="0">
            <a:spAutoFit/>
          </a:bodyPr>
          <a:lstStyle/>
          <a:p>
            <a:r>
              <a:rPr lang="ja-JP" altLang="en-US" dirty="0" smtClean="0"/>
              <a:t>認定調査向け能力向上研修会の動画教材をダウンロード可能。研修会等での活用を。</a:t>
            </a:r>
            <a:endParaRPr kumimoji="1" lang="ja-JP" altLang="en-US" dirty="0"/>
          </a:p>
        </p:txBody>
      </p:sp>
      <p:sp>
        <p:nvSpPr>
          <p:cNvPr id="35" name="テキスト ボックス 34"/>
          <p:cNvSpPr txBox="1"/>
          <p:nvPr/>
        </p:nvSpPr>
        <p:spPr>
          <a:xfrm>
            <a:off x="5210629" y="5203369"/>
            <a:ext cx="3621316" cy="369332"/>
          </a:xfrm>
          <a:prstGeom prst="rect">
            <a:avLst/>
          </a:prstGeom>
          <a:noFill/>
          <a:ln>
            <a:solidFill>
              <a:schemeClr val="tx1"/>
            </a:solidFill>
            <a:prstDash val="dashDot"/>
          </a:ln>
        </p:spPr>
        <p:txBody>
          <a:bodyPr wrap="square" rtlCol="0">
            <a:spAutoFit/>
          </a:bodyPr>
          <a:lstStyle/>
          <a:p>
            <a:pPr algn="ctr"/>
            <a:r>
              <a:rPr kumimoji="1" lang="ja-JP" altLang="en-US" dirty="0" smtClean="0"/>
              <a:t>研修用の事例等を多数掲載</a:t>
            </a:r>
            <a:endParaRPr kumimoji="1" lang="ja-JP" altLang="en-US" dirty="0"/>
          </a:p>
        </p:txBody>
      </p:sp>
      <p:pic>
        <p:nvPicPr>
          <p:cNvPr id="7" name="Picture 2"/>
          <p:cNvPicPr>
            <a:picLocks noChangeAspect="1" noChangeArrowheads="1"/>
          </p:cNvPicPr>
          <p:nvPr/>
        </p:nvPicPr>
        <p:blipFill>
          <a:blip r:embed="rId4" cstate="print"/>
          <a:srcRect/>
          <a:stretch>
            <a:fillRect/>
          </a:stretch>
        </p:blipFill>
        <p:spPr bwMode="auto">
          <a:xfrm>
            <a:off x="269875" y="1879146"/>
            <a:ext cx="4743450" cy="3657600"/>
          </a:xfrm>
          <a:prstGeom prst="rect">
            <a:avLst/>
          </a:prstGeom>
          <a:noFill/>
          <a:ln w="9525">
            <a:noFill/>
            <a:miter lim="800000"/>
            <a:headEnd/>
            <a:tailEnd/>
          </a:ln>
          <a:effectLst/>
        </p:spPr>
      </p:pic>
    </p:spTree>
    <p:extLst>
      <p:ext uri="{BB962C8B-B14F-4D97-AF65-F5344CB8AC3E}">
        <p14:creationId xmlns:p14="http://schemas.microsoft.com/office/powerpoint/2010/main" xmlns="" val="2973380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20</a:t>
            </a:r>
            <a:r>
              <a:rPr lang="ja-JP" altLang="en-US" sz="2800" dirty="0" smtClean="0"/>
              <a:t>～</a:t>
            </a:r>
            <a:r>
              <a:rPr lang="en-US" altLang="ja-JP" sz="2800" dirty="0" smtClean="0"/>
              <a:t>23</a:t>
            </a:r>
            <a:r>
              <a:rPr lang="ja-JP" altLang="en-US" sz="2800" dirty="0" smtClean="0"/>
              <a:t>年度）</a:t>
            </a:r>
          </a:p>
        </p:txBody>
      </p:sp>
      <p:grpSp>
        <p:nvGrpSpPr>
          <p:cNvPr id="1537" name="グループ化 1536"/>
          <p:cNvGrpSpPr/>
          <p:nvPr/>
        </p:nvGrpSpPr>
        <p:grpSpPr>
          <a:xfrm>
            <a:off x="575639" y="1269253"/>
            <a:ext cx="8118400" cy="4882438"/>
            <a:chOff x="899592" y="527762"/>
            <a:chExt cx="7118917" cy="4281345"/>
          </a:xfrm>
        </p:grpSpPr>
        <p:pic>
          <p:nvPicPr>
            <p:cNvPr id="1538" name="Picture 3"/>
            <p:cNvPicPr>
              <a:picLocks noChangeAspect="1" noChangeArrowheads="1"/>
            </p:cNvPicPr>
            <p:nvPr/>
          </p:nvPicPr>
          <p:blipFill>
            <a:blip r:embed="rId3" cstate="print"/>
            <a:srcRect/>
            <a:stretch>
              <a:fillRect/>
            </a:stretch>
          </p:blipFill>
          <p:spPr bwMode="auto">
            <a:xfrm>
              <a:off x="899592" y="534615"/>
              <a:ext cx="3322975" cy="2124000"/>
            </a:xfrm>
            <a:prstGeom prst="rect">
              <a:avLst/>
            </a:prstGeom>
            <a:noFill/>
            <a:ln w="9525">
              <a:noFill/>
              <a:miter lim="800000"/>
              <a:headEnd/>
              <a:tailEnd/>
            </a:ln>
            <a:effectLst/>
          </p:spPr>
        </p:pic>
        <p:pic>
          <p:nvPicPr>
            <p:cNvPr id="1539" name="Picture 4"/>
            <p:cNvPicPr>
              <a:picLocks noChangeAspect="1" noChangeArrowheads="1"/>
            </p:cNvPicPr>
            <p:nvPr/>
          </p:nvPicPr>
          <p:blipFill>
            <a:blip r:embed="rId4" cstate="print"/>
            <a:srcRect/>
            <a:stretch>
              <a:fillRect/>
            </a:stretch>
          </p:blipFill>
          <p:spPr bwMode="auto">
            <a:xfrm>
              <a:off x="899592" y="2678263"/>
              <a:ext cx="3322975" cy="2124000"/>
            </a:xfrm>
            <a:prstGeom prst="rect">
              <a:avLst/>
            </a:prstGeom>
            <a:noFill/>
            <a:ln w="9525">
              <a:noFill/>
              <a:miter lim="800000"/>
              <a:headEnd/>
              <a:tailEnd/>
            </a:ln>
            <a:effectLst/>
          </p:spPr>
        </p:pic>
        <p:pic>
          <p:nvPicPr>
            <p:cNvPr id="1540" name="Picture 5"/>
            <p:cNvPicPr>
              <a:picLocks noChangeAspect="1" noChangeArrowheads="1"/>
            </p:cNvPicPr>
            <p:nvPr/>
          </p:nvPicPr>
          <p:blipFill>
            <a:blip r:embed="rId5" cstate="print"/>
            <a:srcRect/>
            <a:stretch>
              <a:fillRect/>
            </a:stretch>
          </p:blipFill>
          <p:spPr bwMode="auto">
            <a:xfrm>
              <a:off x="4696892" y="527762"/>
              <a:ext cx="3321617" cy="2123132"/>
            </a:xfrm>
            <a:prstGeom prst="rect">
              <a:avLst/>
            </a:prstGeom>
            <a:noFill/>
            <a:ln w="9525">
              <a:noFill/>
              <a:miter lim="800000"/>
              <a:headEnd/>
              <a:tailEnd/>
            </a:ln>
            <a:effectLst/>
          </p:spPr>
        </p:pic>
        <p:pic>
          <p:nvPicPr>
            <p:cNvPr id="1541" name="Picture 6"/>
            <p:cNvPicPr>
              <a:picLocks noChangeAspect="1" noChangeArrowheads="1"/>
            </p:cNvPicPr>
            <p:nvPr/>
          </p:nvPicPr>
          <p:blipFill>
            <a:blip r:embed="rId6" cstate="print"/>
            <a:srcRect/>
            <a:stretch>
              <a:fillRect/>
            </a:stretch>
          </p:blipFill>
          <p:spPr bwMode="auto">
            <a:xfrm>
              <a:off x="4694808" y="2685107"/>
              <a:ext cx="3317418" cy="2124000"/>
            </a:xfrm>
            <a:prstGeom prst="rect">
              <a:avLst/>
            </a:prstGeom>
            <a:noFill/>
            <a:ln w="9525">
              <a:noFill/>
              <a:miter lim="800000"/>
              <a:headEnd/>
              <a:tailEnd/>
            </a:ln>
            <a:effectLst/>
          </p:spPr>
        </p:pic>
        <p:sp>
          <p:nvSpPr>
            <p:cNvPr id="1542" name="テキスト ボックス 1541"/>
            <p:cNvSpPr txBox="1"/>
            <p:nvPr/>
          </p:nvSpPr>
          <p:spPr>
            <a:xfrm>
              <a:off x="1179181" y="61297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a:latin typeface="+mn-ea"/>
                </a:rPr>
                <a:t>20</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3" name="テキスト ボックス 1542"/>
            <p:cNvSpPr txBox="1"/>
            <p:nvPr/>
          </p:nvSpPr>
          <p:spPr>
            <a:xfrm>
              <a:off x="1198231" y="276871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21</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4" name="テキスト ボックス 1543"/>
            <p:cNvSpPr txBox="1"/>
            <p:nvPr/>
          </p:nvSpPr>
          <p:spPr>
            <a:xfrm>
              <a:off x="4970131" y="59220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22</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5" name="テキスト ボックス 1544"/>
            <p:cNvSpPr txBox="1"/>
            <p:nvPr/>
          </p:nvSpPr>
          <p:spPr>
            <a:xfrm>
              <a:off x="4991596" y="275292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smtClean="0">
                  <a:latin typeface="+mn-ea"/>
                </a:rPr>
                <a:t>23</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1546" name="直線コネクタ 1545"/>
            <p:cNvCxnSpPr/>
            <p:nvPr/>
          </p:nvCxnSpPr>
          <p:spPr>
            <a:xfrm flipV="1">
              <a:off x="2422367" y="1318195"/>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7" name="テキスト ボックス 1546"/>
            <p:cNvSpPr txBox="1"/>
            <p:nvPr/>
          </p:nvSpPr>
          <p:spPr>
            <a:xfrm>
              <a:off x="2043277" y="10682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21.2%</a:t>
              </a:r>
              <a:endParaRPr kumimoji="1" lang="ja-JP" altLang="en-US" sz="1000" dirty="0">
                <a:latin typeface="+mn-ea"/>
              </a:endParaRPr>
            </a:p>
          </p:txBody>
        </p:sp>
        <p:cxnSp>
          <p:nvCxnSpPr>
            <p:cNvPr id="1548" name="直線コネクタ 1547"/>
            <p:cNvCxnSpPr/>
            <p:nvPr/>
          </p:nvCxnSpPr>
          <p:spPr>
            <a:xfrm flipV="1">
              <a:off x="1986003" y="3478127"/>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9" name="テキスト ボックス 1548"/>
            <p:cNvSpPr txBox="1"/>
            <p:nvPr/>
          </p:nvSpPr>
          <p:spPr>
            <a:xfrm>
              <a:off x="1606913" y="3228195"/>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14.1%</a:t>
              </a:r>
              <a:endParaRPr kumimoji="1" lang="ja-JP" altLang="en-US" sz="1000" dirty="0">
                <a:latin typeface="+mn-ea"/>
              </a:endParaRPr>
            </a:p>
          </p:txBody>
        </p:sp>
        <p:cxnSp>
          <p:nvCxnSpPr>
            <p:cNvPr id="1550" name="直線コネクタ 1549"/>
            <p:cNvCxnSpPr/>
            <p:nvPr/>
          </p:nvCxnSpPr>
          <p:spPr>
            <a:xfrm flipV="1">
              <a:off x="5707103" y="950086"/>
              <a:ext cx="0" cy="1520552"/>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1" name="テキスト ボックス 1550"/>
            <p:cNvSpPr txBox="1"/>
            <p:nvPr/>
          </p:nvSpPr>
          <p:spPr>
            <a:xfrm>
              <a:off x="5787619" y="835786"/>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13.3%</a:t>
              </a:r>
              <a:endParaRPr kumimoji="1" lang="ja-JP" altLang="en-US" sz="1000" dirty="0">
                <a:latin typeface="+mn-ea"/>
              </a:endParaRPr>
            </a:p>
          </p:txBody>
        </p:sp>
        <p:cxnSp>
          <p:nvCxnSpPr>
            <p:cNvPr id="1552" name="直線コネクタ 1551"/>
            <p:cNvCxnSpPr/>
            <p:nvPr/>
          </p:nvCxnSpPr>
          <p:spPr>
            <a:xfrm flipV="1">
              <a:off x="5599410" y="3117155"/>
              <a:ext cx="0" cy="150581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3" name="テキスト ボックス 1552"/>
            <p:cNvSpPr txBox="1"/>
            <p:nvPr/>
          </p:nvSpPr>
          <p:spPr>
            <a:xfrm>
              <a:off x="5639668" y="31891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12.0%</a:t>
              </a:r>
              <a:endParaRPr kumimoji="1" lang="ja-JP" altLang="en-US" sz="1000" dirty="0">
                <a:latin typeface="+mn-ea"/>
              </a:endParaRPr>
            </a:p>
          </p:txBody>
        </p:sp>
      </p:grpSp>
      <p:sp>
        <p:nvSpPr>
          <p:cNvPr id="1554" name="テキスト ボックス 1553"/>
          <p:cNvSpPr txBox="1"/>
          <p:nvPr/>
        </p:nvSpPr>
        <p:spPr>
          <a:xfrm>
            <a:off x="485564" y="6193240"/>
            <a:ext cx="7069564" cy="523220"/>
          </a:xfrm>
          <a:prstGeom prst="rect">
            <a:avLst/>
          </a:prstGeom>
          <a:noFill/>
        </p:spPr>
        <p:txBody>
          <a:bodyPr wrap="non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9" name="Text Box 221"/>
          <p:cNvSpPr txBox="1">
            <a:spLocks noChangeArrowheads="1"/>
          </p:cNvSpPr>
          <p:nvPr/>
        </p:nvSpPr>
        <p:spPr bwMode="auto">
          <a:xfrm>
            <a:off x="315912" y="1311381"/>
            <a:ext cx="8459953" cy="6019213"/>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適正化事業コンテンツへのアクセス</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業務分析データ、認定調査員向け</a:t>
            </a:r>
            <a:r>
              <a:rPr lang="en-US" altLang="ja-JP" sz="1400" dirty="0" smtClean="0">
                <a:solidFill>
                  <a:srgbClr val="000000"/>
                </a:solidFill>
              </a:rPr>
              <a:t>e</a:t>
            </a:r>
            <a:r>
              <a:rPr lang="ja-JP" altLang="en-US" sz="1400" dirty="0" smtClean="0">
                <a:solidFill>
                  <a:srgbClr val="000000"/>
                </a:solidFill>
              </a:rPr>
              <a:t>ラーニングシステム、能力向上研修会資料等へのアクセスが可能。</a:t>
            </a:r>
            <a:endParaRPr lang="en-US" altLang="ja-JP" sz="14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ＰＤＦ版テキスト</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総合事業の開始に伴い、更新された「認定調査員テキスト</a:t>
            </a:r>
            <a:r>
              <a:rPr lang="en-US" altLang="ja-JP" sz="1400" dirty="0" smtClean="0">
                <a:solidFill>
                  <a:srgbClr val="000000"/>
                </a:solidFill>
              </a:rPr>
              <a:t>2009</a:t>
            </a:r>
            <a:r>
              <a:rPr lang="ja-JP" altLang="en-US" sz="1400" dirty="0" smtClean="0">
                <a:solidFill>
                  <a:srgbClr val="000000"/>
                </a:solidFill>
              </a:rPr>
              <a:t>」「介護認定審査会委員テキスト</a:t>
            </a:r>
            <a:r>
              <a:rPr lang="en-US" altLang="ja-JP" sz="1400" dirty="0" smtClean="0">
                <a:solidFill>
                  <a:srgbClr val="000000"/>
                </a:solidFill>
              </a:rPr>
              <a:t>2009</a:t>
            </a:r>
            <a:r>
              <a:rPr lang="ja-JP" altLang="en-US" sz="1400" dirty="0" smtClean="0">
                <a:solidFill>
                  <a:srgbClr val="000000"/>
                </a:solidFill>
              </a:rPr>
              <a:t>」を</a:t>
            </a:r>
            <a:r>
              <a:rPr lang="en-US" altLang="ja-JP" sz="1400" dirty="0" smtClean="0">
                <a:solidFill>
                  <a:srgbClr val="000000"/>
                </a:solidFill>
              </a:rPr>
              <a:t>PDF</a:t>
            </a:r>
            <a:r>
              <a:rPr lang="ja-JP" altLang="en-US" sz="1400" dirty="0" smtClean="0">
                <a:solidFill>
                  <a:srgbClr val="000000"/>
                </a:solidFill>
              </a:rPr>
              <a:t>形式で掲載。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研修用の事例の掲載</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介護認定審査会委員研修、特記事項研修等に活用できる「事例」を掲載。また、介護認定審査会委員向け</a:t>
            </a:r>
            <a:r>
              <a:rPr lang="en-US" altLang="ja-JP" sz="1400" dirty="0" smtClean="0">
                <a:solidFill>
                  <a:srgbClr val="000000"/>
                </a:solidFill>
              </a:rPr>
              <a:t>DVD</a:t>
            </a:r>
            <a:r>
              <a:rPr lang="ja-JP" altLang="en-US" sz="1400" dirty="0" err="1" smtClean="0">
                <a:solidFill>
                  <a:srgbClr val="000000"/>
                </a:solidFill>
              </a:rPr>
              <a:t>に収</a:t>
            </a:r>
            <a:r>
              <a:rPr lang="ja-JP" altLang="en-US" sz="1400" dirty="0" smtClean="0">
                <a:solidFill>
                  <a:srgbClr val="000000"/>
                </a:solidFill>
              </a:rPr>
              <a:t>載されている事例も掲載。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動画教材</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認定調査員能力向上研修会の１コマを収録した動画教材、</a:t>
            </a:r>
            <a:r>
              <a:rPr lang="en-US" altLang="ja-JP" sz="1400" dirty="0" smtClean="0">
                <a:solidFill>
                  <a:srgbClr val="000000"/>
                </a:solidFill>
              </a:rPr>
              <a:t>e</a:t>
            </a:r>
            <a:r>
              <a:rPr lang="ja-JP" altLang="en-US" sz="1400" dirty="0" smtClean="0">
                <a:solidFill>
                  <a:srgbClr val="000000"/>
                </a:solidFill>
              </a:rPr>
              <a:t>ラーニングシステムに収録されている動画教材</a:t>
            </a:r>
            <a:r>
              <a:rPr lang="en-US" altLang="ja-JP" sz="1400" dirty="0" smtClean="0">
                <a:solidFill>
                  <a:srgbClr val="000000"/>
                </a:solidFill>
              </a:rPr>
              <a:t>5</a:t>
            </a:r>
            <a:r>
              <a:rPr lang="ja-JP" altLang="en-US" sz="1400" dirty="0" smtClean="0">
                <a:solidFill>
                  <a:srgbClr val="000000"/>
                </a:solidFill>
              </a:rPr>
              <a:t>本（研修パッケージ内）を掲載（ダウンロード可能）</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過去の各種研修会資料</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都道府県担当者会議、全国指導者研修会の資料を掲載。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各種通知集</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要介護認定に関する各種通知、過去のＱ＆Ａ等を掲載。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endParaRPr>
          </a:p>
          <a:p>
            <a:pPr marL="177800" indent="-177800">
              <a:lnSpc>
                <a:spcPct val="110000"/>
              </a:lnSpc>
            </a:pPr>
            <a:endParaRPr lang="ja-JP" altLang="en-US" sz="1600" dirty="0" smtClean="0">
              <a:solidFill>
                <a:srgbClr val="000000"/>
              </a:solidFill>
            </a:endParaRPr>
          </a:p>
          <a:p>
            <a:pPr marL="177800" indent="-177800">
              <a:lnSpc>
                <a:spcPct val="110000"/>
              </a:lnSpc>
            </a:pPr>
            <a:endParaRPr lang="ja-JP" altLang="ja-JP" sz="1600" dirty="0" smtClean="0"/>
          </a:p>
        </p:txBody>
      </p:sp>
    </p:spTree>
    <p:extLst>
      <p:ext uri="{BB962C8B-B14F-4D97-AF65-F5344CB8AC3E}">
        <p14:creationId xmlns:p14="http://schemas.microsoft.com/office/powerpoint/2010/main" xmlns="" val="3166497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24</a:t>
            </a:r>
            <a:r>
              <a:rPr lang="ja-JP" altLang="en-US" sz="2800" dirty="0" smtClean="0"/>
              <a:t>～</a:t>
            </a:r>
            <a:r>
              <a:rPr lang="en-US" altLang="ja-JP" sz="2800" dirty="0" smtClean="0"/>
              <a:t>26</a:t>
            </a:r>
            <a:r>
              <a:rPr lang="ja-JP" altLang="en-US" sz="2800" dirty="0" smtClean="0"/>
              <a:t>年度）</a:t>
            </a:r>
          </a:p>
        </p:txBody>
      </p:sp>
      <p:sp>
        <p:nvSpPr>
          <p:cNvPr id="1554" name="テキスト ボックス 1553"/>
          <p:cNvSpPr txBox="1"/>
          <p:nvPr/>
        </p:nvSpPr>
        <p:spPr>
          <a:xfrm>
            <a:off x="485564" y="6193240"/>
            <a:ext cx="7069564" cy="523220"/>
          </a:xfrm>
          <a:prstGeom prst="rect">
            <a:avLst/>
          </a:prstGeom>
          <a:noFill/>
        </p:spPr>
        <p:txBody>
          <a:bodyPr wrap="non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grpSp>
        <p:nvGrpSpPr>
          <p:cNvPr id="21" name="グループ化 20"/>
          <p:cNvGrpSpPr/>
          <p:nvPr/>
        </p:nvGrpSpPr>
        <p:grpSpPr>
          <a:xfrm>
            <a:off x="584895" y="1239521"/>
            <a:ext cx="7927871" cy="5003800"/>
            <a:chOff x="795908" y="508000"/>
            <a:chExt cx="6815792" cy="4301894"/>
          </a:xfrm>
        </p:grpSpPr>
        <p:pic>
          <p:nvPicPr>
            <p:cNvPr id="22" name="Picture 7"/>
            <p:cNvPicPr>
              <a:picLocks noChangeAspect="1" noChangeArrowheads="1"/>
            </p:cNvPicPr>
            <p:nvPr/>
          </p:nvPicPr>
          <p:blipFill>
            <a:blip r:embed="rId3" cstate="print"/>
            <a:srcRect/>
            <a:stretch>
              <a:fillRect/>
            </a:stretch>
          </p:blipFill>
          <p:spPr bwMode="auto">
            <a:xfrm>
              <a:off x="808608" y="514575"/>
              <a:ext cx="3317419" cy="2124000"/>
            </a:xfrm>
            <a:prstGeom prst="rect">
              <a:avLst/>
            </a:prstGeom>
            <a:noFill/>
            <a:ln w="9525">
              <a:noFill/>
              <a:miter lim="800000"/>
              <a:headEnd/>
              <a:tailEnd/>
            </a:ln>
            <a:effectLst/>
          </p:spPr>
        </p:pic>
        <p:pic>
          <p:nvPicPr>
            <p:cNvPr id="23" name="Picture 8"/>
            <p:cNvPicPr>
              <a:picLocks noChangeAspect="1" noChangeArrowheads="1"/>
            </p:cNvPicPr>
            <p:nvPr/>
          </p:nvPicPr>
          <p:blipFill>
            <a:blip r:embed="rId4" cstate="print"/>
            <a:srcRect/>
            <a:stretch>
              <a:fillRect/>
            </a:stretch>
          </p:blipFill>
          <p:spPr bwMode="auto">
            <a:xfrm>
              <a:off x="795908" y="2685894"/>
              <a:ext cx="3322975" cy="2124000"/>
            </a:xfrm>
            <a:prstGeom prst="rect">
              <a:avLst/>
            </a:prstGeom>
            <a:noFill/>
            <a:ln w="9525">
              <a:noFill/>
              <a:miter lim="800000"/>
              <a:headEnd/>
              <a:tailEnd/>
            </a:ln>
            <a:effectLst/>
          </p:spPr>
        </p:pic>
        <p:sp>
          <p:nvSpPr>
            <p:cNvPr id="24" name="テキスト ボックス 23"/>
            <p:cNvSpPr txBox="1"/>
            <p:nvPr/>
          </p:nvSpPr>
          <p:spPr>
            <a:xfrm>
              <a:off x="1105396" y="57796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24</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25" name="テキスト ボックス 24"/>
            <p:cNvSpPr txBox="1"/>
            <p:nvPr/>
          </p:nvSpPr>
          <p:spPr>
            <a:xfrm>
              <a:off x="1092696" y="27575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25</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26" name="直線コネクタ 25"/>
            <p:cNvCxnSpPr/>
            <p:nvPr/>
          </p:nvCxnSpPr>
          <p:spPr>
            <a:xfrm flipV="1">
              <a:off x="1641202" y="115821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681460" y="101420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11.2%</a:t>
              </a:r>
              <a:endParaRPr kumimoji="1" lang="ja-JP" altLang="en-US" sz="1000" dirty="0">
                <a:latin typeface="+mn-ea"/>
              </a:endParaRPr>
            </a:p>
          </p:txBody>
        </p:sp>
        <p:cxnSp>
          <p:nvCxnSpPr>
            <p:cNvPr id="28" name="直線コネクタ 27"/>
            <p:cNvCxnSpPr/>
            <p:nvPr/>
          </p:nvCxnSpPr>
          <p:spPr>
            <a:xfrm flipV="1">
              <a:off x="1628502" y="3337810"/>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668760" y="3193794"/>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10.1%</a:t>
              </a:r>
              <a:endParaRPr kumimoji="1" lang="ja-JP" altLang="en-US" sz="1000" dirty="0">
                <a:latin typeface="+mn-ea"/>
              </a:endParaRPr>
            </a:p>
          </p:txBody>
        </p:sp>
        <p:pic>
          <p:nvPicPr>
            <p:cNvPr id="30" name="図 29"/>
            <p:cNvPicPr/>
            <p:nvPr/>
          </p:nvPicPr>
          <p:blipFill>
            <a:blip r:embed="rId5" cstate="print"/>
            <a:srcRect/>
            <a:stretch>
              <a:fillRect/>
            </a:stretch>
          </p:blipFill>
          <p:spPr bwMode="auto">
            <a:xfrm>
              <a:off x="4279900" y="508000"/>
              <a:ext cx="3331800" cy="2095500"/>
            </a:xfrm>
            <a:prstGeom prst="rect">
              <a:avLst/>
            </a:prstGeom>
            <a:noFill/>
            <a:ln w="9525">
              <a:noFill/>
              <a:miter lim="800000"/>
              <a:headEnd/>
              <a:tailEnd/>
            </a:ln>
          </p:spPr>
        </p:pic>
        <p:sp>
          <p:nvSpPr>
            <p:cNvPr id="31" name="テキスト ボックス 30"/>
            <p:cNvSpPr txBox="1"/>
            <p:nvPr/>
          </p:nvSpPr>
          <p:spPr>
            <a:xfrm>
              <a:off x="4661396" y="6366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26</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2" name="テキスト ボックス 31"/>
            <p:cNvSpPr txBox="1"/>
            <p:nvPr/>
          </p:nvSpPr>
          <p:spPr>
            <a:xfrm>
              <a:off x="5148560" y="1009394"/>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9.6%</a:t>
              </a:r>
              <a:endParaRPr kumimoji="1" lang="ja-JP" altLang="en-US" sz="1000" dirty="0">
                <a:latin typeface="+mn-ea"/>
              </a:endParaRPr>
            </a:p>
          </p:txBody>
        </p:sp>
        <p:cxnSp>
          <p:nvCxnSpPr>
            <p:cNvPr id="33" name="直線コネクタ 32"/>
            <p:cNvCxnSpPr/>
            <p:nvPr/>
          </p:nvCxnSpPr>
          <p:spPr>
            <a:xfrm flipV="1">
              <a:off x="5027335" y="1153410"/>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平成</a:t>
            </a:r>
            <a:r>
              <a:rPr lang="en-US" altLang="ja-JP" sz="2800" dirty="0" smtClean="0"/>
              <a:t>27</a:t>
            </a:r>
            <a:r>
              <a:rPr lang="ja-JP" altLang="en-US" sz="2800" dirty="0" smtClean="0"/>
              <a:t>年度要介護認定適正化事業の全体像</a:t>
            </a:r>
          </a:p>
        </p:txBody>
      </p:sp>
      <p:grpSp>
        <p:nvGrpSpPr>
          <p:cNvPr id="3161" name="グループ化 3160"/>
          <p:cNvGrpSpPr/>
          <p:nvPr/>
        </p:nvGrpSpPr>
        <p:grpSpPr>
          <a:xfrm>
            <a:off x="272480" y="1793807"/>
            <a:ext cx="8688640" cy="4424905"/>
            <a:chOff x="272480" y="1793807"/>
            <a:chExt cx="8688640" cy="4424905"/>
          </a:xfrm>
        </p:grpSpPr>
        <p:sp>
          <p:nvSpPr>
            <p:cNvPr id="1628" name="正方形/長方形 1627"/>
            <p:cNvSpPr/>
            <p:nvPr/>
          </p:nvSpPr>
          <p:spPr bwMode="auto">
            <a:xfrm>
              <a:off x="4514752" y="1793807"/>
              <a:ext cx="4427968" cy="921255"/>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629" name="円柱 1628"/>
            <p:cNvSpPr/>
            <p:nvPr/>
          </p:nvSpPr>
          <p:spPr bwMode="auto">
            <a:xfrm>
              <a:off x="730205" y="5594419"/>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0" name="円/楕円 1629"/>
            <p:cNvSpPr/>
            <p:nvPr/>
          </p:nvSpPr>
          <p:spPr bwMode="auto">
            <a:xfrm>
              <a:off x="318253" y="5344702"/>
              <a:ext cx="4989205" cy="707531"/>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1" name="円柱 1630"/>
            <p:cNvSpPr/>
            <p:nvPr/>
          </p:nvSpPr>
          <p:spPr bwMode="auto">
            <a:xfrm>
              <a:off x="730205" y="472040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2" name="円/楕円 1631"/>
            <p:cNvSpPr/>
            <p:nvPr/>
          </p:nvSpPr>
          <p:spPr bwMode="auto">
            <a:xfrm>
              <a:off x="272480" y="4512310"/>
              <a:ext cx="2996466" cy="624294"/>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3" name="円柱 1632"/>
            <p:cNvSpPr/>
            <p:nvPr/>
          </p:nvSpPr>
          <p:spPr bwMode="auto">
            <a:xfrm>
              <a:off x="730205" y="376315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4" name="円/楕円 1633"/>
            <p:cNvSpPr/>
            <p:nvPr/>
          </p:nvSpPr>
          <p:spPr bwMode="auto">
            <a:xfrm>
              <a:off x="272480" y="3638301"/>
              <a:ext cx="2151309" cy="457815"/>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5" name="円柱 1634"/>
            <p:cNvSpPr/>
            <p:nvPr/>
          </p:nvSpPr>
          <p:spPr bwMode="auto">
            <a:xfrm>
              <a:off x="730205" y="3180486"/>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6" name="テキスト ボックス 1635"/>
            <p:cNvSpPr txBox="1"/>
            <p:nvPr/>
          </p:nvSpPr>
          <p:spPr>
            <a:xfrm>
              <a:off x="3201922" y="2474296"/>
              <a:ext cx="1499050" cy="307777"/>
            </a:xfrm>
            <a:prstGeom prst="rect">
              <a:avLst/>
            </a:prstGeom>
            <a:solidFill>
              <a:srgbClr val="6D8A16">
                <a:lumMod val="60000"/>
                <a:lumOff val="4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業務分析データ</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cxnSp>
          <p:nvCxnSpPr>
            <p:cNvPr id="1637" name="図形 1636"/>
            <p:cNvCxnSpPr>
              <a:stCxn id="1636" idx="1"/>
              <a:endCxn id="1635" idx="1"/>
            </p:cNvCxnSpPr>
            <p:nvPr/>
          </p:nvCxnSpPr>
          <p:spPr bwMode="auto">
            <a:xfrm rot="10800000" flipV="1">
              <a:off x="890410" y="2628184"/>
              <a:ext cx="2311513" cy="552301"/>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8" name="図形 1637"/>
            <p:cNvCxnSpPr>
              <a:stCxn id="2998" idx="1"/>
              <a:endCxn id="1634" idx="7"/>
            </p:cNvCxnSpPr>
            <p:nvPr/>
          </p:nvCxnSpPr>
          <p:spPr bwMode="auto">
            <a:xfrm rot="10800000" flipV="1">
              <a:off x="2108738" y="3377336"/>
              <a:ext cx="1093185" cy="328009"/>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9" name="図形 1638"/>
            <p:cNvCxnSpPr>
              <a:stCxn id="2999" idx="1"/>
              <a:endCxn id="1632" idx="0"/>
            </p:cNvCxnSpPr>
            <p:nvPr/>
          </p:nvCxnSpPr>
          <p:spPr bwMode="auto">
            <a:xfrm rot="10800000" flipV="1">
              <a:off x="1770714" y="4251346"/>
              <a:ext cx="1431209" cy="260963"/>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40" name="図形 1639"/>
            <p:cNvCxnSpPr>
              <a:stCxn id="3000" idx="1"/>
              <a:endCxn id="2898" idx="0"/>
            </p:cNvCxnSpPr>
            <p:nvPr/>
          </p:nvCxnSpPr>
          <p:spPr bwMode="auto">
            <a:xfrm rot="10800000" flipV="1">
              <a:off x="1649600" y="5211181"/>
              <a:ext cx="1287177" cy="135240"/>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grpSp>
          <p:nvGrpSpPr>
            <p:cNvPr id="1641" name="グループ化 38"/>
            <p:cNvGrpSpPr/>
            <p:nvPr/>
          </p:nvGrpSpPr>
          <p:grpSpPr>
            <a:xfrm>
              <a:off x="1782973" y="4352555"/>
              <a:ext cx="137318" cy="417728"/>
              <a:chOff x="6816824" y="2348880"/>
              <a:chExt cx="656456" cy="2196244"/>
            </a:xfrm>
            <a:solidFill>
              <a:srgbClr val="3E68AF">
                <a:lumMod val="60000"/>
                <a:lumOff val="40000"/>
              </a:srgbClr>
            </a:solidFill>
          </p:grpSpPr>
          <p:sp>
            <p:nvSpPr>
              <p:cNvPr id="1642" name="円/楕円 16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3" name="角丸四角形 16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4" name="角丸四角形 16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5" name="角丸四角形 16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6" name="角丸四角形 16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7" name="角丸四角形 16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48" name="グループ化 39"/>
            <p:cNvGrpSpPr/>
            <p:nvPr/>
          </p:nvGrpSpPr>
          <p:grpSpPr>
            <a:xfrm>
              <a:off x="1976722" y="4430605"/>
              <a:ext cx="137318" cy="417728"/>
              <a:chOff x="6816824" y="2348880"/>
              <a:chExt cx="656456" cy="2196244"/>
            </a:xfrm>
            <a:solidFill>
              <a:srgbClr val="3E68AF">
                <a:lumMod val="60000"/>
                <a:lumOff val="40000"/>
              </a:srgbClr>
            </a:solidFill>
          </p:grpSpPr>
          <p:sp>
            <p:nvSpPr>
              <p:cNvPr id="1649" name="円/楕円 16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0" name="角丸四角形 16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1" name="角丸四角形 16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2" name="角丸四角形 16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3" name="角丸四角形 16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4" name="角丸四角形 16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55" name="グループ化 46"/>
            <p:cNvGrpSpPr/>
            <p:nvPr/>
          </p:nvGrpSpPr>
          <p:grpSpPr>
            <a:xfrm>
              <a:off x="1599883" y="4528725"/>
              <a:ext cx="137318" cy="417728"/>
              <a:chOff x="6816824" y="2348880"/>
              <a:chExt cx="656456" cy="2196244"/>
            </a:xfrm>
            <a:solidFill>
              <a:srgbClr val="3E68AF">
                <a:lumMod val="60000"/>
                <a:lumOff val="40000"/>
              </a:srgbClr>
            </a:solidFill>
          </p:grpSpPr>
          <p:sp>
            <p:nvSpPr>
              <p:cNvPr id="1656" name="円/楕円 16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7" name="角丸四角形 16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8" name="角丸四角形 16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9" name="角丸四角形 16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0" name="角丸四角形 16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1" name="角丸四角形 16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62" name="グループ化 53"/>
            <p:cNvGrpSpPr/>
            <p:nvPr/>
          </p:nvGrpSpPr>
          <p:grpSpPr>
            <a:xfrm>
              <a:off x="2149154" y="4220974"/>
              <a:ext cx="137318" cy="417728"/>
              <a:chOff x="6816824" y="2348880"/>
              <a:chExt cx="656456" cy="2196244"/>
            </a:xfrm>
            <a:solidFill>
              <a:srgbClr val="3E68AF">
                <a:lumMod val="60000"/>
                <a:lumOff val="40000"/>
              </a:srgbClr>
            </a:solidFill>
          </p:grpSpPr>
          <p:sp>
            <p:nvSpPr>
              <p:cNvPr id="1663" name="円/楕円 16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4" name="角丸四角形 16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5" name="角丸四角形 16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6" name="角丸四角形 16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7" name="角丸四角形 16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8" name="角丸四角形 16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69" name="グループ化 60"/>
            <p:cNvGrpSpPr/>
            <p:nvPr/>
          </p:nvGrpSpPr>
          <p:grpSpPr>
            <a:xfrm>
              <a:off x="2332244" y="4555463"/>
              <a:ext cx="137318" cy="417728"/>
              <a:chOff x="6816824" y="2348880"/>
              <a:chExt cx="656456" cy="2196244"/>
            </a:xfrm>
            <a:solidFill>
              <a:srgbClr val="3E68AF">
                <a:lumMod val="60000"/>
                <a:lumOff val="40000"/>
              </a:srgbClr>
            </a:solidFill>
          </p:grpSpPr>
          <p:sp>
            <p:nvSpPr>
              <p:cNvPr id="1670" name="円/楕円 1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1" name="角丸四角形 1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2" name="角丸四角形 1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3" name="角丸四角形 1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4" name="角丸四角形 1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5" name="角丸四角形 1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76" name="グループ化 68"/>
            <p:cNvGrpSpPr/>
            <p:nvPr/>
          </p:nvGrpSpPr>
          <p:grpSpPr>
            <a:xfrm>
              <a:off x="2561106" y="4430605"/>
              <a:ext cx="137318" cy="417728"/>
              <a:chOff x="6816824" y="2348880"/>
              <a:chExt cx="656456" cy="2196244"/>
            </a:xfrm>
            <a:solidFill>
              <a:srgbClr val="3E68AF">
                <a:lumMod val="60000"/>
                <a:lumOff val="40000"/>
              </a:srgbClr>
            </a:solidFill>
          </p:grpSpPr>
          <p:sp>
            <p:nvSpPr>
              <p:cNvPr id="1677" name="円/楕円 16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8" name="角丸四角形 16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9" name="角丸四角形 16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0" name="角丸四角形 16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1" name="角丸四角形 16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2" name="角丸四角形 16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83" name="グループ化 75"/>
            <p:cNvGrpSpPr/>
            <p:nvPr/>
          </p:nvGrpSpPr>
          <p:grpSpPr>
            <a:xfrm>
              <a:off x="1371021" y="4180888"/>
              <a:ext cx="137318" cy="417728"/>
              <a:chOff x="6816824" y="2348880"/>
              <a:chExt cx="656456" cy="2196244"/>
            </a:xfrm>
            <a:solidFill>
              <a:srgbClr val="3E68AF">
                <a:lumMod val="60000"/>
                <a:lumOff val="40000"/>
              </a:srgbClr>
            </a:solidFill>
          </p:grpSpPr>
          <p:sp>
            <p:nvSpPr>
              <p:cNvPr id="1684" name="円/楕円 16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5" name="角丸四角形 16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6" name="角丸四角形 16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7" name="角丸四角形 16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8" name="角丸四角形 16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9" name="角丸四角形 16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0" name="グループ化 138"/>
            <p:cNvGrpSpPr/>
            <p:nvPr/>
          </p:nvGrpSpPr>
          <p:grpSpPr>
            <a:xfrm>
              <a:off x="1187931" y="4555463"/>
              <a:ext cx="137318" cy="417728"/>
              <a:chOff x="6816824" y="2348880"/>
              <a:chExt cx="656456" cy="2196244"/>
            </a:xfrm>
            <a:solidFill>
              <a:srgbClr val="3E68AF">
                <a:lumMod val="60000"/>
                <a:lumOff val="40000"/>
              </a:srgbClr>
            </a:solidFill>
          </p:grpSpPr>
          <p:sp>
            <p:nvSpPr>
              <p:cNvPr id="1691" name="円/楕円 16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2" name="角丸四角形 16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3" name="角丸四角形 16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4" name="角丸四角形 16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5" name="角丸四角形 16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6" name="角丸四角形 16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7" name="グループ化 538"/>
            <p:cNvGrpSpPr/>
            <p:nvPr/>
          </p:nvGrpSpPr>
          <p:grpSpPr>
            <a:xfrm>
              <a:off x="821750" y="4351022"/>
              <a:ext cx="137318" cy="417728"/>
              <a:chOff x="6816824" y="2348880"/>
              <a:chExt cx="656456" cy="2196244"/>
            </a:xfrm>
            <a:solidFill>
              <a:srgbClr val="3E68AF">
                <a:lumMod val="60000"/>
                <a:lumOff val="40000"/>
              </a:srgbClr>
            </a:solidFill>
          </p:grpSpPr>
          <p:sp>
            <p:nvSpPr>
              <p:cNvPr id="1698" name="円/楕円 16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9" name="角丸四角形 16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0" name="角丸四角形 16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1" name="角丸四角形 17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2" name="角丸四角形 17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3" name="角丸四角形 17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4" name="グループ化 545"/>
            <p:cNvGrpSpPr/>
            <p:nvPr/>
          </p:nvGrpSpPr>
          <p:grpSpPr>
            <a:xfrm>
              <a:off x="1015499" y="4429072"/>
              <a:ext cx="137318" cy="417728"/>
              <a:chOff x="6816824" y="2348880"/>
              <a:chExt cx="656456" cy="2196244"/>
            </a:xfrm>
            <a:solidFill>
              <a:srgbClr val="3E68AF">
                <a:lumMod val="60000"/>
                <a:lumOff val="40000"/>
              </a:srgbClr>
            </a:solidFill>
          </p:grpSpPr>
          <p:sp>
            <p:nvSpPr>
              <p:cNvPr id="1705" name="円/楕円 17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6" name="角丸四角形 17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7" name="角丸四角形 17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8" name="角丸四角形 17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9" name="角丸四角形 17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0" name="角丸四角形 17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1" name="グループ化 552"/>
            <p:cNvGrpSpPr/>
            <p:nvPr/>
          </p:nvGrpSpPr>
          <p:grpSpPr>
            <a:xfrm>
              <a:off x="638660" y="4527192"/>
              <a:ext cx="137318" cy="417728"/>
              <a:chOff x="6816824" y="2348880"/>
              <a:chExt cx="656456" cy="2196244"/>
            </a:xfrm>
            <a:solidFill>
              <a:srgbClr val="3E68AF">
                <a:lumMod val="60000"/>
                <a:lumOff val="40000"/>
              </a:srgbClr>
            </a:solidFill>
          </p:grpSpPr>
          <p:sp>
            <p:nvSpPr>
              <p:cNvPr id="1712" name="円/楕円 171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3" name="角丸四角形 171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4" name="角丸四角形 171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5" name="角丸四角形 171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6" name="角丸四角形 171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7" name="角丸四角形 171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8" name="グループ化 580"/>
            <p:cNvGrpSpPr/>
            <p:nvPr/>
          </p:nvGrpSpPr>
          <p:grpSpPr>
            <a:xfrm>
              <a:off x="2789969" y="4470692"/>
              <a:ext cx="137318" cy="417728"/>
              <a:chOff x="6816824" y="2348880"/>
              <a:chExt cx="656456" cy="2196244"/>
            </a:xfrm>
            <a:solidFill>
              <a:srgbClr val="3E68AF">
                <a:lumMod val="60000"/>
                <a:lumOff val="40000"/>
              </a:srgbClr>
            </a:solidFill>
          </p:grpSpPr>
          <p:sp>
            <p:nvSpPr>
              <p:cNvPr id="1719" name="円/楕円 17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0" name="角丸四角形 17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1" name="角丸四角形 17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2" name="角丸四角形 17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3" name="角丸四角形 17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4" name="角丸四角形 17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5" name="グループ化 587"/>
            <p:cNvGrpSpPr/>
            <p:nvPr/>
          </p:nvGrpSpPr>
          <p:grpSpPr>
            <a:xfrm>
              <a:off x="2103381" y="4637170"/>
              <a:ext cx="137318" cy="417728"/>
              <a:chOff x="6816824" y="2348880"/>
              <a:chExt cx="656456" cy="2196244"/>
            </a:xfrm>
            <a:solidFill>
              <a:srgbClr val="3E68AF">
                <a:lumMod val="60000"/>
                <a:lumOff val="40000"/>
              </a:srgbClr>
            </a:solidFill>
          </p:grpSpPr>
          <p:sp>
            <p:nvSpPr>
              <p:cNvPr id="1726" name="円/楕円 1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7" name="角丸四角形 1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8" name="角丸四角形 1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9" name="角丸四角形 1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0" name="角丸四角形 1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1" name="角丸四角形 1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2" name="グループ化 879"/>
            <p:cNvGrpSpPr/>
            <p:nvPr/>
          </p:nvGrpSpPr>
          <p:grpSpPr>
            <a:xfrm>
              <a:off x="2103381" y="3471823"/>
              <a:ext cx="137318" cy="417728"/>
              <a:chOff x="6816824" y="2348880"/>
              <a:chExt cx="656456" cy="2196244"/>
            </a:xfrm>
            <a:solidFill>
              <a:srgbClr val="3E68AF">
                <a:lumMod val="60000"/>
                <a:lumOff val="40000"/>
              </a:srgbClr>
            </a:solidFill>
          </p:grpSpPr>
          <p:sp>
            <p:nvSpPr>
              <p:cNvPr id="1733" name="円/楕円 17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4" name="角丸四角形 17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5" name="角丸四角形 17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6" name="角丸四角形 17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7" name="角丸四角形 17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8" name="角丸四角形 17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9" name="グループ化 893"/>
            <p:cNvGrpSpPr/>
            <p:nvPr/>
          </p:nvGrpSpPr>
          <p:grpSpPr>
            <a:xfrm>
              <a:off x="547115" y="3513442"/>
              <a:ext cx="137318" cy="417728"/>
              <a:chOff x="6816824" y="2348880"/>
              <a:chExt cx="656456" cy="2196244"/>
            </a:xfrm>
            <a:solidFill>
              <a:srgbClr val="3E68AF">
                <a:lumMod val="60000"/>
                <a:lumOff val="40000"/>
              </a:srgbClr>
            </a:solidFill>
          </p:grpSpPr>
          <p:sp>
            <p:nvSpPr>
              <p:cNvPr id="1740" name="円/楕円 17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1" name="角丸四角形 17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2" name="角丸四角形 17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3" name="角丸四角形 17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4" name="角丸四角形 17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5" name="角丸四角形 17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46" name="グループ化 900"/>
            <p:cNvGrpSpPr/>
            <p:nvPr/>
          </p:nvGrpSpPr>
          <p:grpSpPr>
            <a:xfrm>
              <a:off x="1004840" y="3513442"/>
              <a:ext cx="137318" cy="417728"/>
              <a:chOff x="6816824" y="2348880"/>
              <a:chExt cx="656456" cy="2196244"/>
            </a:xfrm>
            <a:solidFill>
              <a:srgbClr val="3E68AF">
                <a:lumMod val="60000"/>
                <a:lumOff val="40000"/>
              </a:srgbClr>
            </a:solidFill>
          </p:grpSpPr>
          <p:sp>
            <p:nvSpPr>
              <p:cNvPr id="1747" name="円/楕円 17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8" name="角丸四角形 17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9" name="角丸四角形 17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0" name="角丸四角形 17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1" name="角丸四角形 17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2" name="角丸四角形 17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3" name="グループ化 2448"/>
            <p:cNvGrpSpPr/>
            <p:nvPr/>
          </p:nvGrpSpPr>
          <p:grpSpPr>
            <a:xfrm>
              <a:off x="501343" y="5136604"/>
              <a:ext cx="4655796" cy="909784"/>
              <a:chOff x="5457056" y="2713977"/>
              <a:chExt cx="3662181" cy="787031"/>
            </a:xfrm>
            <a:solidFill>
              <a:srgbClr val="3E68AF">
                <a:lumMod val="60000"/>
                <a:lumOff val="40000"/>
              </a:srgbClr>
            </a:solidFill>
          </p:grpSpPr>
          <p:grpSp>
            <p:nvGrpSpPr>
              <p:cNvPr id="1754" name="グループ化 908"/>
              <p:cNvGrpSpPr/>
              <p:nvPr/>
            </p:nvGrpSpPr>
            <p:grpSpPr>
              <a:xfrm>
                <a:off x="5457056" y="2816932"/>
                <a:ext cx="1321921" cy="504056"/>
                <a:chOff x="6969224" y="3460515"/>
                <a:chExt cx="2564668" cy="977923"/>
              </a:xfrm>
              <a:grpFill/>
            </p:grpSpPr>
            <p:grpSp>
              <p:nvGrpSpPr>
                <p:cNvPr id="2858" name="グループ化 82"/>
                <p:cNvGrpSpPr/>
                <p:nvPr/>
              </p:nvGrpSpPr>
              <p:grpSpPr>
                <a:xfrm>
                  <a:off x="8661412" y="3717032"/>
                  <a:ext cx="108012" cy="361366"/>
                  <a:chOff x="6816824" y="2348880"/>
                  <a:chExt cx="656456" cy="2196244"/>
                </a:xfrm>
                <a:grpFill/>
              </p:grpSpPr>
              <p:sp>
                <p:nvSpPr>
                  <p:cNvPr id="3132" name="円/楕円 31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3" name="角丸四角形 31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4" name="角丸四角形 31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5" name="角丸四角形 31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6" name="角丸四角形 31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7" name="角丸四角形 31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59" name="グループ化 89"/>
                <p:cNvGrpSpPr/>
                <p:nvPr/>
              </p:nvGrpSpPr>
              <p:grpSpPr>
                <a:xfrm>
                  <a:off x="8813812" y="3784551"/>
                  <a:ext cx="108012" cy="361366"/>
                  <a:chOff x="6816824" y="2348880"/>
                  <a:chExt cx="656456" cy="2196244"/>
                </a:xfrm>
                <a:grpFill/>
              </p:grpSpPr>
              <p:sp>
                <p:nvSpPr>
                  <p:cNvPr id="3126" name="円/楕円 31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7" name="角丸四角形 31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8" name="角丸四角形 31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9" name="角丸四角形 31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0" name="角丸四角形 31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1" name="角丸四角形 31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0" name="グループ化 96"/>
                <p:cNvGrpSpPr/>
                <p:nvPr/>
              </p:nvGrpSpPr>
              <p:grpSpPr>
                <a:xfrm>
                  <a:off x="8517396" y="3869432"/>
                  <a:ext cx="108012" cy="361366"/>
                  <a:chOff x="6816824" y="2348880"/>
                  <a:chExt cx="656456" cy="2196244"/>
                </a:xfrm>
                <a:grpFill/>
              </p:grpSpPr>
              <p:sp>
                <p:nvSpPr>
                  <p:cNvPr id="3120" name="円/楕円 31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1" name="角丸四角形 31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2" name="角丸四角形 31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3" name="角丸四角形 31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4" name="角丸四角形 31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5" name="角丸四角形 31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1" name="グループ化 103"/>
                <p:cNvGrpSpPr/>
                <p:nvPr/>
              </p:nvGrpSpPr>
              <p:grpSpPr>
                <a:xfrm>
                  <a:off x="8949444" y="3603205"/>
                  <a:ext cx="108012" cy="361366"/>
                  <a:chOff x="6816824" y="2348880"/>
                  <a:chExt cx="656456" cy="2196244"/>
                </a:xfrm>
                <a:grpFill/>
              </p:grpSpPr>
              <p:sp>
                <p:nvSpPr>
                  <p:cNvPr id="3114" name="円/楕円 31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5" name="角丸四角形 31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6" name="角丸四角形 31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7" name="角丸四角形 31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8" name="角丸四角形 31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9" name="角丸四角形 31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2" name="グループ化 110"/>
                <p:cNvGrpSpPr/>
                <p:nvPr/>
              </p:nvGrpSpPr>
              <p:grpSpPr>
                <a:xfrm>
                  <a:off x="9093460" y="3892563"/>
                  <a:ext cx="108012" cy="361366"/>
                  <a:chOff x="6816824" y="2348880"/>
                  <a:chExt cx="656456" cy="2196244"/>
                </a:xfrm>
                <a:grpFill/>
              </p:grpSpPr>
              <p:sp>
                <p:nvSpPr>
                  <p:cNvPr id="3108" name="円/楕円 31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9" name="角丸四角形 31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0" name="角丸四角形 31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1" name="角丸四角形 31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2" name="角丸四角形 31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3" name="角丸四角形 31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3" name="グループ化 117"/>
                <p:cNvGrpSpPr/>
                <p:nvPr/>
              </p:nvGrpSpPr>
              <p:grpSpPr>
                <a:xfrm>
                  <a:off x="9273480" y="3784551"/>
                  <a:ext cx="108012" cy="361366"/>
                  <a:chOff x="6816824" y="2348880"/>
                  <a:chExt cx="656456" cy="2196244"/>
                </a:xfrm>
                <a:grpFill/>
              </p:grpSpPr>
              <p:sp>
                <p:nvSpPr>
                  <p:cNvPr id="3102" name="円/楕円 31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3" name="角丸四角形 31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4" name="角丸四角形 31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5" name="角丸四角形 31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6" name="角丸四角形 31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7" name="角丸四角形 31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4" name="グループ化 124"/>
                <p:cNvGrpSpPr/>
                <p:nvPr/>
              </p:nvGrpSpPr>
              <p:grpSpPr>
                <a:xfrm>
                  <a:off x="8337376" y="3568527"/>
                  <a:ext cx="108012" cy="361366"/>
                  <a:chOff x="6816824" y="2348880"/>
                  <a:chExt cx="656456" cy="2196244"/>
                </a:xfrm>
                <a:grpFill/>
              </p:grpSpPr>
              <p:sp>
                <p:nvSpPr>
                  <p:cNvPr id="3096" name="円/楕円 30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7" name="角丸四角形 30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8" name="角丸四角形 30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9" name="角丸四角形 30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0" name="角丸四角形 30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1" name="角丸四角形 31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5" name="グループ化 131"/>
                <p:cNvGrpSpPr/>
                <p:nvPr/>
              </p:nvGrpSpPr>
              <p:grpSpPr>
                <a:xfrm>
                  <a:off x="8517396" y="3460515"/>
                  <a:ext cx="108012" cy="361366"/>
                  <a:chOff x="6816824" y="2348880"/>
                  <a:chExt cx="656456" cy="2196244"/>
                </a:xfrm>
                <a:grpFill/>
              </p:grpSpPr>
              <p:sp>
                <p:nvSpPr>
                  <p:cNvPr id="3090" name="円/楕円 30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1" name="角丸四角形 30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2" name="角丸四角形 30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3" name="角丸四角形 30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4" name="角丸四角形 30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5" name="角丸四角形 30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6" name="グループ化 145"/>
                <p:cNvGrpSpPr/>
                <p:nvPr/>
              </p:nvGrpSpPr>
              <p:grpSpPr>
                <a:xfrm>
                  <a:off x="7797316" y="3897052"/>
                  <a:ext cx="108012" cy="361366"/>
                  <a:chOff x="6816824" y="2348880"/>
                  <a:chExt cx="656456" cy="2196244"/>
                </a:xfrm>
                <a:grpFill/>
              </p:grpSpPr>
              <p:sp>
                <p:nvSpPr>
                  <p:cNvPr id="3084" name="円/楕円 30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5" name="角丸四角形 30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6" name="角丸四角形 30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7" name="角丸四角形 30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8" name="角丸四角形 30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9" name="角丸四角形 30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7" name="グループ化 152"/>
                <p:cNvGrpSpPr/>
                <p:nvPr/>
              </p:nvGrpSpPr>
              <p:grpSpPr>
                <a:xfrm>
                  <a:off x="7949716" y="3964571"/>
                  <a:ext cx="108012" cy="361366"/>
                  <a:chOff x="6816824" y="2348880"/>
                  <a:chExt cx="656456" cy="2196244"/>
                </a:xfrm>
                <a:grpFill/>
              </p:grpSpPr>
              <p:sp>
                <p:nvSpPr>
                  <p:cNvPr id="3078" name="円/楕円 30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9" name="角丸四角形 30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0" name="角丸四角形 30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1" name="角丸四角形 30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2" name="角丸四角形 30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3" name="角丸四角形 30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8" name="グループ化 159"/>
                <p:cNvGrpSpPr/>
                <p:nvPr/>
              </p:nvGrpSpPr>
              <p:grpSpPr>
                <a:xfrm>
                  <a:off x="7653300" y="4049452"/>
                  <a:ext cx="108012" cy="361366"/>
                  <a:chOff x="6816824" y="2348880"/>
                  <a:chExt cx="656456" cy="2196244"/>
                </a:xfrm>
                <a:grpFill/>
              </p:grpSpPr>
              <p:sp>
                <p:nvSpPr>
                  <p:cNvPr id="3072" name="円/楕円 30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3" name="角丸四角形 30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4" name="角丸四角形 30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5" name="角丸四角形 30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6" name="角丸四角形 30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7" name="角丸四角形 30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9" name="グループ化 166"/>
                <p:cNvGrpSpPr/>
                <p:nvPr/>
              </p:nvGrpSpPr>
              <p:grpSpPr>
                <a:xfrm>
                  <a:off x="8085348" y="3783225"/>
                  <a:ext cx="108012" cy="361366"/>
                  <a:chOff x="6816824" y="2348880"/>
                  <a:chExt cx="656456" cy="2196244"/>
                </a:xfrm>
                <a:grpFill/>
              </p:grpSpPr>
              <p:sp>
                <p:nvSpPr>
                  <p:cNvPr id="3066" name="円/楕円 30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7" name="角丸四角形 30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8" name="角丸四角形 30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9" name="角丸四角形 30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0" name="角丸四角形 30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1" name="角丸四角形 30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0" name="グループ化 173"/>
                <p:cNvGrpSpPr/>
                <p:nvPr/>
              </p:nvGrpSpPr>
              <p:grpSpPr>
                <a:xfrm>
                  <a:off x="8229364" y="4072583"/>
                  <a:ext cx="108012" cy="361366"/>
                  <a:chOff x="6816824" y="2348880"/>
                  <a:chExt cx="656456" cy="2196244"/>
                </a:xfrm>
                <a:grpFill/>
              </p:grpSpPr>
              <p:sp>
                <p:nvSpPr>
                  <p:cNvPr id="3060" name="円/楕円 305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1" name="角丸四角形 306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2" name="角丸四角形 306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3" name="角丸四角形 306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4" name="角丸四角形 306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5" name="角丸四角形 306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1" name="グループ化 180"/>
                <p:cNvGrpSpPr/>
                <p:nvPr/>
              </p:nvGrpSpPr>
              <p:grpSpPr>
                <a:xfrm>
                  <a:off x="8409384" y="3964571"/>
                  <a:ext cx="108012" cy="361366"/>
                  <a:chOff x="6816824" y="2348880"/>
                  <a:chExt cx="656456" cy="2196244"/>
                </a:xfrm>
                <a:grpFill/>
              </p:grpSpPr>
              <p:sp>
                <p:nvSpPr>
                  <p:cNvPr id="3054" name="円/楕円 305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5" name="角丸四角形 305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6" name="角丸四角形 305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7" name="角丸四角形 305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8" name="角丸四角形 305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9" name="角丸四角形 305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2" name="グループ化 187"/>
                <p:cNvGrpSpPr/>
                <p:nvPr/>
              </p:nvGrpSpPr>
              <p:grpSpPr>
                <a:xfrm>
                  <a:off x="7473280" y="3748547"/>
                  <a:ext cx="108012" cy="361366"/>
                  <a:chOff x="6816824" y="2348880"/>
                  <a:chExt cx="656456" cy="2196244"/>
                </a:xfrm>
                <a:grpFill/>
              </p:grpSpPr>
              <p:sp>
                <p:nvSpPr>
                  <p:cNvPr id="3048" name="円/楕円 304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9" name="角丸四角形 304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0" name="角丸四角形 304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1" name="角丸四角形 305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2" name="角丸四角形 305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3" name="角丸四角形 305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3" name="グループ化 194"/>
                <p:cNvGrpSpPr/>
                <p:nvPr/>
              </p:nvGrpSpPr>
              <p:grpSpPr>
                <a:xfrm>
                  <a:off x="7653300" y="3640535"/>
                  <a:ext cx="108012" cy="361366"/>
                  <a:chOff x="6816824" y="2348880"/>
                  <a:chExt cx="656456" cy="2196244"/>
                </a:xfrm>
                <a:grpFill/>
              </p:grpSpPr>
              <p:sp>
                <p:nvSpPr>
                  <p:cNvPr id="3042" name="円/楕円 30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3" name="角丸四角形 30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4" name="角丸四角形 30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5" name="角丸四角形 30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6" name="角丸四角形 30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7" name="角丸四角形 30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4" name="グループ化 201"/>
                <p:cNvGrpSpPr/>
                <p:nvPr/>
              </p:nvGrpSpPr>
              <p:grpSpPr>
                <a:xfrm>
                  <a:off x="7293260" y="3901541"/>
                  <a:ext cx="108012" cy="361366"/>
                  <a:chOff x="6816824" y="2348880"/>
                  <a:chExt cx="656456" cy="2196244"/>
                </a:xfrm>
                <a:grpFill/>
              </p:grpSpPr>
              <p:sp>
                <p:nvSpPr>
                  <p:cNvPr id="3036" name="円/楕円 303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7" name="角丸四角形 303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8" name="角丸四角形 303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9" name="角丸四角形 303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0" name="角丸四角形 303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1" name="角丸四角形 304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5" name="グループ化 208"/>
                <p:cNvGrpSpPr/>
                <p:nvPr/>
              </p:nvGrpSpPr>
              <p:grpSpPr>
                <a:xfrm>
                  <a:off x="7445660" y="3969060"/>
                  <a:ext cx="108012" cy="361366"/>
                  <a:chOff x="6816824" y="2348880"/>
                  <a:chExt cx="656456" cy="2196244"/>
                </a:xfrm>
                <a:grpFill/>
              </p:grpSpPr>
              <p:sp>
                <p:nvSpPr>
                  <p:cNvPr id="3030" name="円/楕円 302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1" name="角丸四角形 303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2" name="角丸四角形 303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3" name="角丸四角形 303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4" name="角丸四角形 303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5" name="角丸四角形 303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6" name="グループ化 215"/>
                <p:cNvGrpSpPr/>
                <p:nvPr/>
              </p:nvGrpSpPr>
              <p:grpSpPr>
                <a:xfrm>
                  <a:off x="7149244" y="4053941"/>
                  <a:ext cx="108012" cy="361366"/>
                  <a:chOff x="6816824" y="2348880"/>
                  <a:chExt cx="656456" cy="2196244"/>
                </a:xfrm>
                <a:grpFill/>
              </p:grpSpPr>
              <p:sp>
                <p:nvSpPr>
                  <p:cNvPr id="3024" name="円/楕円 30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5" name="角丸四角形 30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6" name="角丸四角形 30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7" name="角丸四角形 30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8" name="角丸四角形 30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9" name="角丸四角形 30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7" name="グループ化 222"/>
                <p:cNvGrpSpPr/>
                <p:nvPr/>
              </p:nvGrpSpPr>
              <p:grpSpPr>
                <a:xfrm>
                  <a:off x="7581292" y="3787714"/>
                  <a:ext cx="108012" cy="361366"/>
                  <a:chOff x="6816824" y="2348880"/>
                  <a:chExt cx="656456" cy="2196244"/>
                </a:xfrm>
                <a:grpFill/>
              </p:grpSpPr>
              <p:sp>
                <p:nvSpPr>
                  <p:cNvPr id="3018" name="円/楕円 10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9" name="角丸四角形 10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0" name="角丸四角形 10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1" name="角丸四角形 10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2" name="角丸四角形 10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3" name="角丸四角形 10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8" name="グループ化 229"/>
                <p:cNvGrpSpPr/>
                <p:nvPr/>
              </p:nvGrpSpPr>
              <p:grpSpPr>
                <a:xfrm>
                  <a:off x="7725308" y="4077072"/>
                  <a:ext cx="108012" cy="361366"/>
                  <a:chOff x="6816824" y="2348880"/>
                  <a:chExt cx="656456" cy="2196244"/>
                </a:xfrm>
                <a:grpFill/>
              </p:grpSpPr>
              <p:sp>
                <p:nvSpPr>
                  <p:cNvPr id="3012" name="円/楕円 10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3" name="角丸四角形 10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4" name="角丸四角形 10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5" name="角丸四角形 10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6" name="角丸四角形 10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7" name="角丸四角形 10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9" name="グループ化 236"/>
                <p:cNvGrpSpPr/>
                <p:nvPr/>
              </p:nvGrpSpPr>
              <p:grpSpPr>
                <a:xfrm>
                  <a:off x="7905328" y="3969060"/>
                  <a:ext cx="108012" cy="361366"/>
                  <a:chOff x="6816824" y="2348880"/>
                  <a:chExt cx="656456" cy="2196244"/>
                </a:xfrm>
                <a:grpFill/>
              </p:grpSpPr>
              <p:sp>
                <p:nvSpPr>
                  <p:cNvPr id="3006" name="円/楕円 10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7" name="角丸四角形 10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8" name="角丸四角形 10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9" name="角丸四角形 10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0" name="角丸四角形 10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1" name="角丸四角形 10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0" name="グループ化 243"/>
                <p:cNvGrpSpPr/>
                <p:nvPr/>
              </p:nvGrpSpPr>
              <p:grpSpPr>
                <a:xfrm>
                  <a:off x="6969224" y="3753036"/>
                  <a:ext cx="108012" cy="361366"/>
                  <a:chOff x="6816824" y="2348880"/>
                  <a:chExt cx="656456" cy="2196244"/>
                </a:xfrm>
                <a:grpFill/>
              </p:grpSpPr>
              <p:sp>
                <p:nvSpPr>
                  <p:cNvPr id="3000" name="円/楕円 10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1" name="角丸四角形 10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2" name="角丸四角形 10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3" name="角丸四角形 10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4" name="角丸四角形 10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5" name="角丸四角形 10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1" name="グループ化 250"/>
                <p:cNvGrpSpPr/>
                <p:nvPr/>
              </p:nvGrpSpPr>
              <p:grpSpPr>
                <a:xfrm>
                  <a:off x="7149244" y="3645024"/>
                  <a:ext cx="108012" cy="361366"/>
                  <a:chOff x="6816824" y="2348880"/>
                  <a:chExt cx="656456" cy="2196244"/>
                </a:xfrm>
                <a:grpFill/>
              </p:grpSpPr>
              <p:sp>
                <p:nvSpPr>
                  <p:cNvPr id="2994" name="円/楕円 299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5" name="角丸四角形 299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6" name="角丸四角形 299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7" name="角丸四角形 299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8" name="角丸四角形 10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9" name="角丸四角形 10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2" name="グループ化 257"/>
                <p:cNvGrpSpPr/>
                <p:nvPr/>
              </p:nvGrpSpPr>
              <p:grpSpPr>
                <a:xfrm>
                  <a:off x="8049344" y="3609020"/>
                  <a:ext cx="108012" cy="361366"/>
                  <a:chOff x="6816824" y="2348880"/>
                  <a:chExt cx="656456" cy="2196244"/>
                </a:xfrm>
                <a:grpFill/>
              </p:grpSpPr>
              <p:sp>
                <p:nvSpPr>
                  <p:cNvPr id="2988" name="円/楕円 298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9" name="角丸四角形 298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0" name="角丸四角形 298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1" name="角丸四角形 299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2" name="角丸四角形 299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3" name="角丸四角形 299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3" name="グループ化 264"/>
                <p:cNvGrpSpPr/>
                <p:nvPr/>
              </p:nvGrpSpPr>
              <p:grpSpPr>
                <a:xfrm>
                  <a:off x="8201744" y="3676539"/>
                  <a:ext cx="108012" cy="361366"/>
                  <a:chOff x="6816824" y="2348880"/>
                  <a:chExt cx="656456" cy="2196244"/>
                </a:xfrm>
                <a:grpFill/>
              </p:grpSpPr>
              <p:sp>
                <p:nvSpPr>
                  <p:cNvPr id="2982" name="円/楕円 298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3" name="角丸四角形 298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4" name="角丸四角形 298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5" name="角丸四角形 298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6" name="角丸四角形 298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7" name="角丸四角形 298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4" name="グループ化 271"/>
                <p:cNvGrpSpPr/>
                <p:nvPr/>
              </p:nvGrpSpPr>
              <p:grpSpPr>
                <a:xfrm>
                  <a:off x="7905328" y="3761420"/>
                  <a:ext cx="108012" cy="361366"/>
                  <a:chOff x="6816824" y="2348880"/>
                  <a:chExt cx="656456" cy="2196244"/>
                </a:xfrm>
                <a:grpFill/>
              </p:grpSpPr>
              <p:sp>
                <p:nvSpPr>
                  <p:cNvPr id="2976" name="円/楕円 297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7" name="角丸四角形 297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8" name="角丸四角形 297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9" name="角丸四角形 297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0" name="角丸四角形 297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1" name="角丸四角形 298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5" name="グループ化 278"/>
                <p:cNvGrpSpPr/>
                <p:nvPr/>
              </p:nvGrpSpPr>
              <p:grpSpPr>
                <a:xfrm>
                  <a:off x="8337376" y="3495193"/>
                  <a:ext cx="108012" cy="361366"/>
                  <a:chOff x="6816824" y="2348880"/>
                  <a:chExt cx="656456" cy="2196244"/>
                </a:xfrm>
                <a:grpFill/>
              </p:grpSpPr>
              <p:sp>
                <p:nvSpPr>
                  <p:cNvPr id="2970" name="円/楕円 29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1" name="角丸四角形 29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2" name="角丸四角形 29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3" name="角丸四角形 29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4" name="角丸四角形 29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5" name="角丸四角形 29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6" name="グループ化 285"/>
                <p:cNvGrpSpPr/>
                <p:nvPr/>
              </p:nvGrpSpPr>
              <p:grpSpPr>
                <a:xfrm>
                  <a:off x="8481392" y="3784551"/>
                  <a:ext cx="108012" cy="361366"/>
                  <a:chOff x="6816824" y="2348880"/>
                  <a:chExt cx="656456" cy="2196244"/>
                </a:xfrm>
                <a:grpFill/>
              </p:grpSpPr>
              <p:sp>
                <p:nvSpPr>
                  <p:cNvPr id="2964" name="円/楕円 29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5" name="角丸四角形 29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6" name="角丸四角形 29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7" name="角丸四角形 29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8" name="角丸四角形 29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9" name="角丸四角形 29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7" name="グループ化 292"/>
                <p:cNvGrpSpPr/>
                <p:nvPr/>
              </p:nvGrpSpPr>
              <p:grpSpPr>
                <a:xfrm>
                  <a:off x="8661412" y="3676539"/>
                  <a:ext cx="108012" cy="361366"/>
                  <a:chOff x="6816824" y="2348880"/>
                  <a:chExt cx="656456" cy="2196244"/>
                </a:xfrm>
                <a:grpFill/>
              </p:grpSpPr>
              <p:sp>
                <p:nvSpPr>
                  <p:cNvPr id="2958" name="円/楕円 29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9" name="角丸四角形 29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0" name="角丸四角形 29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1" name="角丸四角形 29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2" name="角丸四角形 29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3" name="角丸四角形 29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8" name="グループ化 299"/>
                <p:cNvGrpSpPr/>
                <p:nvPr/>
              </p:nvGrpSpPr>
              <p:grpSpPr>
                <a:xfrm>
                  <a:off x="7725308" y="3460515"/>
                  <a:ext cx="108012" cy="361366"/>
                  <a:chOff x="6816824" y="2348880"/>
                  <a:chExt cx="656456" cy="2196244"/>
                </a:xfrm>
                <a:grpFill/>
              </p:grpSpPr>
              <p:sp>
                <p:nvSpPr>
                  <p:cNvPr id="2952" name="円/楕円 29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3" name="角丸四角形 29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4" name="角丸四角形 29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5" name="角丸四角形 29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6" name="角丸四角形 29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7" name="角丸四角形 29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9" name="グループ化 306"/>
                <p:cNvGrpSpPr/>
                <p:nvPr/>
              </p:nvGrpSpPr>
              <p:grpSpPr>
                <a:xfrm>
                  <a:off x="8121352" y="3463678"/>
                  <a:ext cx="108012" cy="361366"/>
                  <a:chOff x="6816824" y="2348880"/>
                  <a:chExt cx="656456" cy="2196244"/>
                </a:xfrm>
                <a:grpFill/>
              </p:grpSpPr>
              <p:sp>
                <p:nvSpPr>
                  <p:cNvPr id="2946" name="円/楕円 29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7" name="角丸四角形 29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8" name="角丸四角形 29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9" name="角丸四角形 29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0" name="角丸四角形 29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1" name="角丸四角形 29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0" name="グループ化 313"/>
                <p:cNvGrpSpPr/>
                <p:nvPr/>
              </p:nvGrpSpPr>
              <p:grpSpPr>
                <a:xfrm>
                  <a:off x="8813812" y="3869432"/>
                  <a:ext cx="108012" cy="361366"/>
                  <a:chOff x="6816824" y="2348880"/>
                  <a:chExt cx="656456" cy="2196244"/>
                </a:xfrm>
                <a:grpFill/>
              </p:grpSpPr>
              <p:sp>
                <p:nvSpPr>
                  <p:cNvPr id="2940" name="円/楕円 29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1" name="角丸四角形 29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2" name="角丸四角形 29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3" name="角丸四角形 29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4" name="角丸四角形 29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5" name="角丸四角形 29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1" name="グループ化 320"/>
                <p:cNvGrpSpPr/>
                <p:nvPr/>
              </p:nvGrpSpPr>
              <p:grpSpPr>
                <a:xfrm>
                  <a:off x="8966212" y="3936951"/>
                  <a:ext cx="108012" cy="361366"/>
                  <a:chOff x="6816824" y="2348880"/>
                  <a:chExt cx="656456" cy="2196244"/>
                </a:xfrm>
                <a:grpFill/>
              </p:grpSpPr>
              <p:sp>
                <p:nvSpPr>
                  <p:cNvPr id="2934" name="円/楕円 29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5" name="角丸四角形 29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6" name="角丸四角形 29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7" name="角丸四角形 29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8" name="角丸四角形 29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9" name="角丸四角形 29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2" name="グループ化 327"/>
                <p:cNvGrpSpPr/>
                <p:nvPr/>
              </p:nvGrpSpPr>
              <p:grpSpPr>
                <a:xfrm>
                  <a:off x="8669796" y="4021832"/>
                  <a:ext cx="108012" cy="361366"/>
                  <a:chOff x="6816824" y="2348880"/>
                  <a:chExt cx="656456" cy="2196244"/>
                </a:xfrm>
                <a:grpFill/>
              </p:grpSpPr>
              <p:sp>
                <p:nvSpPr>
                  <p:cNvPr id="2928" name="円/楕円 29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9" name="角丸四角形 29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0" name="角丸四角形 29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1" name="角丸四角形 29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2" name="角丸四角形 29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3" name="角丸四角形 29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3" name="グループ化 334"/>
                <p:cNvGrpSpPr/>
                <p:nvPr/>
              </p:nvGrpSpPr>
              <p:grpSpPr>
                <a:xfrm>
                  <a:off x="9101844" y="3755605"/>
                  <a:ext cx="108012" cy="361366"/>
                  <a:chOff x="6816824" y="2348880"/>
                  <a:chExt cx="656456" cy="2196244"/>
                </a:xfrm>
                <a:grpFill/>
              </p:grpSpPr>
              <p:sp>
                <p:nvSpPr>
                  <p:cNvPr id="2922" name="円/楕円 29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3" name="角丸四角形 29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4" name="角丸四角形 29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5" name="角丸四角形 29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6" name="角丸四角形 29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7" name="角丸四角形 29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4" name="グループ化 341"/>
                <p:cNvGrpSpPr/>
                <p:nvPr/>
              </p:nvGrpSpPr>
              <p:grpSpPr>
                <a:xfrm>
                  <a:off x="9245860" y="4044963"/>
                  <a:ext cx="108012" cy="361366"/>
                  <a:chOff x="6816824" y="2348880"/>
                  <a:chExt cx="656456" cy="2196244"/>
                </a:xfrm>
                <a:grpFill/>
              </p:grpSpPr>
              <p:sp>
                <p:nvSpPr>
                  <p:cNvPr id="2916" name="円/楕円 29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7" name="角丸四角形 29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8" name="角丸四角形 29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9" name="角丸四角形 29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0" name="角丸四角形 29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1" name="角丸四角形 29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5" name="グループ化 348"/>
                <p:cNvGrpSpPr/>
                <p:nvPr/>
              </p:nvGrpSpPr>
              <p:grpSpPr>
                <a:xfrm>
                  <a:off x="9425880" y="3936951"/>
                  <a:ext cx="108012" cy="361366"/>
                  <a:chOff x="6816824" y="2348880"/>
                  <a:chExt cx="656456" cy="2196244"/>
                </a:xfrm>
                <a:grpFill/>
              </p:grpSpPr>
              <p:sp>
                <p:nvSpPr>
                  <p:cNvPr id="2910" name="円/楕円 29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1" name="角丸四角形 29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2" name="角丸四角形 29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3" name="角丸四角形 29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4" name="角丸四角形 29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5" name="角丸四角形 29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6" name="グループ化 355"/>
                <p:cNvGrpSpPr/>
                <p:nvPr/>
              </p:nvGrpSpPr>
              <p:grpSpPr>
                <a:xfrm>
                  <a:off x="8489776" y="3720927"/>
                  <a:ext cx="108012" cy="361366"/>
                  <a:chOff x="6816824" y="2348880"/>
                  <a:chExt cx="656456" cy="2196244"/>
                </a:xfrm>
                <a:grpFill/>
              </p:grpSpPr>
              <p:sp>
                <p:nvSpPr>
                  <p:cNvPr id="2904" name="円/楕円 29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5" name="角丸四角形 29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6" name="角丸四角形 29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7" name="角丸四角形 29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8" name="角丸四角形 29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9" name="角丸四角形 29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7" name="グループ化 362"/>
                <p:cNvGrpSpPr/>
                <p:nvPr/>
              </p:nvGrpSpPr>
              <p:grpSpPr>
                <a:xfrm>
                  <a:off x="8669796" y="3612915"/>
                  <a:ext cx="108012" cy="361366"/>
                  <a:chOff x="6816824" y="2348880"/>
                  <a:chExt cx="656456" cy="2196244"/>
                </a:xfrm>
                <a:grpFill/>
              </p:grpSpPr>
              <p:sp>
                <p:nvSpPr>
                  <p:cNvPr id="2898" name="円/楕円 28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9" name="角丸四角形 28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0" name="角丸四角形 28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1" name="角丸四角形 29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2" name="角丸四角形 29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3" name="角丸四角形 29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5" name="グループ化 1189"/>
              <p:cNvGrpSpPr/>
              <p:nvPr/>
            </p:nvGrpSpPr>
            <p:grpSpPr>
              <a:xfrm>
                <a:off x="6808414" y="2860319"/>
                <a:ext cx="1096914" cy="560260"/>
                <a:chOff x="7473280" y="3460515"/>
                <a:chExt cx="2060612" cy="1045442"/>
              </a:xfrm>
              <a:grpFill/>
            </p:grpSpPr>
            <p:grpSp>
              <p:nvGrpSpPr>
                <p:cNvPr id="2676" name="グループ化 370"/>
                <p:cNvGrpSpPr/>
                <p:nvPr/>
              </p:nvGrpSpPr>
              <p:grpSpPr>
                <a:xfrm>
                  <a:off x="8661412" y="3717032"/>
                  <a:ext cx="108012" cy="361366"/>
                  <a:chOff x="6816824" y="2348880"/>
                  <a:chExt cx="656456" cy="2196244"/>
                </a:xfrm>
                <a:grpFill/>
              </p:grpSpPr>
              <p:sp>
                <p:nvSpPr>
                  <p:cNvPr id="2852" name="円/楕円 3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3" name="角丸四角形 3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4" name="角丸四角形 3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5" name="角丸四角形 3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6" name="角丸四角形 3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7" name="角丸四角形 3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7" name="グループ化 377"/>
                <p:cNvGrpSpPr/>
                <p:nvPr/>
              </p:nvGrpSpPr>
              <p:grpSpPr>
                <a:xfrm>
                  <a:off x="8813812" y="3784551"/>
                  <a:ext cx="108012" cy="361366"/>
                  <a:chOff x="6816824" y="2348880"/>
                  <a:chExt cx="656456" cy="2196244"/>
                </a:xfrm>
                <a:grpFill/>
              </p:grpSpPr>
              <p:sp>
                <p:nvSpPr>
                  <p:cNvPr id="2846" name="円/楕円 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7" name="角丸四角形 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8" name="角丸四角形 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9" name="角丸四角形 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0" name="角丸四角形 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1" name="角丸四角形 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8" name="グループ化 384"/>
                <p:cNvGrpSpPr/>
                <p:nvPr/>
              </p:nvGrpSpPr>
              <p:grpSpPr>
                <a:xfrm>
                  <a:off x="8517396" y="3869432"/>
                  <a:ext cx="108012" cy="361366"/>
                  <a:chOff x="6816824" y="2348880"/>
                  <a:chExt cx="656456" cy="2196244"/>
                </a:xfrm>
                <a:grpFill/>
              </p:grpSpPr>
              <p:sp>
                <p:nvSpPr>
                  <p:cNvPr id="2840" name="円/楕円 28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1" name="角丸四角形 28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2" name="角丸四角形 28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3" name="角丸四角形 28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4" name="角丸四角形 28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5" name="角丸四角形 28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9" name="グループ化 391"/>
                <p:cNvGrpSpPr/>
                <p:nvPr/>
              </p:nvGrpSpPr>
              <p:grpSpPr>
                <a:xfrm>
                  <a:off x="8949444" y="3603205"/>
                  <a:ext cx="108012" cy="361366"/>
                  <a:chOff x="6816824" y="2348880"/>
                  <a:chExt cx="656456" cy="2196244"/>
                </a:xfrm>
                <a:grpFill/>
              </p:grpSpPr>
              <p:sp>
                <p:nvSpPr>
                  <p:cNvPr id="2834" name="円/楕円 28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5" name="角丸四角形 28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6" name="角丸四角形 28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7" name="角丸四角形 28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8" name="角丸四角形 28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9" name="角丸四角形 28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0" name="グループ化 398"/>
                <p:cNvGrpSpPr/>
                <p:nvPr/>
              </p:nvGrpSpPr>
              <p:grpSpPr>
                <a:xfrm>
                  <a:off x="9093460" y="3892563"/>
                  <a:ext cx="108012" cy="361366"/>
                  <a:chOff x="6816824" y="2348880"/>
                  <a:chExt cx="656456" cy="2196244"/>
                </a:xfrm>
                <a:grpFill/>
              </p:grpSpPr>
              <p:sp>
                <p:nvSpPr>
                  <p:cNvPr id="2828" name="円/楕円 28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9" name="角丸四角形 28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0" name="角丸四角形 28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1" name="角丸四角形 28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2" name="角丸四角形 28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3" name="角丸四角形 28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1" name="グループ化 405"/>
                <p:cNvGrpSpPr/>
                <p:nvPr/>
              </p:nvGrpSpPr>
              <p:grpSpPr>
                <a:xfrm>
                  <a:off x="9273480" y="3784551"/>
                  <a:ext cx="108012" cy="361366"/>
                  <a:chOff x="6816824" y="2348880"/>
                  <a:chExt cx="656456" cy="2196244"/>
                </a:xfrm>
                <a:grpFill/>
              </p:grpSpPr>
              <p:sp>
                <p:nvSpPr>
                  <p:cNvPr id="2822" name="円/楕円 28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3" name="角丸四角形 28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4" name="角丸四角形 28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5" name="角丸四角形 28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6" name="角丸四角形 28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7" name="角丸四角形 28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2" name="グループ化 412"/>
                <p:cNvGrpSpPr/>
                <p:nvPr/>
              </p:nvGrpSpPr>
              <p:grpSpPr>
                <a:xfrm>
                  <a:off x="8337376" y="3568527"/>
                  <a:ext cx="108012" cy="361366"/>
                  <a:chOff x="6816824" y="2348880"/>
                  <a:chExt cx="656456" cy="2196244"/>
                </a:xfrm>
                <a:grpFill/>
              </p:grpSpPr>
              <p:sp>
                <p:nvSpPr>
                  <p:cNvPr id="2816" name="円/楕円 28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7" name="角丸四角形 28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8" name="角丸四角形 28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9" name="角丸四角形 28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0" name="角丸四角形 28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1" name="角丸四角形 28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3" name="グループ化 419"/>
                <p:cNvGrpSpPr/>
                <p:nvPr/>
              </p:nvGrpSpPr>
              <p:grpSpPr>
                <a:xfrm>
                  <a:off x="8517396" y="3460515"/>
                  <a:ext cx="108012" cy="361366"/>
                  <a:chOff x="6816824" y="2348880"/>
                  <a:chExt cx="656456" cy="2196244"/>
                </a:xfrm>
                <a:grpFill/>
              </p:grpSpPr>
              <p:sp>
                <p:nvSpPr>
                  <p:cNvPr id="2810" name="円/楕円 28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1" name="角丸四角形 28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2" name="角丸四角形 28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3" name="角丸四角形 28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4" name="角丸四角形 28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5" name="角丸四角形 28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4" name="グループ化 426"/>
                <p:cNvGrpSpPr/>
                <p:nvPr/>
              </p:nvGrpSpPr>
              <p:grpSpPr>
                <a:xfrm>
                  <a:off x="8813812" y="3869432"/>
                  <a:ext cx="108012" cy="361366"/>
                  <a:chOff x="6816824" y="2348880"/>
                  <a:chExt cx="656456" cy="2196244"/>
                </a:xfrm>
                <a:grpFill/>
              </p:grpSpPr>
              <p:sp>
                <p:nvSpPr>
                  <p:cNvPr id="2804" name="円/楕円 28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5" name="角丸四角形 28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6" name="角丸四角形 28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7" name="角丸四角形 28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8" name="角丸四角形 28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9" name="角丸四角形 28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5" name="グループ化 433"/>
                <p:cNvGrpSpPr/>
                <p:nvPr/>
              </p:nvGrpSpPr>
              <p:grpSpPr>
                <a:xfrm>
                  <a:off x="8966212" y="3936951"/>
                  <a:ext cx="108012" cy="361366"/>
                  <a:chOff x="6816824" y="2348880"/>
                  <a:chExt cx="656456" cy="2196244"/>
                </a:xfrm>
                <a:grpFill/>
              </p:grpSpPr>
              <p:sp>
                <p:nvSpPr>
                  <p:cNvPr id="2798" name="円/楕円 27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9" name="角丸四角形 27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0" name="角丸四角形 27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1" name="角丸四角形 28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2" name="角丸四角形 28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3" name="角丸四角形 28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6" name="グループ化 440"/>
                <p:cNvGrpSpPr/>
                <p:nvPr/>
              </p:nvGrpSpPr>
              <p:grpSpPr>
                <a:xfrm>
                  <a:off x="8669796" y="4021832"/>
                  <a:ext cx="108012" cy="361366"/>
                  <a:chOff x="6816824" y="2348880"/>
                  <a:chExt cx="656456" cy="2196244"/>
                </a:xfrm>
                <a:grpFill/>
              </p:grpSpPr>
              <p:sp>
                <p:nvSpPr>
                  <p:cNvPr id="2792" name="円/楕円 27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3" name="角丸四角形 27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4" name="角丸四角形 27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5" name="角丸四角形 27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6" name="角丸四角形 27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7" name="角丸四角形 27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7" name="グループ化 447"/>
                <p:cNvGrpSpPr/>
                <p:nvPr/>
              </p:nvGrpSpPr>
              <p:grpSpPr>
                <a:xfrm>
                  <a:off x="9101844" y="3755605"/>
                  <a:ext cx="108012" cy="361366"/>
                  <a:chOff x="6816824" y="2348880"/>
                  <a:chExt cx="656456" cy="2196244"/>
                </a:xfrm>
                <a:grpFill/>
              </p:grpSpPr>
              <p:sp>
                <p:nvSpPr>
                  <p:cNvPr id="2786" name="円/楕円 27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7" name="角丸四角形 27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8" name="角丸四角形 27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9" name="角丸四角形 27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0" name="角丸四角形 27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1" name="角丸四角形 27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8" name="グループ化 454"/>
                <p:cNvGrpSpPr/>
                <p:nvPr/>
              </p:nvGrpSpPr>
              <p:grpSpPr>
                <a:xfrm>
                  <a:off x="9245860" y="4044963"/>
                  <a:ext cx="108012" cy="361366"/>
                  <a:chOff x="6816824" y="2348880"/>
                  <a:chExt cx="656456" cy="2196244"/>
                </a:xfrm>
                <a:grpFill/>
              </p:grpSpPr>
              <p:sp>
                <p:nvSpPr>
                  <p:cNvPr id="2780" name="円/楕円 27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1" name="角丸四角形 27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2" name="角丸四角形 27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3" name="角丸四角形 27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4" name="角丸四角形 27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5" name="角丸四角形 27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9" name="グループ化 461"/>
                <p:cNvGrpSpPr/>
                <p:nvPr/>
              </p:nvGrpSpPr>
              <p:grpSpPr>
                <a:xfrm>
                  <a:off x="9425880" y="3936951"/>
                  <a:ext cx="108012" cy="361366"/>
                  <a:chOff x="6816824" y="2348880"/>
                  <a:chExt cx="656456" cy="2196244"/>
                </a:xfrm>
                <a:grpFill/>
              </p:grpSpPr>
              <p:sp>
                <p:nvSpPr>
                  <p:cNvPr id="2774" name="円/楕円 27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5" name="角丸四角形 27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6" name="角丸四角形 27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7" name="角丸四角形 27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8" name="角丸四角形 27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9" name="角丸四角形 27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0" name="グループ化 468"/>
                <p:cNvGrpSpPr/>
                <p:nvPr/>
              </p:nvGrpSpPr>
              <p:grpSpPr>
                <a:xfrm>
                  <a:off x="8489776" y="3720927"/>
                  <a:ext cx="108012" cy="361366"/>
                  <a:chOff x="6816824" y="2348880"/>
                  <a:chExt cx="656456" cy="2196244"/>
                </a:xfrm>
                <a:grpFill/>
              </p:grpSpPr>
              <p:sp>
                <p:nvSpPr>
                  <p:cNvPr id="2768" name="円/楕円 27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9" name="角丸四角形 27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0" name="角丸四角形 27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1" name="角丸四角形 27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2" name="角丸四角形 27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3" name="角丸四角形 27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1" name="グループ化 475"/>
                <p:cNvGrpSpPr/>
                <p:nvPr/>
              </p:nvGrpSpPr>
              <p:grpSpPr>
                <a:xfrm>
                  <a:off x="8669796" y="3612915"/>
                  <a:ext cx="108012" cy="361366"/>
                  <a:chOff x="6816824" y="2348880"/>
                  <a:chExt cx="656456" cy="2196244"/>
                </a:xfrm>
                <a:grpFill/>
              </p:grpSpPr>
              <p:sp>
                <p:nvSpPr>
                  <p:cNvPr id="2762" name="円/楕円 27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3" name="角丸四角形 27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4" name="角丸四角形 27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5" name="角丸四角形 27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6" name="角丸四角形 27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7" name="角丸四角形 27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2" name="グループ化 482"/>
                <p:cNvGrpSpPr/>
                <p:nvPr/>
              </p:nvGrpSpPr>
              <p:grpSpPr>
                <a:xfrm>
                  <a:off x="7941332" y="3969060"/>
                  <a:ext cx="108012" cy="361366"/>
                  <a:chOff x="6816824" y="2348880"/>
                  <a:chExt cx="656456" cy="2196244"/>
                </a:xfrm>
                <a:grpFill/>
              </p:grpSpPr>
              <p:sp>
                <p:nvSpPr>
                  <p:cNvPr id="2756" name="円/楕円 27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7" name="角丸四角形 27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8" name="角丸四角形 27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9" name="角丸四角形 27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0" name="角丸四角形 27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1" name="角丸四角形 27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3" name="グループ化 489"/>
                <p:cNvGrpSpPr/>
                <p:nvPr/>
              </p:nvGrpSpPr>
              <p:grpSpPr>
                <a:xfrm>
                  <a:off x="8093732" y="4036579"/>
                  <a:ext cx="108012" cy="361366"/>
                  <a:chOff x="6816824" y="2348880"/>
                  <a:chExt cx="656456" cy="2196244"/>
                </a:xfrm>
                <a:grpFill/>
              </p:grpSpPr>
              <p:sp>
                <p:nvSpPr>
                  <p:cNvPr id="2750" name="円/楕円 27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1" name="角丸四角形 27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2" name="角丸四角形 27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3" name="角丸四角形 27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4" name="角丸四角形 27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5" name="角丸四角形 27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4" name="グループ化 496"/>
                <p:cNvGrpSpPr/>
                <p:nvPr/>
              </p:nvGrpSpPr>
              <p:grpSpPr>
                <a:xfrm>
                  <a:off x="7797316" y="4121460"/>
                  <a:ext cx="108012" cy="361366"/>
                  <a:chOff x="6816824" y="2348880"/>
                  <a:chExt cx="656456" cy="2196244"/>
                </a:xfrm>
                <a:grpFill/>
              </p:grpSpPr>
              <p:sp>
                <p:nvSpPr>
                  <p:cNvPr id="2744" name="円/楕円 27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5" name="角丸四角形 27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6" name="角丸四角形 27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7" name="角丸四角形 27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8" name="角丸四角形 27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9" name="角丸四角形 27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5" name="グループ化 503"/>
                <p:cNvGrpSpPr/>
                <p:nvPr/>
              </p:nvGrpSpPr>
              <p:grpSpPr>
                <a:xfrm>
                  <a:off x="8229364" y="3855233"/>
                  <a:ext cx="108012" cy="361366"/>
                  <a:chOff x="6816824" y="2348880"/>
                  <a:chExt cx="656456" cy="2196244"/>
                </a:xfrm>
                <a:grpFill/>
              </p:grpSpPr>
              <p:sp>
                <p:nvSpPr>
                  <p:cNvPr id="2738" name="円/楕円 27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9" name="角丸四角形 27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0" name="角丸四角形 27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1" name="角丸四角形 27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2" name="角丸四角形 27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3" name="角丸四角形 27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6" name="グループ化 510"/>
                <p:cNvGrpSpPr/>
                <p:nvPr/>
              </p:nvGrpSpPr>
              <p:grpSpPr>
                <a:xfrm>
                  <a:off x="8373380" y="4144591"/>
                  <a:ext cx="108012" cy="361366"/>
                  <a:chOff x="6816824" y="2348880"/>
                  <a:chExt cx="656456" cy="2196244"/>
                </a:xfrm>
                <a:grpFill/>
              </p:grpSpPr>
              <p:sp>
                <p:nvSpPr>
                  <p:cNvPr id="2732" name="円/楕円 27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3" name="角丸四角形 27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4" name="角丸四角形 27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5" name="角丸四角形 27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6" name="角丸四角形 27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7" name="角丸四角形 27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7" name="グループ化 517"/>
                <p:cNvGrpSpPr/>
                <p:nvPr/>
              </p:nvGrpSpPr>
              <p:grpSpPr>
                <a:xfrm>
                  <a:off x="7473280" y="4005064"/>
                  <a:ext cx="108012" cy="361366"/>
                  <a:chOff x="6816824" y="2348880"/>
                  <a:chExt cx="656456" cy="2196244"/>
                </a:xfrm>
                <a:grpFill/>
              </p:grpSpPr>
              <p:sp>
                <p:nvSpPr>
                  <p:cNvPr id="2726" name="円/楕円 2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7" name="角丸四角形 2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8" name="角丸四角形 2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9" name="角丸四角形 2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0" name="角丸四角形 2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1" name="角丸四角形 2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8" name="グループ化 524"/>
                <p:cNvGrpSpPr/>
                <p:nvPr/>
              </p:nvGrpSpPr>
              <p:grpSpPr>
                <a:xfrm>
                  <a:off x="7617296" y="3820555"/>
                  <a:ext cx="108012" cy="361366"/>
                  <a:chOff x="6816824" y="2348880"/>
                  <a:chExt cx="656456" cy="2196244"/>
                </a:xfrm>
                <a:grpFill/>
              </p:grpSpPr>
              <p:sp>
                <p:nvSpPr>
                  <p:cNvPr id="2720" name="円/楕円 27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1" name="角丸四角形 27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2" name="角丸四角形 27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3" name="角丸四角形 27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4" name="角丸四角形 27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5" name="角丸四角形 27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9" name="グループ化 531"/>
                <p:cNvGrpSpPr/>
                <p:nvPr/>
              </p:nvGrpSpPr>
              <p:grpSpPr>
                <a:xfrm>
                  <a:off x="7797316" y="3712543"/>
                  <a:ext cx="108012" cy="361366"/>
                  <a:chOff x="6816824" y="2348880"/>
                  <a:chExt cx="656456" cy="2196244"/>
                </a:xfrm>
                <a:grpFill/>
              </p:grpSpPr>
              <p:sp>
                <p:nvSpPr>
                  <p:cNvPr id="2714" name="円/楕円 27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5" name="角丸四角形 27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6" name="角丸四角形 27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7" name="角丸四角形 27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8" name="角丸四角形 27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9" name="角丸四角形 27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0" name="グループ化 559"/>
                <p:cNvGrpSpPr/>
                <p:nvPr/>
              </p:nvGrpSpPr>
              <p:grpSpPr>
                <a:xfrm>
                  <a:off x="8085348" y="3609020"/>
                  <a:ext cx="108012" cy="361366"/>
                  <a:chOff x="6816824" y="2348880"/>
                  <a:chExt cx="656456" cy="2196244"/>
                </a:xfrm>
                <a:grpFill/>
              </p:grpSpPr>
              <p:sp>
                <p:nvSpPr>
                  <p:cNvPr id="2708" name="円/楕円 27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9" name="角丸四角形 27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0" name="角丸四角形 27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1" name="角丸四角形 27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2" name="角丸四角形 27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3" name="角丸四角形 27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1" name="グループ化 573"/>
                <p:cNvGrpSpPr/>
                <p:nvPr/>
              </p:nvGrpSpPr>
              <p:grpSpPr>
                <a:xfrm>
                  <a:off x="7941332" y="3645024"/>
                  <a:ext cx="108012" cy="361366"/>
                  <a:chOff x="6816824" y="2348880"/>
                  <a:chExt cx="656456" cy="2196244"/>
                </a:xfrm>
                <a:grpFill/>
              </p:grpSpPr>
              <p:sp>
                <p:nvSpPr>
                  <p:cNvPr id="2702" name="円/楕円 27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3" name="角丸四角形 27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4" name="角丸四角形 27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5" name="角丸四角形 27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6" name="角丸四角形 27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7" name="角丸四角形 27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6" name="グループ化 1372"/>
              <p:cNvGrpSpPr/>
              <p:nvPr/>
            </p:nvGrpSpPr>
            <p:grpSpPr>
              <a:xfrm>
                <a:off x="6537176" y="2713977"/>
                <a:ext cx="1321921" cy="462995"/>
                <a:chOff x="7473280" y="3910648"/>
                <a:chExt cx="1692188" cy="592679"/>
              </a:xfrm>
              <a:grpFill/>
            </p:grpSpPr>
            <p:grpSp>
              <p:nvGrpSpPr>
                <p:cNvPr id="2445" name="グループ化 82"/>
                <p:cNvGrpSpPr/>
                <p:nvPr/>
              </p:nvGrpSpPr>
              <p:grpSpPr>
                <a:xfrm>
                  <a:off x="8589799" y="4030300"/>
                  <a:ext cx="71267" cy="238432"/>
                  <a:chOff x="6816824" y="2348880"/>
                  <a:chExt cx="656456" cy="2196244"/>
                </a:xfrm>
                <a:grpFill/>
              </p:grpSpPr>
              <p:sp>
                <p:nvSpPr>
                  <p:cNvPr id="2670" name="円/楕円 2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1" name="角丸四角形 2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2" name="角丸四角形 2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3" name="角丸四角形 2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4" name="角丸四角形 2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5" name="角丸四角形 2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6" name="グループ化 89"/>
                <p:cNvGrpSpPr/>
                <p:nvPr/>
              </p:nvGrpSpPr>
              <p:grpSpPr>
                <a:xfrm>
                  <a:off x="8690354" y="4074849"/>
                  <a:ext cx="71267" cy="238432"/>
                  <a:chOff x="6816824" y="2348880"/>
                  <a:chExt cx="656456" cy="2196244"/>
                </a:xfrm>
                <a:grpFill/>
              </p:grpSpPr>
              <p:sp>
                <p:nvSpPr>
                  <p:cNvPr id="2664" name="円/楕円 26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5" name="角丸四角形 26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6" name="角丸四角形 26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7" name="角丸四角形 26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8" name="角丸四角形 26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9" name="角丸四角形 26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7" name="グループ化 96"/>
                <p:cNvGrpSpPr/>
                <p:nvPr/>
              </p:nvGrpSpPr>
              <p:grpSpPr>
                <a:xfrm>
                  <a:off x="8494776" y="4130855"/>
                  <a:ext cx="71267" cy="238432"/>
                  <a:chOff x="6816824" y="2348880"/>
                  <a:chExt cx="656456" cy="2196244"/>
                </a:xfrm>
                <a:grpFill/>
              </p:grpSpPr>
              <p:sp>
                <p:nvSpPr>
                  <p:cNvPr id="2658" name="円/楕円 26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9" name="角丸四角形 26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0" name="角丸四角形 26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1" name="角丸四角形 26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2" name="角丸四角形 26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3" name="角丸四角形 26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8" name="グループ化 103"/>
                <p:cNvGrpSpPr/>
                <p:nvPr/>
              </p:nvGrpSpPr>
              <p:grpSpPr>
                <a:xfrm>
                  <a:off x="8779845" y="3955196"/>
                  <a:ext cx="71267" cy="238432"/>
                  <a:chOff x="6816824" y="2348880"/>
                  <a:chExt cx="656456" cy="2196244"/>
                </a:xfrm>
                <a:grpFill/>
              </p:grpSpPr>
              <p:sp>
                <p:nvSpPr>
                  <p:cNvPr id="2652" name="円/楕円 26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3" name="角丸四角形 26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4" name="角丸四角形 26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5" name="角丸四角形 26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6" name="角丸四角形 26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7" name="角丸四角形 26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9" name="グループ化 110"/>
                <p:cNvGrpSpPr/>
                <p:nvPr/>
              </p:nvGrpSpPr>
              <p:grpSpPr>
                <a:xfrm>
                  <a:off x="8874868" y="4146117"/>
                  <a:ext cx="71267" cy="238432"/>
                  <a:chOff x="6816824" y="2348880"/>
                  <a:chExt cx="656456" cy="2196244"/>
                </a:xfrm>
                <a:grpFill/>
              </p:grpSpPr>
              <p:sp>
                <p:nvSpPr>
                  <p:cNvPr id="2646" name="円/楕円 26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7" name="角丸四角形 26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8" name="角丸四角形 26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9" name="角丸四角形 26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0" name="角丸四角形 26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1" name="角丸四角形 26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0" name="グループ化 117"/>
                <p:cNvGrpSpPr/>
                <p:nvPr/>
              </p:nvGrpSpPr>
              <p:grpSpPr>
                <a:xfrm>
                  <a:off x="8993646" y="4074849"/>
                  <a:ext cx="71267" cy="238432"/>
                  <a:chOff x="6816824" y="2348880"/>
                  <a:chExt cx="656456" cy="2196244"/>
                </a:xfrm>
                <a:grpFill/>
              </p:grpSpPr>
              <p:sp>
                <p:nvSpPr>
                  <p:cNvPr id="2640" name="円/楕円 26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1" name="角丸四角形 26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2" name="角丸四角形 26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3" name="角丸四角形 26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4" name="角丸四角形 26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5" name="角丸四角形 26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1" name="グループ化 124"/>
                <p:cNvGrpSpPr/>
                <p:nvPr/>
              </p:nvGrpSpPr>
              <p:grpSpPr>
                <a:xfrm>
                  <a:off x="8219338" y="4054664"/>
                  <a:ext cx="71267" cy="238432"/>
                  <a:chOff x="6816824" y="2348880"/>
                  <a:chExt cx="656456" cy="2196244"/>
                </a:xfrm>
                <a:grpFill/>
              </p:grpSpPr>
              <p:sp>
                <p:nvSpPr>
                  <p:cNvPr id="2634" name="円/楕円 26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5" name="角丸四角形 26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6" name="角丸四角形 26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7" name="角丸四角形 26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8" name="角丸四角形 26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9" name="角丸四角形 26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2" name="グループ化 131"/>
                <p:cNvGrpSpPr/>
                <p:nvPr/>
              </p:nvGrpSpPr>
              <p:grpSpPr>
                <a:xfrm>
                  <a:off x="8338117" y="3983397"/>
                  <a:ext cx="71267" cy="238432"/>
                  <a:chOff x="6816824" y="2348880"/>
                  <a:chExt cx="656456" cy="2196244"/>
                </a:xfrm>
                <a:grpFill/>
              </p:grpSpPr>
              <p:sp>
                <p:nvSpPr>
                  <p:cNvPr id="2628" name="円/楕円 26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9" name="角丸四角形 26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0" name="角丸四角形 26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1" name="角丸四角形 26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2" name="角丸四角形 26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3" name="角丸四角形 26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3" name="グループ化 145"/>
                <p:cNvGrpSpPr/>
                <p:nvPr/>
              </p:nvGrpSpPr>
              <p:grpSpPr>
                <a:xfrm>
                  <a:off x="8019662" y="4149078"/>
                  <a:ext cx="71267" cy="238432"/>
                  <a:chOff x="6816824" y="2348880"/>
                  <a:chExt cx="656456" cy="2196244"/>
                </a:xfrm>
                <a:grpFill/>
              </p:grpSpPr>
              <p:sp>
                <p:nvSpPr>
                  <p:cNvPr id="2622" name="円/楕円 26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3" name="角丸四角形 26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4" name="角丸四角形 26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5" name="角丸四角形 26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6" name="角丸四角形 26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7" name="角丸四角形 26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4" name="グループ化 152"/>
                <p:cNvGrpSpPr/>
                <p:nvPr/>
              </p:nvGrpSpPr>
              <p:grpSpPr>
                <a:xfrm>
                  <a:off x="8120216" y="4193628"/>
                  <a:ext cx="71267" cy="238432"/>
                  <a:chOff x="6816824" y="2348880"/>
                  <a:chExt cx="656456" cy="2196244"/>
                </a:xfrm>
                <a:grpFill/>
              </p:grpSpPr>
              <p:sp>
                <p:nvSpPr>
                  <p:cNvPr id="2616" name="円/楕円 26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7" name="角丸四角形 26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8" name="角丸四角形 26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9" name="角丸四角形 26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0" name="角丸四角形 26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1" name="角丸四角形 26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5" name="グループ化 159"/>
                <p:cNvGrpSpPr/>
                <p:nvPr/>
              </p:nvGrpSpPr>
              <p:grpSpPr>
                <a:xfrm>
                  <a:off x="7924639" y="4249633"/>
                  <a:ext cx="71267" cy="238432"/>
                  <a:chOff x="6816824" y="2348880"/>
                  <a:chExt cx="656456" cy="2196244"/>
                </a:xfrm>
                <a:grpFill/>
              </p:grpSpPr>
              <p:sp>
                <p:nvSpPr>
                  <p:cNvPr id="2610" name="円/楕円 26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1" name="角丸四角形 26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2" name="角丸四角形 26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3" name="角丸四角形 26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4" name="角丸四角形 26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5" name="角丸四角形 26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6" name="グループ化 173"/>
                <p:cNvGrpSpPr/>
                <p:nvPr/>
              </p:nvGrpSpPr>
              <p:grpSpPr>
                <a:xfrm>
                  <a:off x="8304730" y="4264895"/>
                  <a:ext cx="71267" cy="238432"/>
                  <a:chOff x="6816824" y="2348880"/>
                  <a:chExt cx="656456" cy="2196244"/>
                </a:xfrm>
                <a:grpFill/>
              </p:grpSpPr>
              <p:sp>
                <p:nvSpPr>
                  <p:cNvPr id="2604" name="円/楕円 26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5" name="角丸四角形 26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6" name="角丸四角形 26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7" name="角丸四角形 26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8" name="角丸四角形 26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9" name="角丸四角形 26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7" name="グループ化 180"/>
                <p:cNvGrpSpPr/>
                <p:nvPr/>
              </p:nvGrpSpPr>
              <p:grpSpPr>
                <a:xfrm>
                  <a:off x="8423509" y="4193628"/>
                  <a:ext cx="71267" cy="238432"/>
                  <a:chOff x="6816824" y="2348880"/>
                  <a:chExt cx="656456" cy="2196244"/>
                </a:xfrm>
                <a:grpFill/>
              </p:grpSpPr>
              <p:sp>
                <p:nvSpPr>
                  <p:cNvPr id="2598" name="円/楕円 25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9" name="角丸四角形 25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0" name="角丸四角形 25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1" name="角丸四角形 26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2" name="角丸四角形 26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3" name="角丸四角形 26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8" name="グループ化 187"/>
                <p:cNvGrpSpPr/>
                <p:nvPr/>
              </p:nvGrpSpPr>
              <p:grpSpPr>
                <a:xfrm>
                  <a:off x="7805860" y="4051094"/>
                  <a:ext cx="71267" cy="238432"/>
                  <a:chOff x="6816824" y="2348880"/>
                  <a:chExt cx="656456" cy="2196244"/>
                </a:xfrm>
                <a:grpFill/>
              </p:grpSpPr>
              <p:sp>
                <p:nvSpPr>
                  <p:cNvPr id="2592" name="円/楕円 25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3" name="角丸四角形 25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4" name="角丸四角形 25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5" name="角丸四角形 25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6" name="角丸四角形 25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7" name="角丸四角形 25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9" name="グループ化 194"/>
                <p:cNvGrpSpPr/>
                <p:nvPr/>
              </p:nvGrpSpPr>
              <p:grpSpPr>
                <a:xfrm>
                  <a:off x="7942073" y="3910648"/>
                  <a:ext cx="71267" cy="238432"/>
                  <a:chOff x="6816824" y="2348880"/>
                  <a:chExt cx="656456" cy="2196244"/>
                </a:xfrm>
                <a:grpFill/>
              </p:grpSpPr>
              <p:sp>
                <p:nvSpPr>
                  <p:cNvPr id="2586" name="円/楕円 25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7" name="角丸四角形 25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8" name="角丸四角形 25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9" name="角丸四角形 25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0" name="角丸四角形 25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1" name="角丸四角形 25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0" name="グループ化 201"/>
                <p:cNvGrpSpPr/>
                <p:nvPr/>
              </p:nvGrpSpPr>
              <p:grpSpPr>
                <a:xfrm>
                  <a:off x="7687081" y="4152040"/>
                  <a:ext cx="71267" cy="238432"/>
                  <a:chOff x="6816824" y="2348880"/>
                  <a:chExt cx="656456" cy="2196244"/>
                </a:xfrm>
                <a:grpFill/>
              </p:grpSpPr>
              <p:sp>
                <p:nvSpPr>
                  <p:cNvPr id="2580" name="円/楕円 25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1" name="角丸四角形 25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2" name="角丸四角形 25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3" name="角丸四角形 25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4" name="角丸四角形 25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5" name="角丸四角形 25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1" name="グループ化 208"/>
                <p:cNvGrpSpPr/>
                <p:nvPr/>
              </p:nvGrpSpPr>
              <p:grpSpPr>
                <a:xfrm>
                  <a:off x="7787636" y="4196590"/>
                  <a:ext cx="71267" cy="238432"/>
                  <a:chOff x="6816824" y="2348880"/>
                  <a:chExt cx="656456" cy="2196244"/>
                </a:xfrm>
                <a:grpFill/>
              </p:grpSpPr>
              <p:sp>
                <p:nvSpPr>
                  <p:cNvPr id="2574" name="円/楕円 25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5" name="角丸四角形 25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6" name="角丸四角形 25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7" name="角丸四角形 25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8" name="角丸四角形 25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9" name="角丸四角形 25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2" name="グループ化 215"/>
                <p:cNvGrpSpPr/>
                <p:nvPr/>
              </p:nvGrpSpPr>
              <p:grpSpPr>
                <a:xfrm>
                  <a:off x="7592059" y="4252595"/>
                  <a:ext cx="71267" cy="238432"/>
                  <a:chOff x="6816824" y="2348880"/>
                  <a:chExt cx="656456" cy="2196244"/>
                </a:xfrm>
                <a:grpFill/>
              </p:grpSpPr>
              <p:sp>
                <p:nvSpPr>
                  <p:cNvPr id="2568" name="円/楕円 25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9" name="角丸四角形 25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0" name="角丸四角形 25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1" name="角丸四角形 25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2" name="角丸四角形 25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3" name="角丸四角形 25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3" name="グループ化 222"/>
                <p:cNvGrpSpPr/>
                <p:nvPr/>
              </p:nvGrpSpPr>
              <p:grpSpPr>
                <a:xfrm>
                  <a:off x="7877127" y="4076936"/>
                  <a:ext cx="71267" cy="238432"/>
                  <a:chOff x="6816824" y="2348880"/>
                  <a:chExt cx="656456" cy="2196244"/>
                </a:xfrm>
                <a:grpFill/>
              </p:grpSpPr>
              <p:sp>
                <p:nvSpPr>
                  <p:cNvPr id="2562" name="円/楕円 25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3" name="角丸四角形 25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4" name="角丸四角形 25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5" name="角丸四角形 25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6" name="角丸四角形 25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7" name="角丸四角形 25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4" name="グループ化 236"/>
                <p:cNvGrpSpPr/>
                <p:nvPr/>
              </p:nvGrpSpPr>
              <p:grpSpPr>
                <a:xfrm>
                  <a:off x="8090929" y="4196590"/>
                  <a:ext cx="71267" cy="238432"/>
                  <a:chOff x="6816824" y="2348880"/>
                  <a:chExt cx="656456" cy="2196244"/>
                </a:xfrm>
                <a:grpFill/>
              </p:grpSpPr>
              <p:sp>
                <p:nvSpPr>
                  <p:cNvPr id="2556" name="円/楕円 25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7" name="角丸四角形 25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8" name="角丸四角形 25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9" name="角丸四角形 25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0" name="角丸四角形 25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1" name="角丸四角形 25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5" name="グループ化 243"/>
                <p:cNvGrpSpPr/>
                <p:nvPr/>
              </p:nvGrpSpPr>
              <p:grpSpPr>
                <a:xfrm>
                  <a:off x="7473280" y="4054056"/>
                  <a:ext cx="71267" cy="238432"/>
                  <a:chOff x="6816824" y="2348880"/>
                  <a:chExt cx="656456" cy="2196244"/>
                </a:xfrm>
                <a:grpFill/>
              </p:grpSpPr>
              <p:sp>
                <p:nvSpPr>
                  <p:cNvPr id="2550" name="円/楕円 25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1" name="角丸四角形 25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2" name="角丸四角形 25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3" name="角丸四角形 25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4" name="角丸四角形 25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5" name="角丸四角形 25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6" name="グループ化 250"/>
                <p:cNvGrpSpPr/>
                <p:nvPr/>
              </p:nvGrpSpPr>
              <p:grpSpPr>
                <a:xfrm>
                  <a:off x="7592059" y="3982788"/>
                  <a:ext cx="71267" cy="238432"/>
                  <a:chOff x="6816824" y="2348880"/>
                  <a:chExt cx="656456" cy="2196244"/>
                </a:xfrm>
                <a:grpFill/>
              </p:grpSpPr>
              <p:sp>
                <p:nvSpPr>
                  <p:cNvPr id="2544" name="円/楕円 25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5" name="角丸四角形 25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6" name="角丸四角形 25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7" name="角丸四角形 25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8" name="角丸四角形 25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9" name="角丸四角形 25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7" name="グループ化 278"/>
                <p:cNvGrpSpPr/>
                <p:nvPr/>
              </p:nvGrpSpPr>
              <p:grpSpPr>
                <a:xfrm>
                  <a:off x="8219338" y="4006278"/>
                  <a:ext cx="71267" cy="238432"/>
                  <a:chOff x="6816824" y="2348880"/>
                  <a:chExt cx="656456" cy="2196244"/>
                </a:xfrm>
                <a:grpFill/>
              </p:grpSpPr>
              <p:sp>
                <p:nvSpPr>
                  <p:cNvPr id="2538" name="円/楕円 25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9" name="角丸四角形 25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0" name="角丸四角形 25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1" name="角丸四角形 25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2" name="角丸四角形 25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3" name="角丸四角形 25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8" name="グループ化 285"/>
                <p:cNvGrpSpPr/>
                <p:nvPr/>
              </p:nvGrpSpPr>
              <p:grpSpPr>
                <a:xfrm>
                  <a:off x="8471020" y="4074849"/>
                  <a:ext cx="71267" cy="238432"/>
                  <a:chOff x="6816824" y="2348880"/>
                  <a:chExt cx="656456" cy="2196244"/>
                </a:xfrm>
                <a:grpFill/>
              </p:grpSpPr>
              <p:sp>
                <p:nvSpPr>
                  <p:cNvPr id="2532" name="円/楕円 25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3" name="角丸四角形 25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4" name="角丸四角形 25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5" name="角丸四角形 25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6" name="角丸四角形 25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7" name="角丸四角形 25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9" name="グループ化 292"/>
                <p:cNvGrpSpPr/>
                <p:nvPr/>
              </p:nvGrpSpPr>
              <p:grpSpPr>
                <a:xfrm>
                  <a:off x="8589799" y="4003582"/>
                  <a:ext cx="71267" cy="238432"/>
                  <a:chOff x="6816824" y="2348880"/>
                  <a:chExt cx="656456" cy="2196244"/>
                </a:xfrm>
                <a:grpFill/>
              </p:grpSpPr>
              <p:sp>
                <p:nvSpPr>
                  <p:cNvPr id="2526" name="円/楕円 25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7" name="角丸四角形 25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8" name="角丸四角形 25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9" name="角丸四角形 25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0" name="角丸四角形 25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1" name="角丸四角形 25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0" name="グループ化 313"/>
                <p:cNvGrpSpPr/>
                <p:nvPr/>
              </p:nvGrpSpPr>
              <p:grpSpPr>
                <a:xfrm>
                  <a:off x="8690354" y="4130855"/>
                  <a:ext cx="71267" cy="238432"/>
                  <a:chOff x="6816824" y="2348880"/>
                  <a:chExt cx="656456" cy="2196244"/>
                </a:xfrm>
                <a:grpFill/>
              </p:grpSpPr>
              <p:sp>
                <p:nvSpPr>
                  <p:cNvPr id="2520" name="円/楕円 25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1" name="角丸四角形 25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2" name="角丸四角形 25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3" name="角丸四角形 25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4" name="角丸四角形 25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5" name="角丸四角形 25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1" name="グループ化 320"/>
                <p:cNvGrpSpPr/>
                <p:nvPr/>
              </p:nvGrpSpPr>
              <p:grpSpPr>
                <a:xfrm>
                  <a:off x="8790908" y="4175404"/>
                  <a:ext cx="71267" cy="238432"/>
                  <a:chOff x="6816824" y="2348880"/>
                  <a:chExt cx="656456" cy="2196244"/>
                </a:xfrm>
                <a:grpFill/>
              </p:grpSpPr>
              <p:sp>
                <p:nvSpPr>
                  <p:cNvPr id="2514" name="円/楕円 25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5" name="角丸四角形 25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6" name="角丸四角形 25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7" name="角丸四角形 25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8" name="角丸四角形 25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9" name="角丸四角形 25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2" name="グループ化 327"/>
                <p:cNvGrpSpPr/>
                <p:nvPr/>
              </p:nvGrpSpPr>
              <p:grpSpPr>
                <a:xfrm>
                  <a:off x="8595331" y="4231409"/>
                  <a:ext cx="71267" cy="238432"/>
                  <a:chOff x="6816824" y="2348880"/>
                  <a:chExt cx="656456" cy="2196244"/>
                </a:xfrm>
                <a:grpFill/>
              </p:grpSpPr>
              <p:sp>
                <p:nvSpPr>
                  <p:cNvPr id="2508" name="円/楕円 25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9" name="角丸四角形 25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0" name="角丸四角形 25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1" name="角丸四角形 25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2" name="角丸四角形 25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3" name="角丸四角形 25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3" name="グループ化 334"/>
                <p:cNvGrpSpPr/>
                <p:nvPr/>
              </p:nvGrpSpPr>
              <p:grpSpPr>
                <a:xfrm>
                  <a:off x="8880399" y="4055751"/>
                  <a:ext cx="71267" cy="238432"/>
                  <a:chOff x="6816824" y="2348880"/>
                  <a:chExt cx="656456" cy="2196244"/>
                </a:xfrm>
                <a:grpFill/>
              </p:grpSpPr>
              <p:sp>
                <p:nvSpPr>
                  <p:cNvPr id="2502" name="円/楕円 25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3" name="角丸四角形 25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4" name="角丸四角形 25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5" name="角丸四角形 25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6" name="角丸四角形 25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7" name="角丸四角形 25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4" name="グループ化 341"/>
                <p:cNvGrpSpPr/>
                <p:nvPr/>
              </p:nvGrpSpPr>
              <p:grpSpPr>
                <a:xfrm>
                  <a:off x="8975422" y="4246671"/>
                  <a:ext cx="71267" cy="238432"/>
                  <a:chOff x="6816824" y="2348880"/>
                  <a:chExt cx="656456" cy="2196244"/>
                </a:xfrm>
                <a:grpFill/>
              </p:grpSpPr>
              <p:sp>
                <p:nvSpPr>
                  <p:cNvPr id="2496" name="円/楕円 24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7" name="角丸四角形 24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8" name="角丸四角形 24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9" name="角丸四角形 24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0" name="角丸四角形 24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1" name="角丸四角形 25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5" name="グループ化 348"/>
                <p:cNvGrpSpPr/>
                <p:nvPr/>
              </p:nvGrpSpPr>
              <p:grpSpPr>
                <a:xfrm>
                  <a:off x="9094201" y="4175404"/>
                  <a:ext cx="71267" cy="238432"/>
                  <a:chOff x="6816824" y="2348880"/>
                  <a:chExt cx="656456" cy="2196244"/>
                </a:xfrm>
                <a:grpFill/>
              </p:grpSpPr>
              <p:sp>
                <p:nvSpPr>
                  <p:cNvPr id="2490" name="円/楕円 24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1" name="角丸四角形 24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2" name="角丸四角形 24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3" name="角丸四角形 24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4" name="角丸四角形 24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5" name="角丸四角形 24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6" name="グループ化 355"/>
                <p:cNvGrpSpPr/>
                <p:nvPr/>
              </p:nvGrpSpPr>
              <p:grpSpPr>
                <a:xfrm>
                  <a:off x="8476552" y="4032870"/>
                  <a:ext cx="71267" cy="238432"/>
                  <a:chOff x="6816824" y="2348880"/>
                  <a:chExt cx="656456" cy="2196244"/>
                </a:xfrm>
                <a:grpFill/>
              </p:grpSpPr>
              <p:sp>
                <p:nvSpPr>
                  <p:cNvPr id="2484" name="円/楕円 24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5" name="角丸四角形 24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6" name="角丸四角形 24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7" name="角丸四角形 24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8" name="角丸四角形 24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9" name="角丸四角形 24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7" name="グループ化 362"/>
                <p:cNvGrpSpPr/>
                <p:nvPr/>
              </p:nvGrpSpPr>
              <p:grpSpPr>
                <a:xfrm>
                  <a:off x="8595331" y="3961603"/>
                  <a:ext cx="71267" cy="238432"/>
                  <a:chOff x="6816824" y="2348880"/>
                  <a:chExt cx="656456" cy="2196244"/>
                </a:xfrm>
                <a:grpFill/>
              </p:grpSpPr>
              <p:sp>
                <p:nvSpPr>
                  <p:cNvPr id="2478" name="円/楕円 24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9" name="角丸四角形 24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0" name="角丸四角形 24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1" name="角丸四角形 24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2" name="角丸四角形 24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3" name="角丸四角形 24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7" name="グループ化 1604"/>
              <p:cNvGrpSpPr/>
              <p:nvPr/>
            </p:nvGrpSpPr>
            <p:grpSpPr>
              <a:xfrm>
                <a:off x="6789204" y="2996952"/>
                <a:ext cx="1321921" cy="504056"/>
                <a:chOff x="6969224" y="3460515"/>
                <a:chExt cx="2564668" cy="977923"/>
              </a:xfrm>
              <a:grpFill/>
            </p:grpSpPr>
            <p:grpSp>
              <p:nvGrpSpPr>
                <p:cNvPr id="2165" name="グループ化 82"/>
                <p:cNvGrpSpPr/>
                <p:nvPr/>
              </p:nvGrpSpPr>
              <p:grpSpPr>
                <a:xfrm>
                  <a:off x="8661412" y="3717032"/>
                  <a:ext cx="108012" cy="361366"/>
                  <a:chOff x="6816824" y="2348880"/>
                  <a:chExt cx="656456" cy="2196244"/>
                </a:xfrm>
                <a:grpFill/>
              </p:grpSpPr>
              <p:sp>
                <p:nvSpPr>
                  <p:cNvPr id="2439" name="円/楕円 24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0" name="角丸四角形 24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1" name="角丸四角形 24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2" name="角丸四角形 24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3" name="角丸四角形 24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4" name="角丸四角形 24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6" name="グループ化 89"/>
                <p:cNvGrpSpPr/>
                <p:nvPr/>
              </p:nvGrpSpPr>
              <p:grpSpPr>
                <a:xfrm>
                  <a:off x="8813812" y="3784551"/>
                  <a:ext cx="108012" cy="361366"/>
                  <a:chOff x="6816824" y="2348880"/>
                  <a:chExt cx="656456" cy="2196244"/>
                </a:xfrm>
                <a:grpFill/>
              </p:grpSpPr>
              <p:sp>
                <p:nvSpPr>
                  <p:cNvPr id="2433" name="円/楕円 24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4" name="角丸四角形 24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5" name="角丸四角形 24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6" name="角丸四角形 24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7" name="角丸四角形 24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8" name="角丸四角形 24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7" name="グループ化 96"/>
                <p:cNvGrpSpPr/>
                <p:nvPr/>
              </p:nvGrpSpPr>
              <p:grpSpPr>
                <a:xfrm>
                  <a:off x="8517396" y="3869432"/>
                  <a:ext cx="108012" cy="361366"/>
                  <a:chOff x="6816824" y="2348880"/>
                  <a:chExt cx="656456" cy="2196244"/>
                </a:xfrm>
                <a:grpFill/>
              </p:grpSpPr>
              <p:sp>
                <p:nvSpPr>
                  <p:cNvPr id="2427" name="円/楕円 24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8" name="角丸四角形 24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9" name="角丸四角形 24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0" name="角丸四角形 24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1" name="角丸四角形 24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2" name="角丸四角形 24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8" name="グループ化 103"/>
                <p:cNvGrpSpPr/>
                <p:nvPr/>
              </p:nvGrpSpPr>
              <p:grpSpPr>
                <a:xfrm>
                  <a:off x="8949444" y="3603205"/>
                  <a:ext cx="108012" cy="361366"/>
                  <a:chOff x="6816824" y="2348880"/>
                  <a:chExt cx="656456" cy="2196244"/>
                </a:xfrm>
                <a:grpFill/>
              </p:grpSpPr>
              <p:sp>
                <p:nvSpPr>
                  <p:cNvPr id="2421" name="円/楕円 24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2" name="角丸四角形 24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3" name="角丸四角形 24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4" name="角丸四角形 24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5" name="角丸四角形 24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6" name="角丸四角形 24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9" name="グループ化 110"/>
                <p:cNvGrpSpPr/>
                <p:nvPr/>
              </p:nvGrpSpPr>
              <p:grpSpPr>
                <a:xfrm>
                  <a:off x="9093460" y="3892563"/>
                  <a:ext cx="108012" cy="361366"/>
                  <a:chOff x="6816824" y="2348880"/>
                  <a:chExt cx="656456" cy="2196244"/>
                </a:xfrm>
                <a:grpFill/>
              </p:grpSpPr>
              <p:sp>
                <p:nvSpPr>
                  <p:cNvPr id="2415" name="円/楕円 24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6" name="角丸四角形 24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7" name="角丸四角形 24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8" name="角丸四角形 24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9" name="角丸四角形 24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0" name="角丸四角形 24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0" name="グループ化 117"/>
                <p:cNvGrpSpPr/>
                <p:nvPr/>
              </p:nvGrpSpPr>
              <p:grpSpPr>
                <a:xfrm>
                  <a:off x="9273480" y="3784551"/>
                  <a:ext cx="108012" cy="361366"/>
                  <a:chOff x="6816824" y="2348880"/>
                  <a:chExt cx="656456" cy="2196244"/>
                </a:xfrm>
                <a:grpFill/>
              </p:grpSpPr>
              <p:sp>
                <p:nvSpPr>
                  <p:cNvPr id="2409" name="円/楕円 24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0" name="角丸四角形 24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1" name="角丸四角形 24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2" name="角丸四角形 24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3" name="角丸四角形 24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4" name="角丸四角形 24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1" name="グループ化 124"/>
                <p:cNvGrpSpPr/>
                <p:nvPr/>
              </p:nvGrpSpPr>
              <p:grpSpPr>
                <a:xfrm>
                  <a:off x="8337376" y="3568527"/>
                  <a:ext cx="108012" cy="361366"/>
                  <a:chOff x="6816824" y="2348880"/>
                  <a:chExt cx="656456" cy="2196244"/>
                </a:xfrm>
                <a:grpFill/>
              </p:grpSpPr>
              <p:sp>
                <p:nvSpPr>
                  <p:cNvPr id="2403" name="円/楕円 24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4" name="角丸四角形 24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5" name="角丸四角形 24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6" name="角丸四角形 24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7" name="角丸四角形 24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8" name="角丸四角形 24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2" name="グループ化 131"/>
                <p:cNvGrpSpPr/>
                <p:nvPr/>
              </p:nvGrpSpPr>
              <p:grpSpPr>
                <a:xfrm>
                  <a:off x="8517396" y="3460515"/>
                  <a:ext cx="108012" cy="361366"/>
                  <a:chOff x="6816824" y="2348880"/>
                  <a:chExt cx="656456" cy="2196244"/>
                </a:xfrm>
                <a:grpFill/>
              </p:grpSpPr>
              <p:sp>
                <p:nvSpPr>
                  <p:cNvPr id="2397" name="円/楕円 23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8" name="角丸四角形 23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9" name="角丸四角形 23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0" name="角丸四角形 23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1" name="角丸四角形 24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2" name="角丸四角形 24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3" name="グループ化 145"/>
                <p:cNvGrpSpPr/>
                <p:nvPr/>
              </p:nvGrpSpPr>
              <p:grpSpPr>
                <a:xfrm>
                  <a:off x="7797316" y="3897052"/>
                  <a:ext cx="108012" cy="361366"/>
                  <a:chOff x="6816824" y="2348880"/>
                  <a:chExt cx="656456" cy="2196244"/>
                </a:xfrm>
                <a:grpFill/>
              </p:grpSpPr>
              <p:sp>
                <p:nvSpPr>
                  <p:cNvPr id="2391" name="円/楕円 23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2" name="角丸四角形 23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3" name="角丸四角形 23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4" name="角丸四角形 23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5" name="角丸四角形 23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6" name="角丸四角形 23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4" name="グループ化 152"/>
                <p:cNvGrpSpPr/>
                <p:nvPr/>
              </p:nvGrpSpPr>
              <p:grpSpPr>
                <a:xfrm>
                  <a:off x="7949716" y="3964571"/>
                  <a:ext cx="108012" cy="361366"/>
                  <a:chOff x="6816824" y="2348880"/>
                  <a:chExt cx="656456" cy="2196244"/>
                </a:xfrm>
                <a:grpFill/>
              </p:grpSpPr>
              <p:sp>
                <p:nvSpPr>
                  <p:cNvPr id="2385" name="円/楕円 23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6" name="角丸四角形 23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7" name="角丸四角形 23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8" name="角丸四角形 23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9" name="角丸四角形 23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0" name="角丸四角形 23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5" name="グループ化 159"/>
                <p:cNvGrpSpPr/>
                <p:nvPr/>
              </p:nvGrpSpPr>
              <p:grpSpPr>
                <a:xfrm>
                  <a:off x="7653300" y="4049452"/>
                  <a:ext cx="108012" cy="361366"/>
                  <a:chOff x="6816824" y="2348880"/>
                  <a:chExt cx="656456" cy="2196244"/>
                </a:xfrm>
                <a:grpFill/>
              </p:grpSpPr>
              <p:sp>
                <p:nvSpPr>
                  <p:cNvPr id="2379" name="円/楕円 2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0" name="角丸四角形 2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1" name="角丸四角形 2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2" name="角丸四角形 2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3" name="角丸四角形 2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4" name="角丸四角形 2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6" name="グループ化 166"/>
                <p:cNvGrpSpPr/>
                <p:nvPr/>
              </p:nvGrpSpPr>
              <p:grpSpPr>
                <a:xfrm>
                  <a:off x="8085348" y="3783225"/>
                  <a:ext cx="108012" cy="361366"/>
                  <a:chOff x="6816824" y="2348880"/>
                  <a:chExt cx="656456" cy="2196244"/>
                </a:xfrm>
                <a:grpFill/>
              </p:grpSpPr>
              <p:sp>
                <p:nvSpPr>
                  <p:cNvPr id="2373" name="円/楕円 23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4" name="角丸四角形 23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5" name="角丸四角形 23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6" name="角丸四角形 23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7" name="角丸四角形 23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8" name="角丸四角形 23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7" name="グループ化 173"/>
                <p:cNvGrpSpPr/>
                <p:nvPr/>
              </p:nvGrpSpPr>
              <p:grpSpPr>
                <a:xfrm>
                  <a:off x="8229364" y="4072583"/>
                  <a:ext cx="108012" cy="361366"/>
                  <a:chOff x="6816824" y="2348880"/>
                  <a:chExt cx="656456" cy="2196244"/>
                </a:xfrm>
                <a:grpFill/>
              </p:grpSpPr>
              <p:sp>
                <p:nvSpPr>
                  <p:cNvPr id="2367" name="円/楕円 23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8" name="角丸四角形 23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9" name="角丸四角形 23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0" name="角丸四角形 23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1" name="角丸四角形 23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2" name="角丸四角形 23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8" name="グループ化 180"/>
                <p:cNvGrpSpPr/>
                <p:nvPr/>
              </p:nvGrpSpPr>
              <p:grpSpPr>
                <a:xfrm>
                  <a:off x="8409384" y="3964571"/>
                  <a:ext cx="108012" cy="361366"/>
                  <a:chOff x="6816824" y="2348880"/>
                  <a:chExt cx="656456" cy="2196244"/>
                </a:xfrm>
                <a:grpFill/>
              </p:grpSpPr>
              <p:sp>
                <p:nvSpPr>
                  <p:cNvPr id="2361" name="円/楕円 23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2" name="角丸四角形 23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3" name="角丸四角形 23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4" name="角丸四角形 23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5" name="角丸四角形 23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6" name="角丸四角形 23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9" name="グループ化 187"/>
                <p:cNvGrpSpPr/>
                <p:nvPr/>
              </p:nvGrpSpPr>
              <p:grpSpPr>
                <a:xfrm>
                  <a:off x="7473280" y="3748547"/>
                  <a:ext cx="108012" cy="361366"/>
                  <a:chOff x="6816824" y="2348880"/>
                  <a:chExt cx="656456" cy="2196244"/>
                </a:xfrm>
                <a:grpFill/>
              </p:grpSpPr>
              <p:sp>
                <p:nvSpPr>
                  <p:cNvPr id="2355" name="円/楕円 23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6" name="角丸四角形 23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7" name="角丸四角形 23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8" name="角丸四角形 23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9" name="角丸四角形 23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0" name="角丸四角形 23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0" name="グループ化 194"/>
                <p:cNvGrpSpPr/>
                <p:nvPr/>
              </p:nvGrpSpPr>
              <p:grpSpPr>
                <a:xfrm>
                  <a:off x="7653300" y="3640535"/>
                  <a:ext cx="108012" cy="361366"/>
                  <a:chOff x="6816824" y="2348880"/>
                  <a:chExt cx="656456" cy="2196244"/>
                </a:xfrm>
                <a:grpFill/>
              </p:grpSpPr>
              <p:sp>
                <p:nvSpPr>
                  <p:cNvPr id="2349" name="円/楕円 23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0" name="角丸四角形 23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1" name="角丸四角形 23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2" name="角丸四角形 23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3" name="角丸四角形 23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4" name="角丸四角形 23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1" name="グループ化 201"/>
                <p:cNvGrpSpPr/>
                <p:nvPr/>
              </p:nvGrpSpPr>
              <p:grpSpPr>
                <a:xfrm>
                  <a:off x="7293260" y="3901541"/>
                  <a:ext cx="108012" cy="361366"/>
                  <a:chOff x="6816824" y="2348880"/>
                  <a:chExt cx="656456" cy="2196244"/>
                </a:xfrm>
                <a:grpFill/>
              </p:grpSpPr>
              <p:sp>
                <p:nvSpPr>
                  <p:cNvPr id="2343" name="円/楕円 23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4" name="角丸四角形 23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5" name="角丸四角形 23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6" name="角丸四角形 23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7" name="角丸四角形 23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8" name="角丸四角形 23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2" name="グループ化 208"/>
                <p:cNvGrpSpPr/>
                <p:nvPr/>
              </p:nvGrpSpPr>
              <p:grpSpPr>
                <a:xfrm>
                  <a:off x="7445660" y="3969060"/>
                  <a:ext cx="108012" cy="361366"/>
                  <a:chOff x="6816824" y="2348880"/>
                  <a:chExt cx="656456" cy="2196244"/>
                </a:xfrm>
                <a:grpFill/>
              </p:grpSpPr>
              <p:sp>
                <p:nvSpPr>
                  <p:cNvPr id="2337" name="円/楕円 23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8" name="角丸四角形 23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9" name="角丸四角形 23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0" name="角丸四角形 23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1" name="角丸四角形 23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2" name="角丸四角形 23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3" name="グループ化 215"/>
                <p:cNvGrpSpPr/>
                <p:nvPr/>
              </p:nvGrpSpPr>
              <p:grpSpPr>
                <a:xfrm>
                  <a:off x="7149244" y="4053941"/>
                  <a:ext cx="108012" cy="361366"/>
                  <a:chOff x="6816824" y="2348880"/>
                  <a:chExt cx="656456" cy="2196244"/>
                </a:xfrm>
                <a:grpFill/>
              </p:grpSpPr>
              <p:sp>
                <p:nvSpPr>
                  <p:cNvPr id="2331" name="円/楕円 23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2" name="角丸四角形 23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3" name="角丸四角形 23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4" name="角丸四角形 23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5" name="角丸四角形 23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6" name="角丸四角形 23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4" name="グループ化 222"/>
                <p:cNvGrpSpPr/>
                <p:nvPr/>
              </p:nvGrpSpPr>
              <p:grpSpPr>
                <a:xfrm>
                  <a:off x="7581292" y="3787714"/>
                  <a:ext cx="108012" cy="361366"/>
                  <a:chOff x="6816824" y="2348880"/>
                  <a:chExt cx="656456" cy="2196244"/>
                </a:xfrm>
                <a:grpFill/>
              </p:grpSpPr>
              <p:sp>
                <p:nvSpPr>
                  <p:cNvPr id="2325" name="円/楕円 23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6" name="角丸四角形 23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7" name="角丸四角形 23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8" name="角丸四角形 23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9" name="角丸四角形 23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0" name="角丸四角形 23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5" name="グループ化 229"/>
                <p:cNvGrpSpPr/>
                <p:nvPr/>
              </p:nvGrpSpPr>
              <p:grpSpPr>
                <a:xfrm>
                  <a:off x="7725308" y="4077072"/>
                  <a:ext cx="108012" cy="361366"/>
                  <a:chOff x="6816824" y="2348880"/>
                  <a:chExt cx="656456" cy="2196244"/>
                </a:xfrm>
                <a:grpFill/>
              </p:grpSpPr>
              <p:sp>
                <p:nvSpPr>
                  <p:cNvPr id="2319" name="円/楕円 23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0" name="角丸四角形 23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1" name="角丸四角形 23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2" name="角丸四角形 23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3" name="角丸四角形 23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4" name="角丸四角形 23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6" name="グループ化 236"/>
                <p:cNvGrpSpPr/>
                <p:nvPr/>
              </p:nvGrpSpPr>
              <p:grpSpPr>
                <a:xfrm>
                  <a:off x="7905328" y="3969060"/>
                  <a:ext cx="108012" cy="361366"/>
                  <a:chOff x="6816824" y="2348880"/>
                  <a:chExt cx="656456" cy="2196244"/>
                </a:xfrm>
                <a:grpFill/>
              </p:grpSpPr>
              <p:sp>
                <p:nvSpPr>
                  <p:cNvPr id="2313" name="円/楕円 23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4" name="角丸四角形 23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5" name="角丸四角形 23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6" name="角丸四角形 23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7" name="角丸四角形 23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8" name="角丸四角形 23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7" name="グループ化 243"/>
                <p:cNvGrpSpPr/>
                <p:nvPr/>
              </p:nvGrpSpPr>
              <p:grpSpPr>
                <a:xfrm>
                  <a:off x="6969224" y="3753036"/>
                  <a:ext cx="108012" cy="361366"/>
                  <a:chOff x="6816824" y="2348880"/>
                  <a:chExt cx="656456" cy="2196244"/>
                </a:xfrm>
                <a:grpFill/>
              </p:grpSpPr>
              <p:sp>
                <p:nvSpPr>
                  <p:cNvPr id="2307" name="円/楕円 23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8" name="角丸四角形 23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9" name="角丸四角形 23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0" name="角丸四角形 23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1" name="角丸四角形 23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2" name="角丸四角形 23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8" name="グループ化 250"/>
                <p:cNvGrpSpPr/>
                <p:nvPr/>
              </p:nvGrpSpPr>
              <p:grpSpPr>
                <a:xfrm>
                  <a:off x="7149244" y="3645024"/>
                  <a:ext cx="108012" cy="361366"/>
                  <a:chOff x="6816824" y="2348880"/>
                  <a:chExt cx="656456" cy="2196244"/>
                </a:xfrm>
                <a:grpFill/>
              </p:grpSpPr>
              <p:sp>
                <p:nvSpPr>
                  <p:cNvPr id="2301" name="円/楕円 23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2" name="角丸四角形 23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3" name="角丸四角形 23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4" name="角丸四角形 23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5" name="角丸四角形 23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6" name="角丸四角形 23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9" name="グループ化 257"/>
                <p:cNvGrpSpPr/>
                <p:nvPr/>
              </p:nvGrpSpPr>
              <p:grpSpPr>
                <a:xfrm>
                  <a:off x="8049344" y="3609020"/>
                  <a:ext cx="108012" cy="361366"/>
                  <a:chOff x="6816824" y="2348880"/>
                  <a:chExt cx="656456" cy="2196244"/>
                </a:xfrm>
                <a:grpFill/>
              </p:grpSpPr>
              <p:sp>
                <p:nvSpPr>
                  <p:cNvPr id="2295" name="円/楕円 22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6" name="角丸四角形 22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7" name="角丸四角形 22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8" name="角丸四角形 22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9" name="角丸四角形 22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0" name="角丸四角形 22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0" name="グループ化 264"/>
                <p:cNvGrpSpPr/>
                <p:nvPr/>
              </p:nvGrpSpPr>
              <p:grpSpPr>
                <a:xfrm>
                  <a:off x="8201744" y="3676539"/>
                  <a:ext cx="108012" cy="361366"/>
                  <a:chOff x="6816824" y="2348880"/>
                  <a:chExt cx="656456" cy="2196244"/>
                </a:xfrm>
                <a:grpFill/>
              </p:grpSpPr>
              <p:sp>
                <p:nvSpPr>
                  <p:cNvPr id="2289" name="円/楕円 22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0" name="角丸四角形 22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1" name="角丸四角形 22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2" name="角丸四角形 22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3" name="角丸四角形 22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4" name="角丸四角形 22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1" name="グループ化 271"/>
                <p:cNvGrpSpPr/>
                <p:nvPr/>
              </p:nvGrpSpPr>
              <p:grpSpPr>
                <a:xfrm>
                  <a:off x="7905328" y="3761420"/>
                  <a:ext cx="108012" cy="361366"/>
                  <a:chOff x="6816824" y="2348880"/>
                  <a:chExt cx="656456" cy="2196244"/>
                </a:xfrm>
                <a:grpFill/>
              </p:grpSpPr>
              <p:sp>
                <p:nvSpPr>
                  <p:cNvPr id="2283" name="円/楕円 22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4" name="角丸四角形 22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5" name="角丸四角形 22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6" name="角丸四角形 22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7" name="角丸四角形 22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8" name="角丸四角形 22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2" name="グループ化 278"/>
                <p:cNvGrpSpPr/>
                <p:nvPr/>
              </p:nvGrpSpPr>
              <p:grpSpPr>
                <a:xfrm>
                  <a:off x="8337376" y="3495193"/>
                  <a:ext cx="108012" cy="361366"/>
                  <a:chOff x="6816824" y="2348880"/>
                  <a:chExt cx="656456" cy="2196244"/>
                </a:xfrm>
                <a:grpFill/>
              </p:grpSpPr>
              <p:sp>
                <p:nvSpPr>
                  <p:cNvPr id="2277" name="円/楕円 22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8" name="角丸四角形 22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9" name="角丸四角形 22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0" name="角丸四角形 22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1" name="角丸四角形 22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2" name="角丸四角形 22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3" name="グループ化 285"/>
                <p:cNvGrpSpPr/>
                <p:nvPr/>
              </p:nvGrpSpPr>
              <p:grpSpPr>
                <a:xfrm>
                  <a:off x="8481392" y="3784551"/>
                  <a:ext cx="108012" cy="361366"/>
                  <a:chOff x="6816824" y="2348880"/>
                  <a:chExt cx="656456" cy="2196244"/>
                </a:xfrm>
                <a:grpFill/>
              </p:grpSpPr>
              <p:sp>
                <p:nvSpPr>
                  <p:cNvPr id="2271" name="円/楕円 22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2" name="角丸四角形 22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3" name="角丸四角形 22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4" name="角丸四角形 22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5" name="角丸四角形 22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6" name="角丸四角形 22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4" name="グループ化 292"/>
                <p:cNvGrpSpPr/>
                <p:nvPr/>
              </p:nvGrpSpPr>
              <p:grpSpPr>
                <a:xfrm>
                  <a:off x="8661412" y="3676539"/>
                  <a:ext cx="108012" cy="361366"/>
                  <a:chOff x="6816824" y="2348880"/>
                  <a:chExt cx="656456" cy="2196244"/>
                </a:xfrm>
                <a:grpFill/>
              </p:grpSpPr>
              <p:sp>
                <p:nvSpPr>
                  <p:cNvPr id="2265" name="円/楕円 22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6" name="角丸四角形 22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7" name="角丸四角形 22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8" name="角丸四角形 22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9" name="角丸四角形 22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0" name="角丸四角形 22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5" name="グループ化 299"/>
                <p:cNvGrpSpPr/>
                <p:nvPr/>
              </p:nvGrpSpPr>
              <p:grpSpPr>
                <a:xfrm>
                  <a:off x="7725308" y="3460515"/>
                  <a:ext cx="108012" cy="361366"/>
                  <a:chOff x="6816824" y="2348880"/>
                  <a:chExt cx="656456" cy="2196244"/>
                </a:xfrm>
                <a:grpFill/>
              </p:grpSpPr>
              <p:sp>
                <p:nvSpPr>
                  <p:cNvPr id="2259" name="円/楕円 22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0" name="角丸四角形 22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1" name="角丸四角形 22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2" name="角丸四角形 22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3" name="角丸四角形 22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4" name="角丸四角形 22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6" name="グループ化 306"/>
                <p:cNvGrpSpPr/>
                <p:nvPr/>
              </p:nvGrpSpPr>
              <p:grpSpPr>
                <a:xfrm>
                  <a:off x="8121352" y="3463678"/>
                  <a:ext cx="108012" cy="361366"/>
                  <a:chOff x="6816824" y="2348880"/>
                  <a:chExt cx="656456" cy="2196244"/>
                </a:xfrm>
                <a:grpFill/>
              </p:grpSpPr>
              <p:sp>
                <p:nvSpPr>
                  <p:cNvPr id="2253" name="円/楕円 22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4" name="角丸四角形 22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5" name="角丸四角形 22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6" name="角丸四角形 22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7" name="角丸四角形 22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8" name="角丸四角形 22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7" name="グループ化 313"/>
                <p:cNvGrpSpPr/>
                <p:nvPr/>
              </p:nvGrpSpPr>
              <p:grpSpPr>
                <a:xfrm>
                  <a:off x="8813812" y="3869432"/>
                  <a:ext cx="108012" cy="361366"/>
                  <a:chOff x="6816824" y="2348880"/>
                  <a:chExt cx="656456" cy="2196244"/>
                </a:xfrm>
                <a:grpFill/>
              </p:grpSpPr>
              <p:sp>
                <p:nvSpPr>
                  <p:cNvPr id="2247" name="円/楕円 22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8" name="角丸四角形 22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9" name="角丸四角形 22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0" name="角丸四角形 22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1" name="角丸四角形 22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2" name="角丸四角形 22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8" name="グループ化 320"/>
                <p:cNvGrpSpPr/>
                <p:nvPr/>
              </p:nvGrpSpPr>
              <p:grpSpPr>
                <a:xfrm>
                  <a:off x="8966212" y="3936951"/>
                  <a:ext cx="108012" cy="361366"/>
                  <a:chOff x="6816824" y="2348880"/>
                  <a:chExt cx="656456" cy="2196244"/>
                </a:xfrm>
                <a:grpFill/>
              </p:grpSpPr>
              <p:sp>
                <p:nvSpPr>
                  <p:cNvPr id="2241" name="円/楕円 22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2" name="角丸四角形 22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3" name="角丸四角形 22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4" name="角丸四角形 22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5" name="角丸四角形 22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6" name="角丸四角形 22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9" name="グループ化 327"/>
                <p:cNvGrpSpPr/>
                <p:nvPr/>
              </p:nvGrpSpPr>
              <p:grpSpPr>
                <a:xfrm>
                  <a:off x="8669796" y="4021832"/>
                  <a:ext cx="108012" cy="361366"/>
                  <a:chOff x="6816824" y="2348880"/>
                  <a:chExt cx="656456" cy="2196244"/>
                </a:xfrm>
                <a:grpFill/>
              </p:grpSpPr>
              <p:sp>
                <p:nvSpPr>
                  <p:cNvPr id="2235" name="円/楕円 22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6" name="角丸四角形 22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7" name="角丸四角形 22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8" name="角丸四角形 22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9" name="角丸四角形 22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0" name="角丸四角形 22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0" name="グループ化 334"/>
                <p:cNvGrpSpPr/>
                <p:nvPr/>
              </p:nvGrpSpPr>
              <p:grpSpPr>
                <a:xfrm>
                  <a:off x="9101844" y="3755605"/>
                  <a:ext cx="108012" cy="361366"/>
                  <a:chOff x="6816824" y="2348880"/>
                  <a:chExt cx="656456" cy="2196244"/>
                </a:xfrm>
                <a:grpFill/>
              </p:grpSpPr>
              <p:sp>
                <p:nvSpPr>
                  <p:cNvPr id="2229" name="円/楕円 22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0" name="角丸四角形 22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1" name="角丸四角形 22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2" name="角丸四角形 22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3" name="角丸四角形 22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4" name="角丸四角形 22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1" name="グループ化 341"/>
                <p:cNvGrpSpPr/>
                <p:nvPr/>
              </p:nvGrpSpPr>
              <p:grpSpPr>
                <a:xfrm>
                  <a:off x="9245860" y="4044963"/>
                  <a:ext cx="108012" cy="361366"/>
                  <a:chOff x="6816824" y="2348880"/>
                  <a:chExt cx="656456" cy="2196244"/>
                </a:xfrm>
                <a:grpFill/>
              </p:grpSpPr>
              <p:sp>
                <p:nvSpPr>
                  <p:cNvPr id="2223" name="円/楕円 22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4" name="角丸四角形 22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5" name="角丸四角形 22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6" name="角丸四角形 22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7" name="角丸四角形 22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8" name="角丸四角形 22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2" name="グループ化 348"/>
                <p:cNvGrpSpPr/>
                <p:nvPr/>
              </p:nvGrpSpPr>
              <p:grpSpPr>
                <a:xfrm>
                  <a:off x="9425880" y="3936951"/>
                  <a:ext cx="108012" cy="361366"/>
                  <a:chOff x="6816824" y="2348880"/>
                  <a:chExt cx="656456" cy="2196244"/>
                </a:xfrm>
                <a:grpFill/>
              </p:grpSpPr>
              <p:sp>
                <p:nvSpPr>
                  <p:cNvPr id="2217" name="円/楕円 22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8" name="角丸四角形 22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9" name="角丸四角形 22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0" name="角丸四角形 22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1" name="角丸四角形 22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2" name="角丸四角形 22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3" name="グループ化 355"/>
                <p:cNvGrpSpPr/>
                <p:nvPr/>
              </p:nvGrpSpPr>
              <p:grpSpPr>
                <a:xfrm>
                  <a:off x="8489776" y="3720927"/>
                  <a:ext cx="108012" cy="361366"/>
                  <a:chOff x="6816824" y="2348880"/>
                  <a:chExt cx="656456" cy="2196244"/>
                </a:xfrm>
                <a:grpFill/>
              </p:grpSpPr>
              <p:sp>
                <p:nvSpPr>
                  <p:cNvPr id="2211" name="円/楕円 22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2" name="角丸四角形 22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3" name="角丸四角形 22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4" name="角丸四角形 22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5" name="角丸四角形 22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6" name="角丸四角形 22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4" name="グループ化 362"/>
                <p:cNvGrpSpPr/>
                <p:nvPr/>
              </p:nvGrpSpPr>
              <p:grpSpPr>
                <a:xfrm>
                  <a:off x="8669796" y="3612915"/>
                  <a:ext cx="108012" cy="361366"/>
                  <a:chOff x="6816824" y="2348880"/>
                  <a:chExt cx="656456" cy="2196244"/>
                </a:xfrm>
                <a:grpFill/>
              </p:grpSpPr>
              <p:sp>
                <p:nvSpPr>
                  <p:cNvPr id="2205" name="円/楕円 22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6" name="角丸四角形 22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7" name="角丸四角形 22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8" name="角丸四角形 22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9" name="角丸四角形 22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0" name="角丸四角形 22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8" name="グループ化 103"/>
              <p:cNvGrpSpPr/>
              <p:nvPr/>
            </p:nvGrpSpPr>
            <p:grpSpPr>
              <a:xfrm>
                <a:off x="8589404" y="3176972"/>
                <a:ext cx="55673" cy="186261"/>
                <a:chOff x="6816824" y="2348880"/>
                <a:chExt cx="656456" cy="2196244"/>
              </a:xfrm>
              <a:grpFill/>
            </p:grpSpPr>
            <p:sp>
              <p:nvSpPr>
                <p:cNvPr id="2159" name="円/楕円 21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0" name="角丸四角形 21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1" name="角丸四角形 21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2" name="角丸四角形 21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3" name="角丸四角形 21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4" name="角丸四角形 21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9" name="グループ化 110"/>
              <p:cNvGrpSpPr/>
              <p:nvPr/>
            </p:nvGrpSpPr>
            <p:grpSpPr>
              <a:xfrm>
                <a:off x="6033120" y="3175557"/>
                <a:ext cx="55673" cy="186261"/>
                <a:chOff x="6816824" y="2348880"/>
                <a:chExt cx="656456" cy="2196244"/>
              </a:xfrm>
              <a:grpFill/>
            </p:grpSpPr>
            <p:sp>
              <p:nvSpPr>
                <p:cNvPr id="2153" name="円/楕円 21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4" name="角丸四角形 21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5" name="角丸四角形 21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6" name="角丸四角形 21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7" name="角丸四角形 21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8" name="角丸四角形 21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0" name="グループ化 117"/>
              <p:cNvGrpSpPr/>
              <p:nvPr/>
            </p:nvGrpSpPr>
            <p:grpSpPr>
              <a:xfrm>
                <a:off x="6125908" y="3119884"/>
                <a:ext cx="55673" cy="186261"/>
                <a:chOff x="6816824" y="2348880"/>
                <a:chExt cx="656456" cy="2196244"/>
              </a:xfrm>
              <a:grpFill/>
            </p:grpSpPr>
            <p:sp>
              <p:nvSpPr>
                <p:cNvPr id="2147" name="円/楕円 21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8" name="角丸四角形 21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9" name="角丸四角形 21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0" name="角丸四角形 21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1" name="角丸四角形 21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2" name="角丸四角形 21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1" name="グループ化 124"/>
              <p:cNvGrpSpPr/>
              <p:nvPr/>
            </p:nvGrpSpPr>
            <p:grpSpPr>
              <a:xfrm>
                <a:off x="6636633" y="3304653"/>
                <a:ext cx="55673" cy="186261"/>
                <a:chOff x="6816824" y="2348880"/>
                <a:chExt cx="656456" cy="2196244"/>
              </a:xfrm>
              <a:grpFill/>
            </p:grpSpPr>
            <p:sp>
              <p:nvSpPr>
                <p:cNvPr id="2141" name="円/楕円 2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2" name="角丸四角形 2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3" name="角丸四角形 2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4" name="角丸四角形 2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5" name="角丸四角形 2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6" name="角丸四角形 2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2" name="グループ化 131"/>
              <p:cNvGrpSpPr/>
              <p:nvPr/>
            </p:nvGrpSpPr>
            <p:grpSpPr>
              <a:xfrm>
                <a:off x="6729422" y="3248980"/>
                <a:ext cx="55673" cy="186261"/>
                <a:chOff x="6816824" y="2348880"/>
                <a:chExt cx="656456" cy="2196244"/>
              </a:xfrm>
              <a:grpFill/>
            </p:grpSpPr>
            <p:sp>
              <p:nvSpPr>
                <p:cNvPr id="2135" name="円/楕円 21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6" name="角丸四角形 21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7" name="角丸四角形 21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8" name="角丸四角形 21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9" name="角丸四角形 21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0" name="角丸四角形 21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3" name="グループ化 201"/>
              <p:cNvGrpSpPr/>
              <p:nvPr/>
            </p:nvGrpSpPr>
            <p:grpSpPr>
              <a:xfrm>
                <a:off x="8425719" y="3140968"/>
                <a:ext cx="55673" cy="186261"/>
                <a:chOff x="6816824" y="2348880"/>
                <a:chExt cx="656456" cy="2196244"/>
              </a:xfrm>
              <a:grpFill/>
            </p:grpSpPr>
            <p:sp>
              <p:nvSpPr>
                <p:cNvPr id="2129" name="円/楕円 21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0" name="角丸四角形 21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1" name="角丸四角形 21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2" name="角丸四角形 21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3" name="角丸四角形 21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4" name="角丸四角形 21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4" name="グループ化 215"/>
              <p:cNvGrpSpPr/>
              <p:nvPr/>
            </p:nvGrpSpPr>
            <p:grpSpPr>
              <a:xfrm>
                <a:off x="8351488" y="3219521"/>
                <a:ext cx="55673" cy="186261"/>
                <a:chOff x="6816824" y="2348880"/>
                <a:chExt cx="656456" cy="2196244"/>
              </a:xfrm>
              <a:grpFill/>
            </p:grpSpPr>
            <p:sp>
              <p:nvSpPr>
                <p:cNvPr id="2123" name="円/楕円 21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4" name="角丸四角形 21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5" name="角丸四角形 21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6" name="角丸四角形 21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7" name="角丸四角形 21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8" name="角丸四角形 21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5" name="グループ化 243"/>
              <p:cNvGrpSpPr/>
              <p:nvPr/>
            </p:nvGrpSpPr>
            <p:grpSpPr>
              <a:xfrm>
                <a:off x="8170356" y="3244444"/>
                <a:ext cx="55673" cy="186261"/>
                <a:chOff x="6816824" y="2348880"/>
                <a:chExt cx="656456" cy="2196244"/>
              </a:xfrm>
              <a:grpFill/>
            </p:grpSpPr>
            <p:sp>
              <p:nvSpPr>
                <p:cNvPr id="2117" name="円/楕円 21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8" name="角丸四角形 21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9" name="角丸四角形 21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0" name="角丸四角形 21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1" name="角丸四角形 21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2" name="角丸四角形 21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6" name="グループ化 250"/>
              <p:cNvGrpSpPr/>
              <p:nvPr/>
            </p:nvGrpSpPr>
            <p:grpSpPr>
              <a:xfrm>
                <a:off x="8263145" y="3188770"/>
                <a:ext cx="55673" cy="186261"/>
                <a:chOff x="6816824" y="2348880"/>
                <a:chExt cx="656456" cy="2196244"/>
              </a:xfrm>
              <a:grpFill/>
            </p:grpSpPr>
            <p:sp>
              <p:nvSpPr>
                <p:cNvPr id="2111" name="円/楕円 21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2" name="角丸四角形 21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3" name="角丸四角形 21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4" name="角丸四角形 21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5" name="角丸四角形 21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6" name="角丸四角形 21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7" name="グループ化 278"/>
              <p:cNvGrpSpPr/>
              <p:nvPr/>
            </p:nvGrpSpPr>
            <p:grpSpPr>
              <a:xfrm>
                <a:off x="6636633" y="3266854"/>
                <a:ext cx="55673" cy="186261"/>
                <a:chOff x="6816824" y="2348880"/>
                <a:chExt cx="656456" cy="2196244"/>
              </a:xfrm>
              <a:grpFill/>
            </p:grpSpPr>
            <p:sp>
              <p:nvSpPr>
                <p:cNvPr id="2105" name="円/楕円 21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6" name="角丸四角形 21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7" name="角丸四角形 21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8" name="角丸四角形 21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9" name="角丸四角形 21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0" name="角丸四角形 21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8" name="グループ化 299"/>
              <p:cNvGrpSpPr/>
              <p:nvPr/>
            </p:nvGrpSpPr>
            <p:grpSpPr>
              <a:xfrm>
                <a:off x="6321152" y="3248980"/>
                <a:ext cx="55673" cy="186261"/>
                <a:chOff x="6816824" y="2348880"/>
                <a:chExt cx="656456" cy="2196244"/>
              </a:xfrm>
              <a:grpFill/>
            </p:grpSpPr>
            <p:sp>
              <p:nvSpPr>
                <p:cNvPr id="2099" name="円/楕円 209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0" name="角丸四角形 209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1" name="角丸四角形 210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2" name="角丸四角形 210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3" name="角丸四角形 210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4" name="角丸四角形 210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9" name="グループ化 306"/>
              <p:cNvGrpSpPr/>
              <p:nvPr/>
            </p:nvGrpSpPr>
            <p:grpSpPr>
              <a:xfrm>
                <a:off x="6525287" y="3250610"/>
                <a:ext cx="55673" cy="186261"/>
                <a:chOff x="6816824" y="2348880"/>
                <a:chExt cx="656456" cy="2196244"/>
              </a:xfrm>
              <a:grpFill/>
            </p:grpSpPr>
            <p:sp>
              <p:nvSpPr>
                <p:cNvPr id="2093" name="円/楕円 209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4" name="角丸四角形 209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5" name="角丸四角形 209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6" name="角丸四角形 209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7" name="角丸四角形 209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8" name="角丸四角形 209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0" name="グループ化 313"/>
              <p:cNvGrpSpPr/>
              <p:nvPr/>
            </p:nvGrpSpPr>
            <p:grpSpPr>
              <a:xfrm>
                <a:off x="8733420" y="3176972"/>
                <a:ext cx="55673" cy="186261"/>
                <a:chOff x="6816824" y="2348880"/>
                <a:chExt cx="656456" cy="2196244"/>
              </a:xfrm>
              <a:grpFill/>
            </p:grpSpPr>
            <p:sp>
              <p:nvSpPr>
                <p:cNvPr id="2087" name="円/楕円 208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8" name="角丸四角形 208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9" name="角丸四角形 208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0" name="角丸四角形 208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1" name="角丸四角形 209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2" name="角丸四角形 209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1" name="グループ化 320"/>
              <p:cNvGrpSpPr/>
              <p:nvPr/>
            </p:nvGrpSpPr>
            <p:grpSpPr>
              <a:xfrm>
                <a:off x="8805428" y="3140968"/>
                <a:ext cx="55673" cy="186261"/>
                <a:chOff x="6816824" y="2348880"/>
                <a:chExt cx="656456" cy="2196244"/>
              </a:xfrm>
              <a:grpFill/>
            </p:grpSpPr>
            <p:sp>
              <p:nvSpPr>
                <p:cNvPr id="2081" name="円/楕円 208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2" name="角丸四角形 208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3" name="角丸四角形 208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4" name="角丸四角形 208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5" name="角丸四角形 208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6" name="角丸四角形 208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2" name="グループ化 334"/>
              <p:cNvGrpSpPr/>
              <p:nvPr/>
            </p:nvGrpSpPr>
            <p:grpSpPr>
              <a:xfrm>
                <a:off x="6037441" y="3104964"/>
                <a:ext cx="55673" cy="186261"/>
                <a:chOff x="6816824" y="2348880"/>
                <a:chExt cx="656456" cy="2196244"/>
              </a:xfrm>
              <a:grpFill/>
            </p:grpSpPr>
            <p:sp>
              <p:nvSpPr>
                <p:cNvPr id="2075" name="円/楕円 207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6" name="角丸四角形 207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7" name="角丸四角形 207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8" name="角丸四角形 207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9" name="角丸四角形 207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0" name="角丸四角形 207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3" name="グループ化 341"/>
              <p:cNvGrpSpPr/>
              <p:nvPr/>
            </p:nvGrpSpPr>
            <p:grpSpPr>
              <a:xfrm>
                <a:off x="6111672" y="3254109"/>
                <a:ext cx="55673" cy="186261"/>
                <a:chOff x="6816824" y="2348880"/>
                <a:chExt cx="656456" cy="2196244"/>
              </a:xfrm>
              <a:grpFill/>
            </p:grpSpPr>
            <p:sp>
              <p:nvSpPr>
                <p:cNvPr id="2069" name="円/楕円 206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0" name="角丸四角形 206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1" name="角丸四角形 207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2" name="角丸四角形 207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3" name="角丸四角形 207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4" name="角丸四角形 207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4" name="グループ化 348"/>
              <p:cNvGrpSpPr/>
              <p:nvPr/>
            </p:nvGrpSpPr>
            <p:grpSpPr>
              <a:xfrm>
                <a:off x="6204461" y="3198436"/>
                <a:ext cx="55673" cy="186261"/>
                <a:chOff x="6816824" y="2348880"/>
                <a:chExt cx="656456" cy="2196244"/>
              </a:xfrm>
              <a:grpFill/>
            </p:grpSpPr>
            <p:sp>
              <p:nvSpPr>
                <p:cNvPr id="2063" name="円/楕円 20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4" name="角丸四角形 20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5" name="角丸四角形 20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6" name="角丸四角形 20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7" name="角丸四角形 20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8" name="角丸四角形 20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5" name="グループ化 362"/>
              <p:cNvGrpSpPr/>
              <p:nvPr/>
            </p:nvGrpSpPr>
            <p:grpSpPr>
              <a:xfrm>
                <a:off x="8517396" y="3176972"/>
                <a:ext cx="55673" cy="186261"/>
                <a:chOff x="6816824" y="2348880"/>
                <a:chExt cx="656456" cy="2196244"/>
              </a:xfrm>
              <a:grpFill/>
            </p:grpSpPr>
            <p:sp>
              <p:nvSpPr>
                <p:cNvPr id="2057" name="円/楕円 205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8" name="角丸四角形 205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9" name="角丸四角形 205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0" name="角丸四角形 205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1" name="角丸四角形 206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2" name="角丸四角形 206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6" name="グループ化 2166"/>
              <p:cNvGrpSpPr/>
              <p:nvPr/>
            </p:nvGrpSpPr>
            <p:grpSpPr>
              <a:xfrm>
                <a:off x="7797316" y="2744924"/>
                <a:ext cx="1321921" cy="504056"/>
                <a:chOff x="6969224" y="3460515"/>
                <a:chExt cx="2564668" cy="977923"/>
              </a:xfrm>
              <a:grpFill/>
            </p:grpSpPr>
            <p:grpSp>
              <p:nvGrpSpPr>
                <p:cNvPr id="1777" name="グループ化 82"/>
                <p:cNvGrpSpPr/>
                <p:nvPr/>
              </p:nvGrpSpPr>
              <p:grpSpPr>
                <a:xfrm>
                  <a:off x="8661412" y="3717032"/>
                  <a:ext cx="108012" cy="361366"/>
                  <a:chOff x="6816824" y="2348880"/>
                  <a:chExt cx="656456" cy="2196244"/>
                </a:xfrm>
                <a:grpFill/>
              </p:grpSpPr>
              <p:sp>
                <p:nvSpPr>
                  <p:cNvPr id="2051" name="円/楕円 205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2" name="角丸四角形 205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3" name="角丸四角形 205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4" name="角丸四角形 205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5" name="角丸四角形 205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6" name="角丸四角形 205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8" name="グループ化 89"/>
                <p:cNvGrpSpPr/>
                <p:nvPr/>
              </p:nvGrpSpPr>
              <p:grpSpPr>
                <a:xfrm>
                  <a:off x="8813812" y="3784551"/>
                  <a:ext cx="108012" cy="361366"/>
                  <a:chOff x="6816824" y="2348880"/>
                  <a:chExt cx="656456" cy="2196244"/>
                </a:xfrm>
                <a:grpFill/>
              </p:grpSpPr>
              <p:sp>
                <p:nvSpPr>
                  <p:cNvPr id="2045" name="円/楕円 204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6" name="角丸四角形 204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7" name="角丸四角形 204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8" name="角丸四角形 204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9" name="角丸四角形 204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0" name="角丸四角形 204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9" name="グループ化 96"/>
                <p:cNvGrpSpPr/>
                <p:nvPr/>
              </p:nvGrpSpPr>
              <p:grpSpPr>
                <a:xfrm>
                  <a:off x="8517396" y="3869432"/>
                  <a:ext cx="108012" cy="361366"/>
                  <a:chOff x="6816824" y="2348880"/>
                  <a:chExt cx="656456" cy="2196244"/>
                </a:xfrm>
                <a:grpFill/>
              </p:grpSpPr>
              <p:sp>
                <p:nvSpPr>
                  <p:cNvPr id="2039" name="円/楕円 20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0" name="角丸四角形 20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1" name="角丸四角形 20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2" name="角丸四角形 20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3" name="角丸四角形 20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4" name="角丸四角形 20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0" name="グループ化 103"/>
                <p:cNvGrpSpPr/>
                <p:nvPr/>
              </p:nvGrpSpPr>
              <p:grpSpPr>
                <a:xfrm>
                  <a:off x="8949444" y="3603205"/>
                  <a:ext cx="108012" cy="361366"/>
                  <a:chOff x="6816824" y="2348880"/>
                  <a:chExt cx="656456" cy="2196244"/>
                </a:xfrm>
                <a:grpFill/>
              </p:grpSpPr>
              <p:sp>
                <p:nvSpPr>
                  <p:cNvPr id="2033" name="円/楕円 20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4" name="角丸四角形 20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5" name="角丸四角形 20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6" name="角丸四角形 20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7" name="角丸四角形 20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8" name="角丸四角形 20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1" name="グループ化 110"/>
                <p:cNvGrpSpPr/>
                <p:nvPr/>
              </p:nvGrpSpPr>
              <p:grpSpPr>
                <a:xfrm>
                  <a:off x="9093460" y="3892563"/>
                  <a:ext cx="108012" cy="361366"/>
                  <a:chOff x="6816824" y="2348880"/>
                  <a:chExt cx="656456" cy="2196244"/>
                </a:xfrm>
                <a:grpFill/>
              </p:grpSpPr>
              <p:sp>
                <p:nvSpPr>
                  <p:cNvPr id="2027" name="円/楕円 20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8" name="角丸四角形 20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9" name="角丸四角形 20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0" name="角丸四角形 20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1" name="角丸四角形 20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2" name="角丸四角形 20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2" name="グループ化 117"/>
                <p:cNvGrpSpPr/>
                <p:nvPr/>
              </p:nvGrpSpPr>
              <p:grpSpPr>
                <a:xfrm>
                  <a:off x="9273480" y="3784551"/>
                  <a:ext cx="108012" cy="361366"/>
                  <a:chOff x="6816824" y="2348880"/>
                  <a:chExt cx="656456" cy="2196244"/>
                </a:xfrm>
                <a:grpFill/>
              </p:grpSpPr>
              <p:sp>
                <p:nvSpPr>
                  <p:cNvPr id="2021" name="円/楕円 20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2" name="角丸四角形 20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3" name="角丸四角形 20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4" name="角丸四角形 20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5" name="角丸四角形 20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6" name="角丸四角形 20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3" name="グループ化 124"/>
                <p:cNvGrpSpPr/>
                <p:nvPr/>
              </p:nvGrpSpPr>
              <p:grpSpPr>
                <a:xfrm>
                  <a:off x="8337376" y="3568527"/>
                  <a:ext cx="108012" cy="361366"/>
                  <a:chOff x="6816824" y="2348880"/>
                  <a:chExt cx="656456" cy="2196244"/>
                </a:xfrm>
                <a:grpFill/>
              </p:grpSpPr>
              <p:sp>
                <p:nvSpPr>
                  <p:cNvPr id="2015" name="円/楕円 20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6" name="角丸四角形 20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7" name="角丸四角形 20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8" name="角丸四角形 20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9" name="角丸四角形 20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0" name="角丸四角形 20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4" name="グループ化 131"/>
                <p:cNvGrpSpPr/>
                <p:nvPr/>
              </p:nvGrpSpPr>
              <p:grpSpPr>
                <a:xfrm>
                  <a:off x="8517396" y="3460515"/>
                  <a:ext cx="108012" cy="361366"/>
                  <a:chOff x="6816824" y="2348880"/>
                  <a:chExt cx="656456" cy="2196244"/>
                </a:xfrm>
                <a:grpFill/>
              </p:grpSpPr>
              <p:sp>
                <p:nvSpPr>
                  <p:cNvPr id="2009" name="円/楕円 20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0" name="角丸四角形 20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1" name="角丸四角形 20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2" name="角丸四角形 20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3" name="角丸四角形 20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4" name="角丸四角形 20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5" name="グループ化 145"/>
                <p:cNvGrpSpPr/>
                <p:nvPr/>
              </p:nvGrpSpPr>
              <p:grpSpPr>
                <a:xfrm>
                  <a:off x="7797316" y="3897052"/>
                  <a:ext cx="108012" cy="361366"/>
                  <a:chOff x="6816824" y="2348880"/>
                  <a:chExt cx="656456" cy="2196244"/>
                </a:xfrm>
                <a:grpFill/>
              </p:grpSpPr>
              <p:sp>
                <p:nvSpPr>
                  <p:cNvPr id="2003" name="円/楕円 20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4" name="角丸四角形 20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5" name="角丸四角形 20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6" name="角丸四角形 20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7" name="角丸四角形 20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8" name="角丸四角形 20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6" name="グループ化 152"/>
                <p:cNvGrpSpPr/>
                <p:nvPr/>
              </p:nvGrpSpPr>
              <p:grpSpPr>
                <a:xfrm>
                  <a:off x="7949716" y="3964571"/>
                  <a:ext cx="108012" cy="361366"/>
                  <a:chOff x="6816824" y="2348880"/>
                  <a:chExt cx="656456" cy="2196244"/>
                </a:xfrm>
                <a:grpFill/>
              </p:grpSpPr>
              <p:sp>
                <p:nvSpPr>
                  <p:cNvPr id="1997" name="円/楕円 19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8" name="角丸四角形 19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9" name="角丸四角形 19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0" name="角丸四角形 19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1" name="角丸四角形 20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2" name="角丸四角形 20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7" name="グループ化 159"/>
                <p:cNvGrpSpPr/>
                <p:nvPr/>
              </p:nvGrpSpPr>
              <p:grpSpPr>
                <a:xfrm>
                  <a:off x="7653300" y="4049452"/>
                  <a:ext cx="108012" cy="361366"/>
                  <a:chOff x="6816824" y="2348880"/>
                  <a:chExt cx="656456" cy="2196244"/>
                </a:xfrm>
                <a:grpFill/>
              </p:grpSpPr>
              <p:sp>
                <p:nvSpPr>
                  <p:cNvPr id="1991" name="円/楕円 19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2" name="角丸四角形 19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3" name="角丸四角形 19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4" name="角丸四角形 19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5" name="角丸四角形 19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6" name="角丸四角形 19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8" name="グループ化 166"/>
                <p:cNvGrpSpPr/>
                <p:nvPr/>
              </p:nvGrpSpPr>
              <p:grpSpPr>
                <a:xfrm>
                  <a:off x="8085348" y="3783225"/>
                  <a:ext cx="108012" cy="361366"/>
                  <a:chOff x="6816824" y="2348880"/>
                  <a:chExt cx="656456" cy="2196244"/>
                </a:xfrm>
                <a:grpFill/>
              </p:grpSpPr>
              <p:sp>
                <p:nvSpPr>
                  <p:cNvPr id="1985" name="円/楕円 19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6" name="角丸四角形 19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7" name="角丸四角形 19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8" name="角丸四角形 19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9" name="角丸四角形 19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0" name="角丸四角形 19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9" name="グループ化 173"/>
                <p:cNvGrpSpPr/>
                <p:nvPr/>
              </p:nvGrpSpPr>
              <p:grpSpPr>
                <a:xfrm>
                  <a:off x="8229364" y="4072583"/>
                  <a:ext cx="108012" cy="361366"/>
                  <a:chOff x="6816824" y="2348880"/>
                  <a:chExt cx="656456" cy="2196244"/>
                </a:xfrm>
                <a:grpFill/>
              </p:grpSpPr>
              <p:sp>
                <p:nvSpPr>
                  <p:cNvPr id="1979" name="円/楕円 19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0" name="角丸四角形 19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1" name="角丸四角形 19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2" name="角丸四角形 19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3" name="角丸四角形 19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4" name="角丸四角形 19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0" name="グループ化 180"/>
                <p:cNvGrpSpPr/>
                <p:nvPr/>
              </p:nvGrpSpPr>
              <p:grpSpPr>
                <a:xfrm>
                  <a:off x="8409384" y="3964571"/>
                  <a:ext cx="108012" cy="361366"/>
                  <a:chOff x="6816824" y="2348880"/>
                  <a:chExt cx="656456" cy="2196244"/>
                </a:xfrm>
                <a:grpFill/>
              </p:grpSpPr>
              <p:sp>
                <p:nvSpPr>
                  <p:cNvPr id="1973" name="円/楕円 19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4" name="角丸四角形 19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5" name="角丸四角形 19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6" name="角丸四角形 19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7" name="角丸四角形 19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8" name="角丸四角形 19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1" name="グループ化 187"/>
                <p:cNvGrpSpPr/>
                <p:nvPr/>
              </p:nvGrpSpPr>
              <p:grpSpPr>
                <a:xfrm>
                  <a:off x="7473280" y="3748547"/>
                  <a:ext cx="108012" cy="361366"/>
                  <a:chOff x="6816824" y="2348880"/>
                  <a:chExt cx="656456" cy="2196244"/>
                </a:xfrm>
                <a:grpFill/>
              </p:grpSpPr>
              <p:sp>
                <p:nvSpPr>
                  <p:cNvPr id="1967" name="円/楕円 19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8" name="角丸四角形 19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9" name="角丸四角形 19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0" name="角丸四角形 19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1" name="角丸四角形 19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2" name="角丸四角形 19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2" name="グループ化 194"/>
                <p:cNvGrpSpPr/>
                <p:nvPr/>
              </p:nvGrpSpPr>
              <p:grpSpPr>
                <a:xfrm>
                  <a:off x="7653300" y="3640535"/>
                  <a:ext cx="108012" cy="361366"/>
                  <a:chOff x="6816824" y="2348880"/>
                  <a:chExt cx="656456" cy="2196244"/>
                </a:xfrm>
                <a:grpFill/>
              </p:grpSpPr>
              <p:sp>
                <p:nvSpPr>
                  <p:cNvPr id="1961" name="円/楕円 19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2" name="角丸四角形 19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3" name="角丸四角形 19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4" name="角丸四角形 19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5" name="角丸四角形 19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6" name="角丸四角形 19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3" name="グループ化 201"/>
                <p:cNvGrpSpPr/>
                <p:nvPr/>
              </p:nvGrpSpPr>
              <p:grpSpPr>
                <a:xfrm>
                  <a:off x="7293260" y="3901541"/>
                  <a:ext cx="108012" cy="361366"/>
                  <a:chOff x="6816824" y="2348880"/>
                  <a:chExt cx="656456" cy="2196244"/>
                </a:xfrm>
                <a:grpFill/>
              </p:grpSpPr>
              <p:sp>
                <p:nvSpPr>
                  <p:cNvPr id="1955" name="円/楕円 19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6" name="角丸四角形 19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7" name="角丸四角形 19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8" name="角丸四角形 19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9" name="角丸四角形 19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0" name="角丸四角形 19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4" name="グループ化 208"/>
                <p:cNvGrpSpPr/>
                <p:nvPr/>
              </p:nvGrpSpPr>
              <p:grpSpPr>
                <a:xfrm>
                  <a:off x="7445660" y="3969060"/>
                  <a:ext cx="108012" cy="361366"/>
                  <a:chOff x="6816824" y="2348880"/>
                  <a:chExt cx="656456" cy="2196244"/>
                </a:xfrm>
                <a:grpFill/>
              </p:grpSpPr>
              <p:sp>
                <p:nvSpPr>
                  <p:cNvPr id="1949" name="円/楕円 19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0" name="角丸四角形 19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1" name="角丸四角形 19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2" name="角丸四角形 19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3" name="角丸四角形 19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4" name="角丸四角形 19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5" name="グループ化 215"/>
                <p:cNvGrpSpPr/>
                <p:nvPr/>
              </p:nvGrpSpPr>
              <p:grpSpPr>
                <a:xfrm>
                  <a:off x="7149244" y="4053941"/>
                  <a:ext cx="108012" cy="361366"/>
                  <a:chOff x="6816824" y="2348880"/>
                  <a:chExt cx="656456" cy="2196244"/>
                </a:xfrm>
                <a:grpFill/>
              </p:grpSpPr>
              <p:sp>
                <p:nvSpPr>
                  <p:cNvPr id="1943" name="円/楕円 19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4" name="角丸四角形 19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5" name="角丸四角形 19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6" name="角丸四角形 19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7" name="角丸四角形 19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8" name="角丸四角形 19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6" name="グループ化 222"/>
                <p:cNvGrpSpPr/>
                <p:nvPr/>
              </p:nvGrpSpPr>
              <p:grpSpPr>
                <a:xfrm>
                  <a:off x="7581292" y="3787714"/>
                  <a:ext cx="108012" cy="361366"/>
                  <a:chOff x="6816824" y="2348880"/>
                  <a:chExt cx="656456" cy="2196244"/>
                </a:xfrm>
                <a:grpFill/>
              </p:grpSpPr>
              <p:sp>
                <p:nvSpPr>
                  <p:cNvPr id="1937" name="円/楕円 19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8" name="角丸四角形 19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9" name="角丸四角形 19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0" name="角丸四角形 19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1" name="角丸四角形 19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2" name="角丸四角形 19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7" name="グループ化 229"/>
                <p:cNvGrpSpPr/>
                <p:nvPr/>
              </p:nvGrpSpPr>
              <p:grpSpPr>
                <a:xfrm>
                  <a:off x="7725308" y="4077072"/>
                  <a:ext cx="108012" cy="361366"/>
                  <a:chOff x="6816824" y="2348880"/>
                  <a:chExt cx="656456" cy="2196244"/>
                </a:xfrm>
                <a:grpFill/>
              </p:grpSpPr>
              <p:sp>
                <p:nvSpPr>
                  <p:cNvPr id="1931" name="円/楕円 19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2" name="角丸四角形 19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3" name="角丸四角形 19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4" name="角丸四角形 19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5" name="角丸四角形 19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6" name="角丸四角形 19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8" name="グループ化 236"/>
                <p:cNvGrpSpPr/>
                <p:nvPr/>
              </p:nvGrpSpPr>
              <p:grpSpPr>
                <a:xfrm>
                  <a:off x="7905328" y="3969060"/>
                  <a:ext cx="108012" cy="361366"/>
                  <a:chOff x="6816824" y="2348880"/>
                  <a:chExt cx="656456" cy="2196244"/>
                </a:xfrm>
                <a:grpFill/>
              </p:grpSpPr>
              <p:sp>
                <p:nvSpPr>
                  <p:cNvPr id="1925" name="円/楕円 19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6" name="角丸四角形 19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7" name="角丸四角形 19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8" name="角丸四角形 19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9" name="角丸四角形 19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0" name="角丸四角形 19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9" name="グループ化 243"/>
                <p:cNvGrpSpPr/>
                <p:nvPr/>
              </p:nvGrpSpPr>
              <p:grpSpPr>
                <a:xfrm>
                  <a:off x="6969224" y="3753036"/>
                  <a:ext cx="108012" cy="361366"/>
                  <a:chOff x="6816824" y="2348880"/>
                  <a:chExt cx="656456" cy="2196244"/>
                </a:xfrm>
                <a:grpFill/>
              </p:grpSpPr>
              <p:sp>
                <p:nvSpPr>
                  <p:cNvPr id="1919" name="円/楕円 19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0" name="角丸四角形 19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1" name="角丸四角形 19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2" name="角丸四角形 19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3" name="角丸四角形 19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4" name="角丸四角形 19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0" name="グループ化 250"/>
                <p:cNvGrpSpPr/>
                <p:nvPr/>
              </p:nvGrpSpPr>
              <p:grpSpPr>
                <a:xfrm>
                  <a:off x="7149244" y="3645024"/>
                  <a:ext cx="108012" cy="361366"/>
                  <a:chOff x="6816824" y="2348880"/>
                  <a:chExt cx="656456" cy="2196244"/>
                </a:xfrm>
                <a:grpFill/>
              </p:grpSpPr>
              <p:sp>
                <p:nvSpPr>
                  <p:cNvPr id="1913" name="円/楕円 19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4" name="角丸四角形 19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5" name="角丸四角形 19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6" name="角丸四角形 19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7" name="角丸四角形 19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8" name="角丸四角形 19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1" name="グループ化 257"/>
                <p:cNvGrpSpPr/>
                <p:nvPr/>
              </p:nvGrpSpPr>
              <p:grpSpPr>
                <a:xfrm>
                  <a:off x="8049344" y="3609020"/>
                  <a:ext cx="108012" cy="361366"/>
                  <a:chOff x="6816824" y="2348880"/>
                  <a:chExt cx="656456" cy="2196244"/>
                </a:xfrm>
                <a:grpFill/>
              </p:grpSpPr>
              <p:sp>
                <p:nvSpPr>
                  <p:cNvPr id="1907" name="円/楕円 19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8" name="角丸四角形 19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9" name="角丸四角形 19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0" name="角丸四角形 19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1" name="角丸四角形 19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2" name="角丸四角形 19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2" name="グループ化 264"/>
                <p:cNvGrpSpPr/>
                <p:nvPr/>
              </p:nvGrpSpPr>
              <p:grpSpPr>
                <a:xfrm>
                  <a:off x="8201744" y="3676539"/>
                  <a:ext cx="108012" cy="361366"/>
                  <a:chOff x="6816824" y="2348880"/>
                  <a:chExt cx="656456" cy="2196244"/>
                </a:xfrm>
                <a:grpFill/>
              </p:grpSpPr>
              <p:sp>
                <p:nvSpPr>
                  <p:cNvPr id="1901" name="円/楕円 19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2" name="角丸四角形 19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3" name="角丸四角形 19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4" name="角丸四角形 19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5" name="角丸四角形 19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6" name="角丸四角形 19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3" name="グループ化 271"/>
                <p:cNvGrpSpPr/>
                <p:nvPr/>
              </p:nvGrpSpPr>
              <p:grpSpPr>
                <a:xfrm>
                  <a:off x="7905328" y="3761420"/>
                  <a:ext cx="108012" cy="361366"/>
                  <a:chOff x="6816824" y="2348880"/>
                  <a:chExt cx="656456" cy="2196244"/>
                </a:xfrm>
                <a:grpFill/>
              </p:grpSpPr>
              <p:sp>
                <p:nvSpPr>
                  <p:cNvPr id="1895" name="円/楕円 18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6" name="角丸四角形 18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7" name="角丸四角形 18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8" name="角丸四角形 18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9" name="角丸四角形 18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0" name="角丸四角形 18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4" name="グループ化 278"/>
                <p:cNvGrpSpPr/>
                <p:nvPr/>
              </p:nvGrpSpPr>
              <p:grpSpPr>
                <a:xfrm>
                  <a:off x="8337376" y="3495193"/>
                  <a:ext cx="108012" cy="361366"/>
                  <a:chOff x="6816824" y="2348880"/>
                  <a:chExt cx="656456" cy="2196244"/>
                </a:xfrm>
                <a:grpFill/>
              </p:grpSpPr>
              <p:sp>
                <p:nvSpPr>
                  <p:cNvPr id="1889" name="円/楕円 18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0" name="角丸四角形 18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1" name="角丸四角形 18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2" name="角丸四角形 18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3" name="角丸四角形 18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4" name="角丸四角形 18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5" name="グループ化 285"/>
                <p:cNvGrpSpPr/>
                <p:nvPr/>
              </p:nvGrpSpPr>
              <p:grpSpPr>
                <a:xfrm>
                  <a:off x="8481392" y="3784551"/>
                  <a:ext cx="108012" cy="361366"/>
                  <a:chOff x="6816824" y="2348880"/>
                  <a:chExt cx="656456" cy="2196244"/>
                </a:xfrm>
                <a:grpFill/>
              </p:grpSpPr>
              <p:sp>
                <p:nvSpPr>
                  <p:cNvPr id="1883" name="円/楕円 18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4" name="角丸四角形 18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5" name="角丸四角形 18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6" name="角丸四角形 18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7" name="角丸四角形 18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8" name="角丸四角形 18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6" name="グループ化 292"/>
                <p:cNvGrpSpPr/>
                <p:nvPr/>
              </p:nvGrpSpPr>
              <p:grpSpPr>
                <a:xfrm>
                  <a:off x="8661412" y="3676539"/>
                  <a:ext cx="108012" cy="361366"/>
                  <a:chOff x="6816824" y="2348880"/>
                  <a:chExt cx="656456" cy="2196244"/>
                </a:xfrm>
                <a:grpFill/>
              </p:grpSpPr>
              <p:sp>
                <p:nvSpPr>
                  <p:cNvPr id="1877" name="円/楕円 18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8" name="角丸四角形 18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9" name="角丸四角形 18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0" name="角丸四角形 18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1" name="角丸四角形 18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2" name="角丸四角形 18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7" name="グループ化 299"/>
                <p:cNvGrpSpPr/>
                <p:nvPr/>
              </p:nvGrpSpPr>
              <p:grpSpPr>
                <a:xfrm>
                  <a:off x="7725308" y="3460515"/>
                  <a:ext cx="108012" cy="361366"/>
                  <a:chOff x="6816824" y="2348880"/>
                  <a:chExt cx="656456" cy="2196244"/>
                </a:xfrm>
                <a:grpFill/>
              </p:grpSpPr>
              <p:sp>
                <p:nvSpPr>
                  <p:cNvPr id="1871" name="円/楕円 18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2" name="角丸四角形 18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3" name="角丸四角形 18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4" name="角丸四角形 18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5" name="角丸四角形 18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6" name="角丸四角形 18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8" name="グループ化 306"/>
                <p:cNvGrpSpPr/>
                <p:nvPr/>
              </p:nvGrpSpPr>
              <p:grpSpPr>
                <a:xfrm>
                  <a:off x="8121352" y="3463678"/>
                  <a:ext cx="108012" cy="361366"/>
                  <a:chOff x="6816824" y="2348880"/>
                  <a:chExt cx="656456" cy="2196244"/>
                </a:xfrm>
                <a:grpFill/>
              </p:grpSpPr>
              <p:sp>
                <p:nvSpPr>
                  <p:cNvPr id="1865" name="円/楕円 18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6" name="角丸四角形 18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7" name="角丸四角形 18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8" name="角丸四角形 18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9" name="角丸四角形 18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0" name="角丸四角形 18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9" name="グループ化 313"/>
                <p:cNvGrpSpPr/>
                <p:nvPr/>
              </p:nvGrpSpPr>
              <p:grpSpPr>
                <a:xfrm>
                  <a:off x="8813812" y="3869432"/>
                  <a:ext cx="108012" cy="361366"/>
                  <a:chOff x="6816824" y="2348880"/>
                  <a:chExt cx="656456" cy="2196244"/>
                </a:xfrm>
                <a:grpFill/>
              </p:grpSpPr>
              <p:sp>
                <p:nvSpPr>
                  <p:cNvPr id="1859" name="円/楕円 18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0" name="角丸四角形 18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1" name="角丸四角形 18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2" name="角丸四角形 18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3" name="角丸四角形 18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4" name="角丸四角形 18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0" name="グループ化 320"/>
                <p:cNvGrpSpPr/>
                <p:nvPr/>
              </p:nvGrpSpPr>
              <p:grpSpPr>
                <a:xfrm>
                  <a:off x="8966212" y="3936951"/>
                  <a:ext cx="108012" cy="361366"/>
                  <a:chOff x="6816824" y="2348880"/>
                  <a:chExt cx="656456" cy="2196244"/>
                </a:xfrm>
                <a:grpFill/>
              </p:grpSpPr>
              <p:sp>
                <p:nvSpPr>
                  <p:cNvPr id="1853" name="円/楕円 18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4" name="角丸四角形 18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5" name="角丸四角形 18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6" name="角丸四角形 18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7" name="角丸四角形 18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8" name="角丸四角形 18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1" name="グループ化 327"/>
                <p:cNvGrpSpPr/>
                <p:nvPr/>
              </p:nvGrpSpPr>
              <p:grpSpPr>
                <a:xfrm>
                  <a:off x="8669796" y="4021832"/>
                  <a:ext cx="108012" cy="361366"/>
                  <a:chOff x="6816824" y="2348880"/>
                  <a:chExt cx="656456" cy="2196244"/>
                </a:xfrm>
                <a:grpFill/>
              </p:grpSpPr>
              <p:sp>
                <p:nvSpPr>
                  <p:cNvPr id="1847" name="円/楕円 18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8" name="角丸四角形 18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9" name="角丸四角形 18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0" name="角丸四角形 18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1" name="角丸四角形 18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2" name="角丸四角形 18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2" name="グループ化 334"/>
                <p:cNvGrpSpPr/>
                <p:nvPr/>
              </p:nvGrpSpPr>
              <p:grpSpPr>
                <a:xfrm>
                  <a:off x="9101844" y="3755605"/>
                  <a:ext cx="108012" cy="361366"/>
                  <a:chOff x="6816824" y="2348880"/>
                  <a:chExt cx="656456" cy="2196244"/>
                </a:xfrm>
                <a:grpFill/>
              </p:grpSpPr>
              <p:sp>
                <p:nvSpPr>
                  <p:cNvPr id="1841" name="円/楕円 18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2" name="角丸四角形 18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3" name="角丸四角形 18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4" name="角丸四角形 18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5" name="角丸四角形 18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6" name="角丸四角形 18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3" name="グループ化 341"/>
                <p:cNvGrpSpPr/>
                <p:nvPr/>
              </p:nvGrpSpPr>
              <p:grpSpPr>
                <a:xfrm>
                  <a:off x="9245860" y="4044963"/>
                  <a:ext cx="108012" cy="361366"/>
                  <a:chOff x="6816824" y="2348880"/>
                  <a:chExt cx="656456" cy="2196244"/>
                </a:xfrm>
                <a:grpFill/>
              </p:grpSpPr>
              <p:sp>
                <p:nvSpPr>
                  <p:cNvPr id="1835" name="円/楕円 18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6" name="角丸四角形 18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7" name="角丸四角形 18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8" name="角丸四角形 18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9" name="角丸四角形 18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0" name="角丸四角形 18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4" name="グループ化 348"/>
                <p:cNvGrpSpPr/>
                <p:nvPr/>
              </p:nvGrpSpPr>
              <p:grpSpPr>
                <a:xfrm>
                  <a:off x="9425880" y="3936951"/>
                  <a:ext cx="108012" cy="361366"/>
                  <a:chOff x="6816824" y="2348880"/>
                  <a:chExt cx="656456" cy="2196244"/>
                </a:xfrm>
                <a:grpFill/>
              </p:grpSpPr>
              <p:sp>
                <p:nvSpPr>
                  <p:cNvPr id="1829" name="円/楕円 18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0" name="角丸四角形 18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1" name="角丸四角形 18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2" name="角丸四角形 18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3" name="角丸四角形 18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4" name="角丸四角形 18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5" name="グループ化 355"/>
                <p:cNvGrpSpPr/>
                <p:nvPr/>
              </p:nvGrpSpPr>
              <p:grpSpPr>
                <a:xfrm>
                  <a:off x="8489776" y="3720927"/>
                  <a:ext cx="108012" cy="361366"/>
                  <a:chOff x="6816824" y="2348880"/>
                  <a:chExt cx="656456" cy="2196244"/>
                </a:xfrm>
                <a:grpFill/>
              </p:grpSpPr>
              <p:sp>
                <p:nvSpPr>
                  <p:cNvPr id="1823" name="円/楕円 18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4" name="角丸四角形 18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5" name="角丸四角形 18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6" name="角丸四角形 18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7" name="角丸四角形 18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8" name="角丸四角形 18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6" name="グループ化 362"/>
                <p:cNvGrpSpPr/>
                <p:nvPr/>
              </p:nvGrpSpPr>
              <p:grpSpPr>
                <a:xfrm>
                  <a:off x="8669796" y="3612915"/>
                  <a:ext cx="108012" cy="361366"/>
                  <a:chOff x="6816824" y="2348880"/>
                  <a:chExt cx="656456" cy="2196244"/>
                </a:xfrm>
                <a:grpFill/>
              </p:grpSpPr>
              <p:sp>
                <p:nvSpPr>
                  <p:cNvPr id="1817" name="円/楕円 18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8" name="角丸四角形 18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9" name="角丸四角形 18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0" name="角丸四角形 18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1" name="角丸四角形 18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2" name="角丸四角形 18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pic>
          <p:nvPicPr>
            <p:cNvPr id="3138" name="Picture 8" descr="貸しビル/オフィスビル/雑居ビル フリーで使えるクリップアート/無料イラスト素材集"/>
            <p:cNvPicPr>
              <a:picLocks noChangeAspect="1" noChangeArrowheads="1"/>
            </p:cNvPicPr>
            <p:nvPr/>
          </p:nvPicPr>
          <p:blipFill>
            <a:blip r:embed="rId3" cstate="print"/>
            <a:srcRect/>
            <a:stretch>
              <a:fillRect/>
            </a:stretch>
          </p:blipFill>
          <p:spPr bwMode="auto">
            <a:xfrm>
              <a:off x="1416793" y="3430203"/>
              <a:ext cx="766528" cy="522735"/>
            </a:xfrm>
            <a:prstGeom prst="rect">
              <a:avLst/>
            </a:prstGeom>
            <a:noFill/>
          </p:spPr>
        </p:pic>
        <p:cxnSp>
          <p:nvCxnSpPr>
            <p:cNvPr id="3139" name="直線矢印コネクタ 1609"/>
            <p:cNvCxnSpPr>
              <a:stCxn id="1752" idx="2"/>
            </p:cNvCxnSpPr>
            <p:nvPr/>
          </p:nvCxnSpPr>
          <p:spPr bwMode="auto">
            <a:xfrm flipV="1">
              <a:off x="1127095" y="3679920"/>
              <a:ext cx="472788" cy="66354"/>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grpSp>
          <p:nvGrpSpPr>
            <p:cNvPr id="3140" name="グループ化 886"/>
            <p:cNvGrpSpPr/>
            <p:nvPr/>
          </p:nvGrpSpPr>
          <p:grpSpPr>
            <a:xfrm>
              <a:off x="1233703" y="3636768"/>
              <a:ext cx="137318" cy="417728"/>
              <a:chOff x="6816824" y="2348880"/>
              <a:chExt cx="656456" cy="2196244"/>
            </a:xfrm>
            <a:solidFill>
              <a:srgbClr val="3E68AF">
                <a:lumMod val="60000"/>
                <a:lumOff val="40000"/>
              </a:srgbClr>
            </a:solidFill>
          </p:grpSpPr>
          <p:sp>
            <p:nvSpPr>
              <p:cNvPr id="3141" name="円/楕円 3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2" name="角丸四角形 3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3" name="角丸四角形 3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4" name="角丸四角形 3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5" name="角丸四角形 3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6" name="角丸四角形 3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cxnSp>
          <p:nvCxnSpPr>
            <p:cNvPr id="3147" name="直線矢印コネクタ 3146"/>
            <p:cNvCxnSpPr>
              <a:stCxn id="3144" idx="0"/>
            </p:cNvCxnSpPr>
            <p:nvPr/>
          </p:nvCxnSpPr>
          <p:spPr bwMode="auto">
            <a:xfrm flipV="1">
              <a:off x="1324956" y="3804779"/>
              <a:ext cx="366473" cy="105909"/>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sp>
          <p:nvSpPr>
            <p:cNvPr id="3148" name="テキスト ボックス 3147"/>
            <p:cNvSpPr txBox="1"/>
            <p:nvPr/>
          </p:nvSpPr>
          <p:spPr>
            <a:xfrm>
              <a:off x="4658768" y="1800662"/>
              <a:ext cx="4302352"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業務全体の司令塔</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：業務分析データは、</a:t>
              </a:r>
              <a:r>
                <a:rPr kumimoji="0" lang="ja-JP" altLang="en-US" sz="1000" b="1" i="0" u="none" strike="noStrike" kern="0" cap="none" spc="0" normalizeH="0" baseline="0" noProof="0" dirty="0" smtClean="0">
                  <a:ln>
                    <a:noFill/>
                  </a:ln>
                  <a:solidFill>
                    <a:sysClr val="windowText" lastClr="000000"/>
                  </a:solidFill>
                  <a:effectLst/>
                  <a:uLnTx/>
                  <a:uFillTx/>
                </a:rPr>
                <a:t>地域間格差の評価指標</a:t>
              </a:r>
              <a:r>
                <a:rPr kumimoji="0" lang="ja-JP" altLang="en-US" sz="1000" b="0" i="0" u="none" strike="noStrike" kern="0" cap="none" spc="0" normalizeH="0" baseline="0" noProof="0" dirty="0" smtClean="0">
                  <a:ln>
                    <a:noFill/>
                  </a:ln>
                  <a:solidFill>
                    <a:sysClr val="windowText" lastClr="000000"/>
                  </a:solidFill>
                  <a:effectLst/>
                  <a:uLnTx/>
                  <a:uFillTx/>
                </a:rPr>
                <a:t>としてのみならず、技術的</a:t>
              </a:r>
              <a:r>
                <a:rPr kumimoji="0" lang="ja-JP" altLang="en-US" sz="1000" b="1" i="0" u="none" strike="noStrike" kern="0" cap="none" spc="0" normalizeH="0" baseline="0" noProof="0" dirty="0" smtClean="0">
                  <a:ln>
                    <a:noFill/>
                  </a:ln>
                  <a:solidFill>
                    <a:sysClr val="windowText" lastClr="000000"/>
                  </a:solidFill>
                  <a:effectLst/>
                  <a:uLnTx/>
                  <a:uFillTx/>
                </a:rPr>
                <a:t>助言を実際に行う際の基本データ</a:t>
              </a:r>
              <a:r>
                <a:rPr kumimoji="0" lang="ja-JP" altLang="en-US" sz="1000" b="0" i="0" u="none" strike="noStrike" kern="0" cap="none" spc="0" normalizeH="0" baseline="0" noProof="0" dirty="0" smtClean="0">
                  <a:ln>
                    <a:noFill/>
                  </a:ln>
                  <a:solidFill>
                    <a:sysClr val="windowText" lastClr="000000"/>
                  </a:solidFill>
                  <a:effectLst/>
                  <a:uLnTx/>
                  <a:uFillTx/>
                </a:rPr>
                <a:t>であり、各自治体が自律的に改善に取り組むための基礎情報となる。</a:t>
              </a:r>
              <a:r>
                <a:rPr kumimoji="0" lang="ja-JP" altLang="en-US" sz="1000" b="1" i="0" u="none" strike="noStrike" kern="0" cap="none" spc="0" normalizeH="0" baseline="0" noProof="0" dirty="0" smtClean="0">
                  <a:ln>
                    <a:noFill/>
                  </a:ln>
                  <a:solidFill>
                    <a:sysClr val="windowText" lastClr="000000"/>
                  </a:solidFill>
                  <a:effectLst/>
                  <a:uLnTx/>
                  <a:uFillTx/>
                </a:rPr>
                <a:t>研修会のカリキュラム</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ラーニングにおける</a:t>
              </a:r>
              <a:r>
                <a:rPr kumimoji="0" lang="ja-JP" altLang="en-US" sz="1000" b="1" i="0" u="none" strike="noStrike" kern="0" cap="none" spc="0" normalizeH="0" baseline="0" noProof="0" dirty="0" smtClean="0">
                  <a:ln>
                    <a:noFill/>
                  </a:ln>
                  <a:solidFill>
                    <a:sysClr val="windowText" lastClr="000000"/>
                  </a:solidFill>
                  <a:effectLst/>
                  <a:uLnTx/>
                  <a:uFillTx/>
                </a:rPr>
                <a:t>全国テストの出題の基礎</a:t>
              </a:r>
              <a:r>
                <a:rPr kumimoji="0" lang="ja-JP" altLang="en-US" sz="1000" b="0" i="0" u="none" strike="noStrike" kern="0" cap="none" spc="0" normalizeH="0" baseline="0" noProof="0" dirty="0" smtClean="0">
                  <a:ln>
                    <a:noFill/>
                  </a:ln>
                  <a:solidFill>
                    <a:sysClr val="windowText" lastClr="000000"/>
                  </a:solidFill>
                  <a:effectLst/>
                  <a:uLnTx/>
                  <a:uFillTx/>
                </a:rPr>
                <a:t>にもなり、本事業全体を貫く、「中核業務」である。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49" name="正方形/長方形 3148"/>
            <p:cNvSpPr/>
            <p:nvPr/>
          </p:nvSpPr>
          <p:spPr bwMode="auto">
            <a:xfrm>
              <a:off x="4514752" y="2848876"/>
              <a:ext cx="4427968" cy="949398"/>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0" name="テキスト ボックス 3149"/>
            <p:cNvSpPr txBox="1"/>
            <p:nvPr/>
          </p:nvSpPr>
          <p:spPr>
            <a:xfrm>
              <a:off x="4658768" y="2884880"/>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ピンポイントの助言で具体的解決を支援</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：技術的助言では、具体的な課題を抱えている自治体に対し</a:t>
              </a:r>
              <a:r>
                <a:rPr kumimoji="0" lang="ja-JP" altLang="en-US" sz="1000" b="1" i="0" u="none" strike="noStrike" kern="0" cap="none" spc="0" normalizeH="0" baseline="0" noProof="0" dirty="0" smtClean="0">
                  <a:ln>
                    <a:noFill/>
                  </a:ln>
                  <a:solidFill>
                    <a:sysClr val="windowText" lastClr="000000"/>
                  </a:solidFill>
                  <a:effectLst/>
                  <a:uLnTx/>
                  <a:uFillTx/>
                </a:rPr>
                <a:t>、集中的に関与</a:t>
              </a:r>
              <a:r>
                <a:rPr kumimoji="0" lang="ja-JP" altLang="en-US" sz="1000" b="0" i="0" u="none" strike="noStrike" kern="0" cap="none" spc="0" normalizeH="0" baseline="0" noProof="0" dirty="0" smtClean="0">
                  <a:ln>
                    <a:noFill/>
                  </a:ln>
                  <a:solidFill>
                    <a:sysClr val="windowText" lastClr="000000"/>
                  </a:solidFill>
                  <a:effectLst/>
                  <a:uLnTx/>
                  <a:uFillTx/>
                </a:rPr>
                <a:t>するため、自治体の</a:t>
              </a:r>
              <a:r>
                <a:rPr kumimoji="0" lang="ja-JP" altLang="en-US" sz="1000" b="1" i="0" u="none" strike="noStrike" kern="0" cap="none" spc="0" normalizeH="0" baseline="0" noProof="0" dirty="0" smtClean="0">
                  <a:ln>
                    <a:noFill/>
                  </a:ln>
                  <a:solidFill>
                    <a:sysClr val="windowText" lastClr="000000"/>
                  </a:solidFill>
                  <a:effectLst/>
                  <a:uLnTx/>
                  <a:uFillTx/>
                </a:rPr>
                <a:t>個別の事情や問題に対して丁寧な対応</a:t>
              </a:r>
              <a:r>
                <a:rPr kumimoji="0" lang="ja-JP" altLang="en-US" sz="1000" b="0" i="0" u="none" strike="noStrike" kern="0" cap="none" spc="0" normalizeH="0" baseline="0" noProof="0" dirty="0" smtClean="0">
                  <a:ln>
                    <a:noFill/>
                  </a:ln>
                  <a:solidFill>
                    <a:sysClr val="windowText" lastClr="000000"/>
                  </a:solidFill>
                  <a:effectLst/>
                  <a:uLnTx/>
                  <a:uFillTx/>
                </a:rPr>
                <a:t>が可能。また、周辺自治体の傍聴を推奨することで周辺自治体の課題解決の契機になることも期待できる。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1" name="テキスト ボックス 12"/>
            <p:cNvSpPr txBox="1"/>
            <p:nvPr/>
          </p:nvSpPr>
          <p:spPr>
            <a:xfrm>
              <a:off x="3201922" y="322344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技術的助言</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2" name="正方形/長方形 3151"/>
            <p:cNvSpPr/>
            <p:nvPr/>
          </p:nvSpPr>
          <p:spPr bwMode="auto">
            <a:xfrm>
              <a:off x="4514752" y="4058472"/>
              <a:ext cx="4427968" cy="828092"/>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3" name="テキスト ボックス 3152"/>
            <p:cNvSpPr txBox="1"/>
            <p:nvPr/>
          </p:nvSpPr>
          <p:spPr>
            <a:xfrm>
              <a:off x="4658768" y="4094476"/>
              <a:ext cx="4239544" cy="769441"/>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地域の指導者を育成</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：自治体の自律的な改善の取組を促進するため、各地域のキーパーソンを集めた集中的な</a:t>
              </a:r>
              <a:r>
                <a:rPr kumimoji="0" lang="en-US" altLang="ja-JP" sz="1000" b="0" i="0" u="none" strike="noStrike" kern="0" cap="none" spc="0" normalizeH="0" baseline="0" noProof="0" dirty="0" smtClean="0">
                  <a:ln>
                    <a:noFill/>
                  </a:ln>
                  <a:solidFill>
                    <a:sysClr val="windowText" lastClr="000000"/>
                  </a:solidFill>
                  <a:effectLst/>
                  <a:uLnTx/>
                  <a:uFillTx/>
                </a:rPr>
                <a:t>2</a:t>
              </a:r>
              <a:r>
                <a:rPr kumimoji="0" lang="ja-JP" altLang="en-US" sz="1000" b="0" i="0" u="none" strike="noStrike" kern="0" cap="none" spc="0" normalizeH="0" baseline="0" noProof="0" dirty="0" smtClean="0">
                  <a:ln>
                    <a:noFill/>
                  </a:ln>
                  <a:solidFill>
                    <a:sysClr val="windowText" lastClr="000000"/>
                  </a:solidFill>
                  <a:effectLst/>
                  <a:uLnTx/>
                  <a:uFillTx/>
                </a:rPr>
                <a:t>日間</a:t>
              </a:r>
              <a:r>
                <a:rPr kumimoji="0" lang="en-US" altLang="ja-JP" sz="1000" b="0" i="0" u="none" strike="noStrike" kern="0" cap="none" spc="0" normalizeH="0" baseline="0" noProof="0" dirty="0" smtClean="0">
                  <a:ln>
                    <a:noFill/>
                  </a:ln>
                  <a:solidFill>
                    <a:sysClr val="windowText" lastClr="000000"/>
                  </a:solidFill>
                  <a:effectLst/>
                  <a:uLnTx/>
                  <a:uFillTx/>
                </a:rPr>
                <a:t>12</a:t>
              </a:r>
              <a:r>
                <a:rPr kumimoji="0" lang="ja-JP" altLang="en-US" sz="1000" b="0" i="0" u="none" strike="noStrike" kern="0" cap="none" spc="0" normalizeH="0" baseline="0" noProof="0" dirty="0" smtClean="0">
                  <a:ln>
                    <a:noFill/>
                  </a:ln>
                  <a:solidFill>
                    <a:sysClr val="windowText" lastClr="000000"/>
                  </a:solidFill>
                  <a:effectLst/>
                  <a:uLnTx/>
                  <a:uFillTx/>
                </a:rPr>
                <a:t>時間の研修会。自治体の個別課題の解決はできないが</a:t>
              </a:r>
              <a:r>
                <a:rPr kumimoji="0" lang="ja-JP" altLang="en-US" sz="1000" b="1" i="0" u="none" strike="noStrike" kern="0" cap="none" spc="0" normalizeH="0" baseline="0" noProof="0" dirty="0" smtClean="0">
                  <a:ln>
                    <a:noFill/>
                  </a:ln>
                  <a:solidFill>
                    <a:sysClr val="windowText" lastClr="000000"/>
                  </a:solidFill>
                  <a:effectLst/>
                  <a:uLnTx/>
                  <a:uFillTx/>
                </a:rPr>
                <a:t>、自律的に問題を発見し、解決するためのトレーニング</a:t>
              </a:r>
              <a:r>
                <a:rPr kumimoji="0" lang="ja-JP" altLang="en-US" sz="1000" b="0" i="0" u="none" strike="noStrike" kern="0" cap="none" spc="0" normalizeH="0" baseline="0" noProof="0" dirty="0" smtClean="0">
                  <a:ln>
                    <a:noFill/>
                  </a:ln>
                  <a:solidFill>
                    <a:sysClr val="windowText" lastClr="000000"/>
                  </a:solidFill>
                  <a:effectLst/>
                  <a:uLnTx/>
                  <a:uFillTx/>
                </a:rPr>
                <a:t>を演習も含めた実践的な研修で育成。</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4" name="テキスト ボックス 15"/>
            <p:cNvSpPr txBox="1"/>
            <p:nvPr/>
          </p:nvSpPr>
          <p:spPr>
            <a:xfrm>
              <a:off x="3201922" y="409745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能力向上研修会</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5" name="正方形/長方形 3154"/>
            <p:cNvSpPr/>
            <p:nvPr/>
          </p:nvSpPr>
          <p:spPr bwMode="auto">
            <a:xfrm>
              <a:off x="4514752" y="4958571"/>
              <a:ext cx="4427968" cy="1006127"/>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6" name="テキスト ボックス 3155"/>
            <p:cNvSpPr txBox="1"/>
            <p:nvPr/>
          </p:nvSpPr>
          <p:spPr>
            <a:xfrm>
              <a:off x="4658768" y="4994576"/>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全国の調査員の底上げ</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システムは、集中的な研修に参加できない調査員でも、比較的簡易な方法でトレーニングに参加可能。また、認定調査を管理する自治体側にとっては、研修準備の負荷やコストを軽減し、また全国一斉に行われる「全国テスト」を通じて、課題発見のための基礎情報を得ることが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7" name="テキスト ボックス 19"/>
            <p:cNvSpPr txBox="1"/>
            <p:nvPr/>
          </p:nvSpPr>
          <p:spPr>
            <a:xfrm>
              <a:off x="2936776" y="4995737"/>
              <a:ext cx="1800200" cy="43088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認定調査員研修システム</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【e</a:t>
              </a: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ラーニング</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8" name="テキスト ボックス 3157"/>
            <p:cNvSpPr txBox="1"/>
            <p:nvPr/>
          </p:nvSpPr>
          <p:spPr>
            <a:xfrm>
              <a:off x="2036676" y="5453336"/>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3</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万人</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159" name="テキスト ボックス 3158"/>
            <p:cNvSpPr txBox="1"/>
            <p:nvPr/>
          </p:nvSpPr>
          <p:spPr>
            <a:xfrm>
              <a:off x="1172580" y="4562528"/>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600</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人</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160" name="テキスト ボックス 3159"/>
            <p:cNvSpPr txBox="1"/>
            <p:nvPr/>
          </p:nvSpPr>
          <p:spPr>
            <a:xfrm>
              <a:off x="668524" y="3482408"/>
              <a:ext cx="1512168"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47</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自治体</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
              </a:r>
              <a:b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br>
              <a:r>
                <a:rPr kumimoji="1" lang="en-US" altLang="ja-JP"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ja-JP" altLang="en-US"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周辺自治体</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地域間格差の解消めざしたサイクル</a:t>
            </a:r>
          </a:p>
        </p:txBody>
      </p:sp>
      <p:sp>
        <p:nvSpPr>
          <p:cNvPr id="6" name="正方形/長方形 5"/>
          <p:cNvSpPr/>
          <p:nvPr/>
        </p:nvSpPr>
        <p:spPr>
          <a:xfrm>
            <a:off x="0" y="1274008"/>
            <a:ext cx="8942119" cy="954107"/>
          </a:xfrm>
          <a:prstGeom prst="rect">
            <a:avLst/>
          </a:prstGeom>
        </p:spPr>
        <p:txBody>
          <a:bodyPr wrap="square">
            <a:spAutoFit/>
          </a:bodyPr>
          <a:lstStyle/>
          <a:p>
            <a:pPr marL="180975" indent="-180975" algn="l">
              <a:spcBef>
                <a:spcPct val="20000"/>
              </a:spcBef>
              <a:buClr>
                <a:srgbClr val="000000"/>
              </a:buClr>
              <a:buFont typeface="Wingdings" pitchFamily="2" charset="2"/>
              <a:buChar char="n"/>
              <a:defRPr/>
            </a:pPr>
            <a:r>
              <a:rPr kumimoji="1" lang="ja-JP" altLang="en-US" sz="1400" dirty="0" smtClean="0">
                <a:solidFill>
                  <a:srgbClr val="000000"/>
                </a:solidFill>
                <a:latin typeface="HG丸ｺﾞｼｯｸM-PRO" pitchFamily="50" charset="-128"/>
                <a:ea typeface="HG丸ｺﾞｼｯｸM-PRO" pitchFamily="50" charset="-128"/>
              </a:rPr>
              <a:t>平成</a:t>
            </a:r>
            <a:r>
              <a:rPr kumimoji="1" lang="en-US" altLang="ja-JP" sz="1400" dirty="0" smtClean="0">
                <a:solidFill>
                  <a:srgbClr val="000000"/>
                </a:solidFill>
                <a:latin typeface="HG丸ｺﾞｼｯｸM-PRO" pitchFamily="50" charset="-128"/>
                <a:ea typeface="HG丸ｺﾞｼｯｸM-PRO" pitchFamily="50" charset="-128"/>
              </a:rPr>
              <a:t>2</a:t>
            </a:r>
            <a:r>
              <a:rPr kumimoji="1" lang="ja-JP" altLang="en-US" sz="1400" dirty="0" smtClean="0">
                <a:solidFill>
                  <a:srgbClr val="000000"/>
                </a:solidFill>
                <a:latin typeface="HG丸ｺﾞｼｯｸM-PRO" pitchFamily="50" charset="-128"/>
                <a:ea typeface="HG丸ｺﾞｼｯｸM-PRO" pitchFamily="50" charset="-128"/>
              </a:rPr>
              <a:t>７年度要介護認定適正化事業は、昨年度に引き続き、①業務分析データ事業、②認定調査員能力向上研修会、③技術的助言事業、④認定調査員向け</a:t>
            </a:r>
            <a:r>
              <a:rPr kumimoji="1" lang="en-US" altLang="ja-JP" sz="1400" dirty="0" smtClean="0">
                <a:solidFill>
                  <a:srgbClr val="000000"/>
                </a:solidFill>
                <a:latin typeface="HG丸ｺﾞｼｯｸM-PRO" pitchFamily="50" charset="-128"/>
                <a:ea typeface="HG丸ｺﾞｼｯｸM-PRO" pitchFamily="50" charset="-128"/>
              </a:rPr>
              <a:t>e-</a:t>
            </a:r>
            <a:r>
              <a:rPr kumimoji="1" lang="ja-JP" altLang="en-US" sz="1400" dirty="0" smtClean="0">
                <a:solidFill>
                  <a:srgbClr val="000000"/>
                </a:solidFill>
                <a:latin typeface="HG丸ｺﾞｼｯｸM-PRO" pitchFamily="50" charset="-128"/>
                <a:ea typeface="HG丸ｺﾞｼｯｸM-PRO" pitchFamily="50" charset="-128"/>
              </a:rPr>
              <a:t>ラーニングシステム、⑤認定質問受付窓口を主要な事業として実施。平成</a:t>
            </a:r>
            <a:r>
              <a:rPr kumimoji="1" lang="en-US" altLang="ja-JP" sz="1400" dirty="0" smtClean="0">
                <a:solidFill>
                  <a:srgbClr val="000000"/>
                </a:solidFill>
                <a:latin typeface="HG丸ｺﾞｼｯｸM-PRO" pitchFamily="50" charset="-128"/>
                <a:ea typeface="HG丸ｺﾞｼｯｸM-PRO" pitchFamily="50" charset="-128"/>
              </a:rPr>
              <a:t>27</a:t>
            </a:r>
            <a:r>
              <a:rPr kumimoji="1" lang="ja-JP" altLang="en-US" sz="1400" dirty="0" smtClean="0">
                <a:solidFill>
                  <a:srgbClr val="000000"/>
                </a:solidFill>
                <a:latin typeface="HG丸ｺﾞｼｯｸM-PRO" pitchFamily="50" charset="-128"/>
                <a:ea typeface="HG丸ｺﾞｼｯｸM-PRO" pitchFamily="50" charset="-128"/>
              </a:rPr>
              <a:t>年度事業では、引き続き</a:t>
            </a:r>
            <a:r>
              <a:rPr kumimoji="1" lang="ja-JP" altLang="en-US" sz="1400" b="1" dirty="0" smtClean="0">
                <a:solidFill>
                  <a:srgbClr val="FF0000"/>
                </a:solidFill>
                <a:latin typeface="HG丸ｺﾞｼｯｸM-PRO" pitchFamily="50" charset="-128"/>
                <a:ea typeface="HG丸ｺﾞｼｯｸM-PRO" pitchFamily="50" charset="-128"/>
              </a:rPr>
              <a:t>課題自治体（「はずれ値」を示す自治体）に焦点を当て全国規模のバラツキを効果的に縮小させる</a:t>
            </a:r>
            <a:r>
              <a:rPr kumimoji="1" lang="ja-JP" altLang="en-US" sz="1400" dirty="0" smtClean="0">
                <a:solidFill>
                  <a:srgbClr val="000000"/>
                </a:solidFill>
                <a:latin typeface="HG丸ｺﾞｼｯｸM-PRO" pitchFamily="50" charset="-128"/>
                <a:ea typeface="HG丸ｺﾞｼｯｸM-PRO" pitchFamily="50" charset="-128"/>
              </a:rPr>
              <a:t>ことを目指す。</a:t>
            </a:r>
            <a:endParaRPr kumimoji="1" lang="en-US" altLang="ja-JP" sz="1400" dirty="0" smtClean="0">
              <a:solidFill>
                <a:srgbClr val="000000"/>
              </a:solidFill>
              <a:latin typeface="HG丸ｺﾞｼｯｸM-PRO" pitchFamily="50" charset="-128"/>
              <a:ea typeface="HG丸ｺﾞｼｯｸM-PRO" pitchFamily="50" charset="-128"/>
            </a:endParaRPr>
          </a:p>
        </p:txBody>
      </p:sp>
      <p:grpSp>
        <p:nvGrpSpPr>
          <p:cNvPr id="94" name="グループ化 93"/>
          <p:cNvGrpSpPr/>
          <p:nvPr/>
        </p:nvGrpSpPr>
        <p:grpSpPr>
          <a:xfrm>
            <a:off x="230748" y="2475492"/>
            <a:ext cx="8784975" cy="4002846"/>
            <a:chOff x="308484" y="1880827"/>
            <a:chExt cx="9325035" cy="4470899"/>
          </a:xfrm>
        </p:grpSpPr>
        <p:sp>
          <p:nvSpPr>
            <p:cNvPr id="95" name="Rectangle 2"/>
            <p:cNvSpPr>
              <a:spLocks noChangeArrowheads="1"/>
            </p:cNvSpPr>
            <p:nvPr/>
          </p:nvSpPr>
          <p:spPr bwMode="auto">
            <a:xfrm>
              <a:off x="308484" y="1880827"/>
              <a:ext cx="9325035" cy="4470899"/>
            </a:xfrm>
            <a:prstGeom prst="rect">
              <a:avLst/>
            </a:prstGeom>
            <a:solidFill>
              <a:srgbClr val="6D8A16">
                <a:lumMod val="20000"/>
                <a:lumOff val="80000"/>
              </a:srgbClr>
            </a:solidFill>
            <a:ln w="38100" cmpd="dbl" algn="ctr">
              <a:solidFill>
                <a:srgbClr val="969696"/>
              </a:solidFill>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6" name="Rectangle 2"/>
            <p:cNvSpPr>
              <a:spLocks noChangeArrowheads="1"/>
            </p:cNvSpPr>
            <p:nvPr/>
          </p:nvSpPr>
          <p:spPr bwMode="auto">
            <a:xfrm>
              <a:off x="5288791" y="2240869"/>
              <a:ext cx="1944216" cy="3852428"/>
            </a:xfrm>
            <a:prstGeom prst="rect">
              <a:avLst/>
            </a:prstGeom>
            <a:solidFill>
              <a:sysClr val="window" lastClr="FFFFFF">
                <a:alpha val="80000"/>
              </a:sys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7" name="Rectangle 2"/>
            <p:cNvSpPr>
              <a:spLocks noChangeArrowheads="1"/>
            </p:cNvSpPr>
            <p:nvPr/>
          </p:nvSpPr>
          <p:spPr bwMode="auto">
            <a:xfrm>
              <a:off x="5493060" y="4365104"/>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8" name="Rectangle 2"/>
            <p:cNvSpPr>
              <a:spLocks noChangeArrowheads="1"/>
            </p:cNvSpPr>
            <p:nvPr/>
          </p:nvSpPr>
          <p:spPr bwMode="auto">
            <a:xfrm>
              <a:off x="5493060" y="2708920"/>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9" name="Oval 47"/>
            <p:cNvSpPr>
              <a:spLocks noChangeArrowheads="1"/>
            </p:cNvSpPr>
            <p:nvPr/>
          </p:nvSpPr>
          <p:spPr bwMode="auto">
            <a:xfrm>
              <a:off x="392247" y="3933056"/>
              <a:ext cx="1332148"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0" name="Oval 47"/>
            <p:cNvSpPr>
              <a:spLocks noChangeArrowheads="1"/>
            </p:cNvSpPr>
            <p:nvPr/>
          </p:nvSpPr>
          <p:spPr bwMode="auto">
            <a:xfrm>
              <a:off x="2732507" y="3032956"/>
              <a:ext cx="1764196"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認定調査員・審査会</a:t>
              </a:r>
              <a:endPar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技術的助言事業</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1" name="Oval 47"/>
            <p:cNvSpPr>
              <a:spLocks noChangeArrowheads="1"/>
            </p:cNvSpPr>
            <p:nvPr/>
          </p:nvSpPr>
          <p:spPr bwMode="auto">
            <a:xfrm>
              <a:off x="2732507" y="4797152"/>
              <a:ext cx="1800200"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認定調査員向け</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能力向上研修会</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2" name="Rectangle 31"/>
            <p:cNvSpPr>
              <a:spLocks noChangeArrowheads="1"/>
            </p:cNvSpPr>
            <p:nvPr/>
          </p:nvSpPr>
          <p:spPr bwMode="auto">
            <a:xfrm>
              <a:off x="1868411" y="2132856"/>
              <a:ext cx="384289" cy="3344482"/>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4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03" name="ホームベース 102"/>
            <p:cNvSpPr/>
            <p:nvPr/>
          </p:nvSpPr>
          <p:spPr bwMode="auto">
            <a:xfrm>
              <a:off x="2300459" y="314096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4" name="ホームベース 103"/>
            <p:cNvSpPr/>
            <p:nvPr/>
          </p:nvSpPr>
          <p:spPr bwMode="auto">
            <a:xfrm>
              <a:off x="2300459" y="4869160"/>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5" name="テキスト ボックス 104"/>
            <p:cNvSpPr txBox="1"/>
            <p:nvPr/>
          </p:nvSpPr>
          <p:spPr>
            <a:xfrm>
              <a:off x="2264456" y="3465004"/>
              <a:ext cx="492443" cy="133214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課題自治体への事業への積極的な誘導</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06" name="曲折矢印 105"/>
            <p:cNvSpPr/>
            <p:nvPr/>
          </p:nvSpPr>
          <p:spPr bwMode="auto">
            <a:xfrm>
              <a:off x="1184335" y="3248980"/>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7" name="曲折矢印 106"/>
            <p:cNvSpPr/>
            <p:nvPr/>
          </p:nvSpPr>
          <p:spPr bwMode="auto">
            <a:xfrm flipV="1">
              <a:off x="1184335" y="4617132"/>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8" name="ホームベース 107"/>
            <p:cNvSpPr/>
            <p:nvPr/>
          </p:nvSpPr>
          <p:spPr bwMode="auto">
            <a:xfrm rot="16200000">
              <a:off x="3024131" y="3573018"/>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9" name="ホームベース 108"/>
            <p:cNvSpPr/>
            <p:nvPr/>
          </p:nvSpPr>
          <p:spPr bwMode="auto">
            <a:xfrm rot="16200000">
              <a:off x="3024132" y="4401108"/>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0" name="テキスト ボックス 109"/>
            <p:cNvSpPr txBox="1"/>
            <p:nvPr/>
          </p:nvSpPr>
          <p:spPr>
            <a:xfrm>
              <a:off x="2754395" y="3887308"/>
              <a:ext cx="925824" cy="56721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研修会で</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使用した審査</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事例の提供</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1" name="ホームベース 110"/>
            <p:cNvSpPr/>
            <p:nvPr/>
          </p:nvSpPr>
          <p:spPr bwMode="auto">
            <a:xfrm rot="16200000">
              <a:off x="4676723" y="5301208"/>
              <a:ext cx="576064"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2" name="右矢印 111"/>
            <p:cNvSpPr/>
            <p:nvPr/>
          </p:nvSpPr>
          <p:spPr bwMode="auto">
            <a:xfrm>
              <a:off x="4532707" y="3176972"/>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3" name="右矢印 112"/>
            <p:cNvSpPr/>
            <p:nvPr/>
          </p:nvSpPr>
          <p:spPr bwMode="auto">
            <a:xfrm>
              <a:off x="4532707" y="4941168"/>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4" name="Oval 47"/>
            <p:cNvSpPr>
              <a:spLocks noChangeArrowheads="1"/>
            </p:cNvSpPr>
            <p:nvPr/>
          </p:nvSpPr>
          <p:spPr bwMode="auto">
            <a:xfrm>
              <a:off x="3476836" y="5769260"/>
              <a:ext cx="1764196"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認定調査員向け</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e-</a:t>
              </a: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ラーニング</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15" name="テキスト ボックス 114"/>
            <p:cNvSpPr txBox="1"/>
            <p:nvPr/>
          </p:nvSpPr>
          <p:spPr>
            <a:xfrm>
              <a:off x="3308571" y="5353762"/>
              <a:ext cx="1548173" cy="41251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問題集の連動による</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フォローアップ</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6" name="角丸四角形 115"/>
            <p:cNvSpPr/>
            <p:nvPr/>
          </p:nvSpPr>
          <p:spPr bwMode="auto">
            <a:xfrm>
              <a:off x="5648831" y="443711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特記事項</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改善</a:t>
              </a:r>
            </a:p>
          </p:txBody>
        </p:sp>
        <p:sp>
          <p:nvSpPr>
            <p:cNvPr id="117" name="角丸四角形 116"/>
            <p:cNvSpPr/>
            <p:nvPr/>
          </p:nvSpPr>
          <p:spPr bwMode="auto">
            <a:xfrm>
              <a:off x="5648831" y="281693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基本調査</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バラツキ縮小</a:t>
              </a:r>
            </a:p>
          </p:txBody>
        </p:sp>
        <p:sp>
          <p:nvSpPr>
            <p:cNvPr id="118" name="Rectangle 31"/>
            <p:cNvSpPr>
              <a:spLocks noChangeArrowheads="1"/>
            </p:cNvSpPr>
            <p:nvPr/>
          </p:nvSpPr>
          <p:spPr bwMode="auto">
            <a:xfrm>
              <a:off x="5396803" y="1988840"/>
              <a:ext cx="1728192" cy="435611"/>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左記二事業において</a:t>
              </a:r>
              <a: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t/>
              </a:r>
              <a:b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b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共通して期待される効果</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19" name="Oval 47"/>
            <p:cNvSpPr>
              <a:spLocks noChangeArrowheads="1"/>
            </p:cNvSpPr>
            <p:nvPr/>
          </p:nvSpPr>
          <p:spPr bwMode="auto">
            <a:xfrm>
              <a:off x="7593047" y="3681028"/>
              <a:ext cx="1332148" cy="684076"/>
            </a:xfrm>
            <a:prstGeom prst="rect">
              <a:avLst/>
            </a:prstGeom>
            <a:solidFill>
              <a:sysClr val="window" lastClr="FFFFFF">
                <a:lumMod val="65000"/>
                <a:alpha val="42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次年度</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20" name="Rectangle 31"/>
            <p:cNvSpPr>
              <a:spLocks noChangeArrowheads="1"/>
            </p:cNvSpPr>
            <p:nvPr/>
          </p:nvSpPr>
          <p:spPr bwMode="auto">
            <a:xfrm>
              <a:off x="8997203" y="2672916"/>
              <a:ext cx="384289" cy="2660406"/>
            </a:xfrm>
            <a:prstGeom prst="rect">
              <a:avLst/>
            </a:prstGeom>
            <a:solidFill>
              <a:srgbClr val="F1AB3B">
                <a:lumMod val="40000"/>
                <a:lumOff val="60000"/>
              </a:srgb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4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1" name="曲折矢印 120"/>
            <p:cNvSpPr/>
            <p:nvPr/>
          </p:nvSpPr>
          <p:spPr bwMode="auto">
            <a:xfrm>
              <a:off x="8313127" y="3104964"/>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2" name="曲折矢印 121"/>
            <p:cNvSpPr/>
            <p:nvPr/>
          </p:nvSpPr>
          <p:spPr bwMode="auto">
            <a:xfrm flipV="1">
              <a:off x="8313127" y="4473116"/>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cxnSp>
          <p:nvCxnSpPr>
            <p:cNvPr id="123" name="直線コネクタ 122"/>
            <p:cNvCxnSpPr/>
            <p:nvPr/>
          </p:nvCxnSpPr>
          <p:spPr bwMode="auto">
            <a:xfrm>
              <a:off x="7437276" y="1952836"/>
              <a:ext cx="0" cy="4176464"/>
            </a:xfrm>
            <a:prstGeom prst="line">
              <a:avLst/>
            </a:prstGeom>
            <a:solidFill>
              <a:sysClr val="window" lastClr="FFFFFF"/>
            </a:solidFill>
            <a:ln w="12700" cap="flat" cmpd="sng" algn="ctr">
              <a:solidFill>
                <a:srgbClr val="975C1E"/>
              </a:solidFill>
              <a:prstDash val="dashDot"/>
              <a:round/>
              <a:headEnd type="none" w="med" len="med"/>
              <a:tailEnd type="none" w="lg" len="lg"/>
            </a:ln>
            <a:effectLst/>
          </p:spPr>
        </p:cxnSp>
        <p:sp>
          <p:nvSpPr>
            <p:cNvPr id="124" name="Rectangle 31"/>
            <p:cNvSpPr>
              <a:spLocks noChangeArrowheads="1"/>
            </p:cNvSpPr>
            <p:nvPr/>
          </p:nvSpPr>
          <p:spPr bwMode="auto">
            <a:xfrm>
              <a:off x="7617296" y="2024844"/>
              <a:ext cx="1728192" cy="435611"/>
            </a:xfrm>
            <a:prstGeom prst="rect">
              <a:avLst/>
            </a:prstGeom>
            <a:solidFill>
              <a:sysClr val="window" lastClr="FFFFFF">
                <a:lumMod val="85000"/>
              </a:sys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次年度</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5" name="ホームベース 124"/>
            <p:cNvSpPr/>
            <p:nvPr/>
          </p:nvSpPr>
          <p:spPr bwMode="auto">
            <a:xfrm rot="5400000">
              <a:off x="6105128" y="328498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6" name="角丸四角形 125"/>
            <p:cNvSpPr/>
            <p:nvPr/>
          </p:nvSpPr>
          <p:spPr bwMode="auto">
            <a:xfrm>
              <a:off x="5673080" y="3609020"/>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一次判定の</a:t>
              </a:r>
              <a: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7" name="角丸四角形 126"/>
            <p:cNvSpPr/>
            <p:nvPr/>
          </p:nvSpPr>
          <p:spPr bwMode="auto">
            <a:xfrm>
              <a:off x="5673080" y="5265204"/>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二次判定の</a:t>
              </a:r>
              <a: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8" name="ホームベース 127"/>
            <p:cNvSpPr/>
            <p:nvPr/>
          </p:nvSpPr>
          <p:spPr bwMode="auto">
            <a:xfrm rot="5400000">
              <a:off x="6141132" y="490516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9" name="右矢印 128"/>
            <p:cNvSpPr/>
            <p:nvPr/>
          </p:nvSpPr>
          <p:spPr bwMode="auto">
            <a:xfrm>
              <a:off x="7269011" y="3897052"/>
              <a:ext cx="288032"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0" name="テキスト ボックス 129"/>
            <p:cNvSpPr txBox="1"/>
            <p:nvPr/>
          </p:nvSpPr>
          <p:spPr>
            <a:xfrm>
              <a:off x="7437276" y="4977172"/>
              <a:ext cx="1584176" cy="618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課題自治体が改善する</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ことで、全国的な</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バラツキが縮小</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31" name="ホームベース 130"/>
            <p:cNvSpPr/>
            <p:nvPr/>
          </p:nvSpPr>
          <p:spPr bwMode="auto">
            <a:xfrm>
              <a:off x="2324708" y="242088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2" name="Oval 47"/>
            <p:cNvSpPr>
              <a:spLocks noChangeArrowheads="1"/>
            </p:cNvSpPr>
            <p:nvPr/>
          </p:nvSpPr>
          <p:spPr bwMode="auto">
            <a:xfrm>
              <a:off x="2756756" y="2312876"/>
              <a:ext cx="1764196" cy="504056"/>
            </a:xfrm>
            <a:prstGeom prst="rect">
              <a:avLst/>
            </a:prstGeom>
            <a:solidFill>
              <a:sysClr val="window" lastClr="FFFFFF">
                <a:lumMod val="65000"/>
                <a:alpha val="37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都道府県への情報</a:t>
              </a:r>
              <a: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提供及び独自の取組</a:t>
              </a:r>
              <a:endParaRPr kumimoji="1" lang="ja-JP" altLang="en-US" sz="12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33" name="右矢印 132"/>
            <p:cNvSpPr/>
            <p:nvPr/>
          </p:nvSpPr>
          <p:spPr bwMode="auto">
            <a:xfrm>
              <a:off x="4556956" y="2420888"/>
              <a:ext cx="720080" cy="216024"/>
            </a:xfrm>
            <a:prstGeom prst="rightArrow">
              <a:avLst/>
            </a:prstGeom>
            <a:solidFill>
              <a:srgbClr val="E3560E">
                <a:lumMod val="40000"/>
                <a:lumOff val="60000"/>
                <a:alpha val="68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4" name="テキスト ボックス 133"/>
            <p:cNvSpPr txBox="1"/>
            <p:nvPr/>
          </p:nvSpPr>
          <p:spPr>
            <a:xfrm>
              <a:off x="2576736" y="1943544"/>
              <a:ext cx="20882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本事業で提供した情報を都道府県が</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独自に指導で活用することを期待</a:t>
              </a:r>
              <a:endParaRPr kumimoji="1" lang="ja-JP" altLang="en-US" sz="900" b="0" i="0" u="none" strike="noStrike" kern="0" cap="none" spc="0" normalizeH="0" baseline="0" noProof="0" dirty="0">
                <a:ln>
                  <a:noFill/>
                </a:ln>
                <a:solidFill>
                  <a:sysClr val="windowText" lastClr="000000"/>
                </a:solidFill>
                <a:effectLst/>
                <a:uLnTx/>
                <a:uFillTx/>
              </a:endParaRPr>
            </a:p>
          </p:txBody>
        </p:sp>
      </p:grpSp>
      <p:sp>
        <p:nvSpPr>
          <p:cNvPr id="135" name="ホームベース 134"/>
          <p:cNvSpPr/>
          <p:nvPr/>
        </p:nvSpPr>
        <p:spPr bwMode="auto">
          <a:xfrm rot="5400000">
            <a:off x="3678313" y="3993527"/>
            <a:ext cx="322348" cy="271351"/>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6" name="ホームベース 135"/>
          <p:cNvSpPr/>
          <p:nvPr/>
        </p:nvSpPr>
        <p:spPr bwMode="auto">
          <a:xfrm rot="5400000">
            <a:off x="3678314" y="4734926"/>
            <a:ext cx="322348" cy="271351"/>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7" name="テキスト ボックス 136"/>
          <p:cNvSpPr txBox="1"/>
          <p:nvPr/>
        </p:nvSpPr>
        <p:spPr>
          <a:xfrm>
            <a:off x="3354987" y="4265279"/>
            <a:ext cx="980217"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審査会で疑義が出た事例の研修会での活用</a:t>
            </a:r>
            <a:endParaRPr kumimoji="1" lang="ja-JP" altLang="en-US" sz="90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01712"/>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【4-2</a:t>
            </a:r>
            <a:r>
              <a:rPr lang="ja-JP" altLang="en-US" sz="4000" dirty="0" smtClean="0">
                <a:solidFill>
                  <a:srgbClr val="000000"/>
                </a:solidFill>
                <a:latin typeface="Calibri" pitchFamily="34" charset="0"/>
              </a:rPr>
              <a:t>：業務分析データの提供</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235"/>
          <p:cNvGraphicFramePr>
            <a:graphicFrameLocks noGrp="1"/>
          </p:cNvGraphicFramePr>
          <p:nvPr/>
        </p:nvGraphicFramePr>
        <p:xfrm>
          <a:off x="145142" y="3659950"/>
          <a:ext cx="8868229" cy="3139994"/>
        </p:xfrm>
        <a:graphic>
          <a:graphicData uri="http://schemas.openxmlformats.org/drawingml/2006/table">
            <a:tbl>
              <a:tblPr/>
              <a:tblGrid>
                <a:gridCol w="8868229"/>
              </a:tblGrid>
              <a:tr h="465373">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FFFFFF"/>
                          </a:solidFill>
                          <a:effectLst/>
                          <a:latin typeface="+mj-ea"/>
                          <a:ea typeface="+mj-ea"/>
                          <a:cs typeface="Arial" charset="0"/>
                        </a:rPr>
                        <a:t>「業務分析データ」の提供によって</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0070C0"/>
                    </a:solidFill>
                  </a:tcPr>
                </a:tc>
              </a:tr>
              <a:tr h="2674621">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Char char="n"/>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solidFill>
                      <a:schemeClr val="bg1"/>
                    </a:solidFill>
                  </a:tcPr>
                </a:tc>
              </a:tr>
            </a:tbl>
          </a:graphicData>
        </a:graphic>
      </p:graphicFrame>
      <p:sp>
        <p:nvSpPr>
          <p:cNvPr id="5122" name="Rectangle 2"/>
          <p:cNvSpPr>
            <a:spLocks noGrp="1" noChangeArrowheads="1"/>
          </p:cNvSpPr>
          <p:nvPr>
            <p:ph type="title"/>
          </p:nvPr>
        </p:nvSpPr>
        <p:spPr/>
        <p:txBody>
          <a:bodyPr/>
          <a:lstStyle/>
          <a:p>
            <a:pPr eaLnBrk="1" hangingPunct="1"/>
            <a:r>
              <a:rPr lang="ja-JP" altLang="en-US" dirty="0" smtClean="0"/>
              <a:t>業務分析データの提供の背景</a:t>
            </a:r>
          </a:p>
        </p:txBody>
      </p:sp>
      <p:graphicFrame>
        <p:nvGraphicFramePr>
          <p:cNvPr id="12" name="Group 235"/>
          <p:cNvGraphicFramePr>
            <a:graphicFrameLocks noGrp="1"/>
          </p:cNvGraphicFramePr>
          <p:nvPr/>
        </p:nvGraphicFramePr>
        <p:xfrm>
          <a:off x="72574" y="1320800"/>
          <a:ext cx="8963306" cy="2177143"/>
        </p:xfrm>
        <a:graphic>
          <a:graphicData uri="http://schemas.openxmlformats.org/drawingml/2006/table">
            <a:tbl>
              <a:tblPr/>
              <a:tblGrid>
                <a:gridCol w="8963306"/>
              </a:tblGrid>
              <a:tr h="455378">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000000"/>
                          </a:solidFill>
                          <a:effectLst/>
                          <a:latin typeface="+mj-ea"/>
                          <a:ea typeface="+mj-ea"/>
                          <a:cs typeface="Arial" charset="0"/>
                        </a:rPr>
                        <a:t>要介護認定に関する統一されたデータ資料の提供がないと・・</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F1DB9D"/>
                    </a:solidFill>
                  </a:tcPr>
                </a:tc>
              </a:tr>
              <a:tr h="1721765">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defRPr/>
                      </a:pPr>
                      <a:endParaRPr kumimoji="0" lang="en-US" altLang="ja-JP"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3" name="テキスト ボックス 12"/>
          <p:cNvSpPr txBox="1"/>
          <p:nvPr/>
        </p:nvSpPr>
        <p:spPr>
          <a:xfrm>
            <a:off x="203200" y="1936581"/>
            <a:ext cx="2569108" cy="338554"/>
          </a:xfrm>
          <a:prstGeom prst="rect">
            <a:avLst/>
          </a:prstGeom>
          <a:noFill/>
          <a:ln>
            <a:solidFill>
              <a:schemeClr val="tx1"/>
            </a:solidFill>
          </a:ln>
        </p:spPr>
        <p:txBody>
          <a:bodyPr wrap="square" rtlCol="0">
            <a:spAutoFit/>
          </a:bodyPr>
          <a:lstStyle/>
          <a:p>
            <a:r>
              <a:rPr kumimoji="1" lang="ja-JP" altLang="en-US" sz="1600" dirty="0" smtClean="0">
                <a:latin typeface="+mj-ea"/>
                <a:ea typeface="+mj-ea"/>
              </a:rPr>
              <a:t>分析の負担が大きい</a:t>
            </a:r>
            <a:endParaRPr kumimoji="1" lang="ja-JP" altLang="en-US" sz="2800" dirty="0">
              <a:latin typeface="+mj-ea"/>
              <a:ea typeface="+mj-ea"/>
            </a:endParaRPr>
          </a:p>
        </p:txBody>
      </p:sp>
      <p:sp>
        <p:nvSpPr>
          <p:cNvPr id="14" name="テキスト ボックス 13"/>
          <p:cNvSpPr txBox="1"/>
          <p:nvPr/>
        </p:nvSpPr>
        <p:spPr>
          <a:xfrm>
            <a:off x="2988332" y="1926999"/>
            <a:ext cx="2772308" cy="338554"/>
          </a:xfrm>
          <a:prstGeom prst="rect">
            <a:avLst/>
          </a:prstGeom>
          <a:noFill/>
          <a:ln>
            <a:solidFill>
              <a:schemeClr val="tx1"/>
            </a:solidFill>
          </a:ln>
        </p:spPr>
        <p:txBody>
          <a:bodyPr wrap="square" rtlCol="0">
            <a:spAutoFit/>
          </a:bodyPr>
          <a:lstStyle/>
          <a:p>
            <a:r>
              <a:rPr kumimoji="1" lang="ja-JP" altLang="en-US" sz="1600" dirty="0" smtClean="0">
                <a:latin typeface="+mj-ea"/>
                <a:ea typeface="+mj-ea"/>
              </a:rPr>
              <a:t>比較できない</a:t>
            </a:r>
            <a:endParaRPr kumimoji="1" lang="ja-JP" altLang="en-US" sz="2800" dirty="0">
              <a:latin typeface="+mj-ea"/>
              <a:ea typeface="+mj-ea"/>
            </a:endParaRPr>
          </a:p>
        </p:txBody>
      </p:sp>
      <p:sp>
        <p:nvSpPr>
          <p:cNvPr id="15" name="テキスト ボックス 14"/>
          <p:cNvSpPr txBox="1"/>
          <p:nvPr/>
        </p:nvSpPr>
        <p:spPr>
          <a:xfrm>
            <a:off x="5940660" y="1936581"/>
            <a:ext cx="2956597" cy="338554"/>
          </a:xfrm>
          <a:prstGeom prst="rect">
            <a:avLst/>
          </a:prstGeom>
          <a:noFill/>
          <a:ln>
            <a:solidFill>
              <a:schemeClr val="tx1"/>
            </a:solidFill>
          </a:ln>
        </p:spPr>
        <p:txBody>
          <a:bodyPr wrap="square" rtlCol="0">
            <a:spAutoFit/>
          </a:bodyPr>
          <a:lstStyle/>
          <a:p>
            <a:r>
              <a:rPr kumimoji="1" lang="ja-JP" altLang="en-US" sz="1600" dirty="0" smtClean="0">
                <a:latin typeface="+mj-ea"/>
                <a:ea typeface="+mj-ea"/>
              </a:rPr>
              <a:t>取組の適切性を評価できない</a:t>
            </a:r>
            <a:endParaRPr kumimoji="1" lang="ja-JP" altLang="en-US" sz="1600" dirty="0">
              <a:latin typeface="+mj-ea"/>
              <a:ea typeface="+mj-ea"/>
            </a:endParaRPr>
          </a:p>
        </p:txBody>
      </p:sp>
      <p:sp>
        <p:nvSpPr>
          <p:cNvPr id="16" name="Rectangle 14"/>
          <p:cNvSpPr>
            <a:spLocks noChangeArrowheads="1"/>
          </p:cNvSpPr>
          <p:nvPr/>
        </p:nvSpPr>
        <p:spPr bwMode="auto">
          <a:xfrm>
            <a:off x="2966280" y="2260617"/>
            <a:ext cx="2736304" cy="920880"/>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各自治体が独自に分析しても、全国データや都道府県データとの比較ができず、自治体の客観的な状況を把握できない。</a:t>
            </a:r>
            <a:endParaRPr lang="en-US" altLang="ja-JP" sz="1400" dirty="0" smtClean="0">
              <a:latin typeface="HG丸ｺﾞｼｯｸM-PRO" pitchFamily="50" charset="-128"/>
              <a:ea typeface="HG丸ｺﾞｼｯｸM-PRO" pitchFamily="50" charset="-128"/>
            </a:endParaRPr>
          </a:p>
        </p:txBody>
      </p:sp>
      <p:sp>
        <p:nvSpPr>
          <p:cNvPr id="17" name="Rectangle 14"/>
          <p:cNvSpPr>
            <a:spLocks noChangeArrowheads="1"/>
          </p:cNvSpPr>
          <p:nvPr/>
        </p:nvSpPr>
        <p:spPr bwMode="auto">
          <a:xfrm>
            <a:off x="5904656" y="2260618"/>
            <a:ext cx="2949058" cy="700296"/>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自治体が適正化に向けた取組を実施しても、その成果を評価するための客観的なデータがない。</a:t>
            </a:r>
            <a:endParaRPr lang="en-US" altLang="ja-JP" sz="1400" dirty="0" smtClean="0">
              <a:latin typeface="HG丸ｺﾞｼｯｸM-PRO" pitchFamily="50" charset="-128"/>
              <a:ea typeface="HG丸ｺﾞｼｯｸM-PRO" pitchFamily="50" charset="-128"/>
            </a:endParaRPr>
          </a:p>
        </p:txBody>
      </p:sp>
      <p:sp>
        <p:nvSpPr>
          <p:cNvPr id="18" name="Rectangle 14"/>
          <p:cNvSpPr>
            <a:spLocks noChangeArrowheads="1"/>
          </p:cNvSpPr>
          <p:nvPr/>
        </p:nvSpPr>
        <p:spPr bwMode="auto">
          <a:xfrm>
            <a:off x="173606" y="2260617"/>
            <a:ext cx="2736304" cy="992887"/>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調査項目も多くデータ量は膨大であることから、職員自ら目的に合った分析を定期的に実施することは困難な場合が多く、また、負担が大きい。</a:t>
            </a:r>
            <a:endParaRPr lang="ja-JP" altLang="en-US" sz="1400" dirty="0" smtClean="0"/>
          </a:p>
          <a:p>
            <a:pPr marL="180975" lvl="0" indent="-180975" algn="l">
              <a:lnSpc>
                <a:spcPct val="104000"/>
              </a:lnSpc>
              <a:spcBef>
                <a:spcPct val="20000"/>
              </a:spcBef>
              <a:buClr>
                <a:schemeClr val="bg2"/>
              </a:buClr>
              <a:defRPr/>
            </a:pPr>
            <a:endParaRPr lang="en-US" altLang="ja-JP" sz="1200" dirty="0" smtClean="0">
              <a:latin typeface="HG丸ｺﾞｼｯｸM-PRO" pitchFamily="50" charset="-128"/>
              <a:ea typeface="HG丸ｺﾞｼｯｸM-PRO" pitchFamily="50" charset="-128"/>
            </a:endParaRPr>
          </a:p>
        </p:txBody>
      </p:sp>
      <p:sp>
        <p:nvSpPr>
          <p:cNvPr id="20" name="テキスト ボックス 19"/>
          <p:cNvSpPr txBox="1"/>
          <p:nvPr/>
        </p:nvSpPr>
        <p:spPr>
          <a:xfrm>
            <a:off x="231662" y="4205197"/>
            <a:ext cx="2540563" cy="338554"/>
          </a:xfrm>
          <a:prstGeom prst="rect">
            <a:avLst/>
          </a:prstGeom>
          <a:solidFill>
            <a:schemeClr val="tx1">
              <a:lumMod val="75000"/>
              <a:lumOff val="25000"/>
            </a:schemeClr>
          </a:solidFill>
        </p:spPr>
        <p:txBody>
          <a:bodyPr wrap="square" rtlCol="0">
            <a:spAutoFit/>
          </a:bodyPr>
          <a:lstStyle/>
          <a:p>
            <a:r>
              <a:rPr kumimoji="1" lang="ja-JP" altLang="en-US" sz="1600" dirty="0" smtClean="0">
                <a:solidFill>
                  <a:schemeClr val="bg1"/>
                </a:solidFill>
                <a:latin typeface="+mj-ea"/>
                <a:ea typeface="+mj-ea"/>
              </a:rPr>
              <a:t>分析の負担が軽減</a:t>
            </a:r>
            <a:endParaRPr kumimoji="1" lang="ja-JP" altLang="en-US" sz="1600" dirty="0">
              <a:solidFill>
                <a:schemeClr val="bg1"/>
              </a:solidFill>
              <a:latin typeface="+mj-ea"/>
              <a:ea typeface="+mj-ea"/>
            </a:endParaRPr>
          </a:p>
        </p:txBody>
      </p:sp>
      <p:sp>
        <p:nvSpPr>
          <p:cNvPr id="21" name="テキスト ボックス 20"/>
          <p:cNvSpPr txBox="1"/>
          <p:nvPr/>
        </p:nvSpPr>
        <p:spPr>
          <a:xfrm>
            <a:off x="2973818" y="4195615"/>
            <a:ext cx="2772308" cy="338554"/>
          </a:xfrm>
          <a:prstGeom prst="rect">
            <a:avLst/>
          </a:prstGeom>
          <a:solidFill>
            <a:schemeClr val="tx1">
              <a:lumMod val="75000"/>
              <a:lumOff val="25000"/>
            </a:schemeClr>
          </a:solidFill>
        </p:spPr>
        <p:txBody>
          <a:bodyPr wrap="square" rtlCol="0">
            <a:spAutoFit/>
          </a:bodyPr>
          <a:lstStyle/>
          <a:p>
            <a:r>
              <a:rPr kumimoji="1" lang="ja-JP" altLang="en-US" sz="1600" dirty="0" smtClean="0">
                <a:solidFill>
                  <a:schemeClr val="bg1"/>
                </a:solidFill>
                <a:latin typeface="+mj-ea"/>
                <a:ea typeface="+mj-ea"/>
              </a:rPr>
              <a:t>自分の位置を知ることが可能</a:t>
            </a:r>
            <a:endParaRPr kumimoji="1" lang="ja-JP" altLang="en-US" sz="2800" dirty="0">
              <a:solidFill>
                <a:schemeClr val="bg1"/>
              </a:solidFill>
              <a:latin typeface="+mj-ea"/>
              <a:ea typeface="+mj-ea"/>
            </a:endParaRPr>
          </a:p>
        </p:txBody>
      </p:sp>
      <p:sp>
        <p:nvSpPr>
          <p:cNvPr id="22" name="テキスト ボックス 21"/>
          <p:cNvSpPr txBox="1"/>
          <p:nvPr/>
        </p:nvSpPr>
        <p:spPr>
          <a:xfrm>
            <a:off x="5926146" y="4196023"/>
            <a:ext cx="2971111" cy="346947"/>
          </a:xfrm>
          <a:prstGeom prst="rect">
            <a:avLst/>
          </a:prstGeom>
          <a:solidFill>
            <a:schemeClr val="tx1">
              <a:lumMod val="75000"/>
              <a:lumOff val="25000"/>
            </a:schemeClr>
          </a:solidFill>
        </p:spPr>
        <p:txBody>
          <a:bodyPr wrap="square" rtlCol="0">
            <a:spAutoFit/>
          </a:bodyPr>
          <a:lstStyle/>
          <a:p>
            <a:r>
              <a:rPr kumimoji="1" lang="ja-JP" altLang="en-US" sz="1600" dirty="0" smtClean="0">
                <a:solidFill>
                  <a:schemeClr val="bg1"/>
                </a:solidFill>
                <a:latin typeface="+mj-ea"/>
                <a:ea typeface="+mj-ea"/>
              </a:rPr>
              <a:t>取組に対する評価が見える</a:t>
            </a:r>
            <a:endParaRPr kumimoji="1" lang="ja-JP" altLang="en-US" sz="1600" dirty="0">
              <a:solidFill>
                <a:schemeClr val="bg1"/>
              </a:solidFill>
              <a:latin typeface="+mj-ea"/>
              <a:ea typeface="+mj-ea"/>
            </a:endParaRPr>
          </a:p>
        </p:txBody>
      </p:sp>
      <p:sp>
        <p:nvSpPr>
          <p:cNvPr id="23" name="Rectangle 14"/>
          <p:cNvSpPr>
            <a:spLocks noChangeArrowheads="1"/>
          </p:cNvSpPr>
          <p:nvPr/>
        </p:nvSpPr>
        <p:spPr bwMode="auto">
          <a:xfrm>
            <a:off x="108012" y="4736319"/>
            <a:ext cx="2736304" cy="1655775"/>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自ら集計等の業務を実施する必要はなく、負担が大幅に軽減される。</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グラフ等で状況を把握できるため、分析負荷が軽減。</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さらに、能力向上研修会で分析方法を伝達。</a:t>
            </a:r>
            <a:endParaRPr lang="en-US" altLang="ja-JP" sz="1600" dirty="0" smtClean="0">
              <a:latin typeface="HG丸ｺﾞｼｯｸM-PRO" pitchFamily="50" charset="-128"/>
              <a:ea typeface="HG丸ｺﾞｼｯｸM-PRO" pitchFamily="50" charset="-128"/>
            </a:endParaRPr>
          </a:p>
        </p:txBody>
      </p:sp>
      <p:sp>
        <p:nvSpPr>
          <p:cNvPr id="24" name="Rectangle 14"/>
          <p:cNvSpPr>
            <a:spLocks noChangeArrowheads="1"/>
          </p:cNvSpPr>
          <p:nvPr/>
        </p:nvSpPr>
        <p:spPr bwMode="auto">
          <a:xfrm>
            <a:off x="5904656" y="4700315"/>
            <a:ext cx="2949058" cy="1330851"/>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定期的にデータ提供で、適正化の取組の妥当性を自己点検可能。</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取組を客観的に評価できることで、審査会や調査員、庁内に対して、認定業務の現状を適切に説明することができる。</a:t>
            </a:r>
            <a:endParaRPr lang="en-US" altLang="ja-JP" sz="1600" dirty="0" smtClean="0">
              <a:latin typeface="HG丸ｺﾞｼｯｸM-PRO" pitchFamily="50" charset="-128"/>
              <a:ea typeface="HG丸ｺﾞｼｯｸM-PRO" pitchFamily="50" charset="-128"/>
            </a:endParaRPr>
          </a:p>
        </p:txBody>
      </p:sp>
      <p:sp>
        <p:nvSpPr>
          <p:cNvPr id="25" name="Rectangle 14"/>
          <p:cNvSpPr>
            <a:spLocks noChangeArrowheads="1"/>
          </p:cNvSpPr>
          <p:nvPr/>
        </p:nvSpPr>
        <p:spPr bwMode="auto">
          <a:xfrm>
            <a:off x="2988332" y="4709488"/>
            <a:ext cx="2736304" cy="1187723"/>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全国の自治体の中での位置を知ることができる。</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全国統一のフォーマットであるため、近隣市町村や同一規模自治体との比較も可能となる。</a:t>
            </a:r>
            <a:endParaRPr lang="en-US" altLang="ja-JP" sz="1600" dirty="0" smtClean="0">
              <a:latin typeface="HG丸ｺﾞｼｯｸM-PRO" pitchFamily="50" charset="-128"/>
              <a:ea typeface="HG丸ｺﾞｼｯｸM-PRO" pitchFamily="50" charset="-128"/>
            </a:endParaRPr>
          </a:p>
        </p:txBody>
      </p:sp>
      <p:cxnSp>
        <p:nvCxnSpPr>
          <p:cNvPr id="26" name="直線矢印コネクタ 25"/>
          <p:cNvCxnSpPr/>
          <p:nvPr/>
        </p:nvCxnSpPr>
        <p:spPr bwMode="auto">
          <a:xfrm>
            <a:off x="4471412" y="3261239"/>
            <a:ext cx="7598" cy="432048"/>
          </a:xfrm>
          <a:prstGeom prst="straightConnector1">
            <a:avLst/>
          </a:prstGeom>
          <a:solidFill>
            <a:schemeClr val="bg1"/>
          </a:solidFill>
          <a:ln w="5715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業務分析データ</a:t>
            </a:r>
          </a:p>
        </p:txBody>
      </p:sp>
      <p:sp>
        <p:nvSpPr>
          <p:cNvPr id="4" name="正方形/長方形 3"/>
          <p:cNvSpPr/>
          <p:nvPr/>
        </p:nvSpPr>
        <p:spPr>
          <a:xfrm>
            <a:off x="552203"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「業務分析データ」は、各自治体の職員が、認定の適正な運営に関する課題分析をおこなうための基礎資料を提供することを目的としている。自治体が</a:t>
            </a:r>
            <a:r>
              <a:rPr lang="ja-JP" altLang="en-US" sz="1600" b="1" dirty="0" smtClean="0">
                <a:solidFill>
                  <a:srgbClr val="FF0000"/>
                </a:solidFill>
              </a:rPr>
              <a:t>自身の状況を把握し、自ら適正化に向けた課題を明らかすることができる</a:t>
            </a:r>
            <a:r>
              <a:rPr lang="ja-JP" altLang="en-US" sz="1600" dirty="0" smtClean="0"/>
              <a:t>客観的な情報を提供することにある。</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平成</a:t>
            </a:r>
            <a:r>
              <a:rPr lang="en-US" altLang="ja-JP" sz="1600" dirty="0" smtClean="0"/>
              <a:t>27</a:t>
            </a:r>
            <a:r>
              <a:rPr lang="ja-JP" altLang="en-US" sz="1600" dirty="0" smtClean="0"/>
              <a:t>年度も、</a:t>
            </a:r>
            <a:r>
              <a:rPr lang="en-US" altLang="ja-JP" sz="1600" dirty="0" smtClean="0"/>
              <a:t>9</a:t>
            </a:r>
            <a:r>
              <a:rPr lang="ja-JP" altLang="en-US" sz="1600" dirty="0" smtClean="0"/>
              <a:t>月と</a:t>
            </a:r>
            <a:r>
              <a:rPr lang="en-US" altLang="ja-JP" sz="1600" dirty="0" smtClean="0"/>
              <a:t>3</a:t>
            </a:r>
            <a:r>
              <a:rPr lang="ja-JP" altLang="en-US" sz="1600" dirty="0" smtClean="0"/>
              <a:t>月に、エクセルデータにて提供予定。</a:t>
            </a:r>
            <a:endParaRPr lang="en-US" altLang="ja-JP" sz="1600" dirty="0" smtClean="0"/>
          </a:p>
        </p:txBody>
      </p:sp>
      <p:sp>
        <p:nvSpPr>
          <p:cNvPr id="5" name="正方形/長方形 4"/>
          <p:cNvSpPr/>
          <p:nvPr/>
        </p:nvSpPr>
        <p:spPr bwMode="auto">
          <a:xfrm>
            <a:off x="4865602" y="2668746"/>
            <a:ext cx="3857483" cy="3935253"/>
          </a:xfrm>
          <a:prstGeom prst="rect">
            <a:avLst/>
          </a:prstGeom>
          <a:solidFill>
            <a:schemeClr val="bg1">
              <a:lumMod val="95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6" name="正方形/長方形 5"/>
          <p:cNvSpPr/>
          <p:nvPr/>
        </p:nvSpPr>
        <p:spPr bwMode="auto">
          <a:xfrm>
            <a:off x="275771" y="2668747"/>
            <a:ext cx="4301800" cy="3993310"/>
          </a:xfrm>
          <a:prstGeom prst="rect">
            <a:avLst/>
          </a:prstGeom>
          <a:solidFill>
            <a:schemeClr val="bg1">
              <a:lumMod val="95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7" name="正方形/長方形 6"/>
          <p:cNvSpPr/>
          <p:nvPr/>
        </p:nvSpPr>
        <p:spPr bwMode="auto">
          <a:xfrm>
            <a:off x="188686" y="2510779"/>
            <a:ext cx="8708571" cy="4223848"/>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8" name="AutoShape 214"/>
          <p:cNvSpPr>
            <a:spLocks noChangeArrowheads="1"/>
          </p:cNvSpPr>
          <p:nvPr/>
        </p:nvSpPr>
        <p:spPr bwMode="auto">
          <a:xfrm>
            <a:off x="2391652" y="2272703"/>
            <a:ext cx="4691321" cy="342932"/>
          </a:xfrm>
          <a:prstGeom prst="roundRect">
            <a:avLst>
              <a:gd name="adj" fmla="val 16667"/>
            </a:avLst>
          </a:prstGeom>
          <a:solidFill>
            <a:schemeClr val="bg1">
              <a:lumMod val="50000"/>
            </a:schemeClr>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平成２７年度の業務分析データにて提供する分析項目</a:t>
            </a:r>
            <a:endParaRPr lang="ja-JP" altLang="en-US" sz="1400" dirty="0">
              <a:solidFill>
                <a:srgbClr val="FFFFFF"/>
              </a:solidFill>
              <a:ea typeface="HGP創英角ｺﾞｼｯｸUB" pitchFamily="50" charset="-128"/>
            </a:endParaRPr>
          </a:p>
        </p:txBody>
      </p:sp>
      <p:sp>
        <p:nvSpPr>
          <p:cNvPr id="9" name="テキスト ボックス 8"/>
          <p:cNvSpPr txBox="1"/>
          <p:nvPr/>
        </p:nvSpPr>
        <p:spPr>
          <a:xfrm>
            <a:off x="261257" y="2699762"/>
            <a:ext cx="4259101" cy="3947940"/>
          </a:xfrm>
          <a:prstGeom prst="rect">
            <a:avLst/>
          </a:prstGeom>
          <a:noFill/>
        </p:spPr>
        <p:txBody>
          <a:bodyPr wrap="square" rtlCol="0">
            <a:spAutoFit/>
          </a:bodyPr>
          <a:lstStyle/>
          <a:p>
            <a:pPr marL="266700" indent="-266700" algn="l">
              <a:lnSpc>
                <a:spcPct val="104000"/>
              </a:lnSpc>
              <a:spcBef>
                <a:spcPct val="20000"/>
              </a:spcBef>
              <a:buClr>
                <a:srgbClr val="000000"/>
              </a:buClr>
            </a:pPr>
            <a:r>
              <a:rPr kumimoji="1" lang="ja-JP" altLang="en-US" sz="1200" u="sng" dirty="0" smtClean="0">
                <a:solidFill>
                  <a:srgbClr val="000000"/>
                </a:solidFill>
                <a:latin typeface="HGP創英角ｺﾞｼｯｸUB" pitchFamily="50" charset="-128"/>
                <a:ea typeface="HGP創英角ｺﾞｼｯｸUB" pitchFamily="50" charset="-128"/>
              </a:rPr>
              <a:t>１</a:t>
            </a:r>
            <a:r>
              <a:rPr kumimoji="1" lang="en-US" altLang="ja-JP" sz="1200" u="sng" dirty="0" smtClean="0">
                <a:solidFill>
                  <a:srgbClr val="000000"/>
                </a:solidFill>
                <a:latin typeface="HGP創英角ｺﾞｼｯｸUB" pitchFamily="50" charset="-128"/>
                <a:ea typeface="HGP創英角ｺﾞｼｯｸUB" pitchFamily="50" charset="-128"/>
              </a:rPr>
              <a:t>.</a:t>
            </a:r>
            <a:r>
              <a:rPr kumimoji="1" lang="ja-JP" altLang="en-US" sz="1200" u="sng" dirty="0" smtClean="0">
                <a:solidFill>
                  <a:srgbClr val="000000"/>
                </a:solidFill>
                <a:latin typeface="HGP創英角ｺﾞｼｯｸUB" pitchFamily="50" charset="-128"/>
                <a:ea typeface="HGP創英角ｺﾞｼｯｸUB" pitchFamily="50" charset="-128"/>
              </a:rPr>
              <a:t>基礎情報</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・総人口、高齢者人口、後期高齢者人口</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・認定率</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a:t>
            </a:r>
            <a:r>
              <a:rPr kumimoji="1" lang="ja-JP" altLang="en-US" sz="1200" dirty="0" smtClean="0">
                <a:latin typeface="HG丸ｺﾞｼｯｸM-PRO" pitchFamily="50" charset="-128"/>
                <a:ea typeface="HG丸ｺﾞｼｯｸM-PRO" pitchFamily="50" charset="-128"/>
              </a:rPr>
              <a:t>・理論認定率（年齢階級による補正）</a:t>
            </a:r>
            <a:endParaRPr kumimoji="1" lang="en-US" altLang="ja-JP" sz="1200" dirty="0" smtClean="0">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・認知症高齢者自立度（</a:t>
            </a:r>
            <a:r>
              <a:rPr kumimoji="1" lang="en-US" altLang="ja-JP" sz="1200" dirty="0" smtClean="0">
                <a:solidFill>
                  <a:srgbClr val="000000"/>
                </a:solidFill>
                <a:latin typeface="HG丸ｺﾞｼｯｸM-PRO" pitchFamily="50" charset="-128"/>
                <a:ea typeface="HG丸ｺﾞｼｯｸM-PRO" pitchFamily="50" charset="-128"/>
              </a:rPr>
              <a:t>Ⅱ</a:t>
            </a:r>
            <a:r>
              <a:rPr kumimoji="1" lang="ja-JP" altLang="en-US" sz="1200" dirty="0" smtClean="0">
                <a:solidFill>
                  <a:srgbClr val="000000"/>
                </a:solidFill>
                <a:latin typeface="HG丸ｺﾞｼｯｸM-PRO" pitchFamily="50" charset="-128"/>
                <a:ea typeface="HG丸ｺﾞｼｯｸM-PRO" pitchFamily="50" charset="-128"/>
              </a:rPr>
              <a:t>以上の割合、</a:t>
            </a:r>
            <a:r>
              <a:rPr kumimoji="1" lang="en-US" altLang="ja-JP" sz="1200" dirty="0" smtClean="0">
                <a:solidFill>
                  <a:srgbClr val="000000"/>
                </a:solidFill>
                <a:latin typeface="HG丸ｺﾞｼｯｸM-PRO" pitchFamily="50" charset="-128"/>
                <a:ea typeface="HG丸ｺﾞｼｯｸM-PRO" pitchFamily="50" charset="-128"/>
              </a:rPr>
              <a:t>Ⅲ</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・障害高齢者自立度（</a:t>
            </a:r>
            <a:r>
              <a:rPr kumimoji="1" lang="en-US" altLang="ja-JP" sz="1200" dirty="0" smtClean="0">
                <a:solidFill>
                  <a:srgbClr val="000000"/>
                </a:solidFill>
                <a:latin typeface="HG丸ｺﾞｼｯｸM-PRO" pitchFamily="50" charset="-128"/>
                <a:ea typeface="HG丸ｺﾞｼｯｸM-PRO" pitchFamily="50" charset="-128"/>
              </a:rPr>
              <a:t>B</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u="sng" dirty="0" smtClean="0">
                <a:solidFill>
                  <a:srgbClr val="000000"/>
                </a:solidFill>
                <a:latin typeface="HGP創英角ｺﾞｼｯｸUB" pitchFamily="50" charset="-128"/>
                <a:ea typeface="HGP創英角ｺﾞｼｯｸUB" pitchFamily="50" charset="-128"/>
              </a:rPr>
              <a:t>２</a:t>
            </a:r>
            <a:r>
              <a:rPr kumimoji="1" lang="en-US" altLang="ja-JP" sz="1200" u="sng" dirty="0" smtClean="0">
                <a:solidFill>
                  <a:srgbClr val="000000"/>
                </a:solidFill>
                <a:latin typeface="HGP創英角ｺﾞｼｯｸUB" pitchFamily="50" charset="-128"/>
                <a:ea typeface="HGP創英角ｺﾞｼｯｸUB" pitchFamily="50" charset="-128"/>
              </a:rPr>
              <a:t>.</a:t>
            </a:r>
            <a:r>
              <a:rPr kumimoji="1" lang="ja-JP" altLang="en-US" sz="1200" u="sng" dirty="0" smtClean="0">
                <a:solidFill>
                  <a:srgbClr val="000000"/>
                </a:solidFill>
                <a:latin typeface="HGP創英角ｺﾞｼｯｸUB" pitchFamily="50" charset="-128"/>
                <a:ea typeface="HGP創英角ｺﾞｼｯｸUB" pitchFamily="50" charset="-128"/>
              </a:rPr>
              <a:t>事務データ</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・申請件数（被保険者区分別、申請区分別）</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・意見書依頼から入手までの期間</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・調査依頼から実施までの期間</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・申請から認定までの期間</a:t>
            </a:r>
          </a:p>
          <a:p>
            <a:pPr marL="266700" indent="-266700" algn="l">
              <a:lnSpc>
                <a:spcPct val="104000"/>
              </a:lnSpc>
              <a:spcBef>
                <a:spcPct val="20000"/>
              </a:spcBef>
              <a:buClr>
                <a:srgbClr val="000000"/>
              </a:buClr>
            </a:pPr>
            <a:r>
              <a:rPr kumimoji="1" lang="ja-JP" altLang="en-US" sz="1200" u="sng" dirty="0" smtClean="0">
                <a:solidFill>
                  <a:srgbClr val="000000"/>
                </a:solidFill>
                <a:latin typeface="HGP創英角ｺﾞｼｯｸUB" pitchFamily="50" charset="-128"/>
                <a:ea typeface="HGP創英角ｺﾞｼｯｸUB" pitchFamily="50" charset="-128"/>
              </a:rPr>
              <a:t>３</a:t>
            </a:r>
            <a:r>
              <a:rPr kumimoji="1" lang="en-US" altLang="ja-JP" sz="1200" u="sng" dirty="0" smtClean="0">
                <a:solidFill>
                  <a:srgbClr val="000000"/>
                </a:solidFill>
                <a:latin typeface="HGP創英角ｺﾞｼｯｸUB" pitchFamily="50" charset="-128"/>
                <a:ea typeface="HGP創英角ｺﾞｼｯｸUB" pitchFamily="50" charset="-128"/>
              </a:rPr>
              <a:t>.</a:t>
            </a:r>
            <a:r>
              <a:rPr kumimoji="1" lang="ja-JP" altLang="en-US" sz="1200" u="sng" dirty="0" smtClean="0">
                <a:solidFill>
                  <a:srgbClr val="000000"/>
                </a:solidFill>
                <a:latin typeface="HGP創英角ｺﾞｼｯｸUB" pitchFamily="50" charset="-128"/>
                <a:ea typeface="HGP創英角ｺﾞｼｯｸUB" pitchFamily="50" charset="-128"/>
              </a:rPr>
              <a:t>調査項目データ</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・中間評価項目得点</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→居宅／施設別</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・地域特性からみた中間評価項目得点（参考）</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・調査項目別選択率（箱ひげ図によるばらつき表示）</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→居宅／施設別</a:t>
            </a:r>
            <a:r>
              <a:rPr kumimoji="1" lang="en-US" altLang="ja-JP" sz="1200" dirty="0" smtClean="0">
                <a:solidFill>
                  <a:srgbClr val="000000"/>
                </a:solidFill>
                <a:latin typeface="HG丸ｺﾞｼｯｸM-PRO" pitchFamily="50" charset="-128"/>
                <a:ea typeface="HG丸ｺﾞｼｯｸM-PRO" pitchFamily="50" charset="-128"/>
              </a:rPr>
              <a:t>		</a:t>
            </a:r>
            <a:endParaRPr kumimoji="1" lang="ja-JP" altLang="en-US" sz="2800" dirty="0">
              <a:solidFill>
                <a:srgbClr val="000000"/>
              </a:solidFill>
            </a:endParaRPr>
          </a:p>
        </p:txBody>
      </p:sp>
      <p:sp>
        <p:nvSpPr>
          <p:cNvPr id="10" name="テキスト ボックス 9"/>
          <p:cNvSpPr txBox="1"/>
          <p:nvPr/>
        </p:nvSpPr>
        <p:spPr>
          <a:xfrm>
            <a:off x="4922129" y="2714276"/>
            <a:ext cx="3724096" cy="3246466"/>
          </a:xfrm>
          <a:prstGeom prst="rect">
            <a:avLst/>
          </a:prstGeom>
          <a:noFill/>
        </p:spPr>
        <p:txBody>
          <a:bodyPr wrap="none" rtlCol="0">
            <a:spAutoFit/>
          </a:bodyPr>
          <a:lstStyle/>
          <a:p>
            <a:pPr marL="266700" indent="-266700" algn="l">
              <a:lnSpc>
                <a:spcPct val="104000"/>
              </a:lnSpc>
              <a:spcBef>
                <a:spcPct val="20000"/>
              </a:spcBef>
              <a:buClr>
                <a:srgbClr val="000000"/>
              </a:buClr>
            </a:pPr>
            <a:r>
              <a:rPr kumimoji="1" lang="ja-JP" altLang="en-US" sz="1200" u="sng" dirty="0" smtClean="0">
                <a:solidFill>
                  <a:srgbClr val="000000"/>
                </a:solidFill>
                <a:latin typeface="HGP創英角ｺﾞｼｯｸUB" pitchFamily="50" charset="-128"/>
                <a:ea typeface="HGP創英角ｺﾞｼｯｸUB" pitchFamily="50" charset="-128"/>
              </a:rPr>
              <a:t>４</a:t>
            </a:r>
            <a:r>
              <a:rPr kumimoji="1" lang="en-US" altLang="ja-JP" sz="1200" u="sng" dirty="0" smtClean="0">
                <a:solidFill>
                  <a:srgbClr val="000000"/>
                </a:solidFill>
                <a:latin typeface="HGP創英角ｺﾞｼｯｸUB" pitchFamily="50" charset="-128"/>
                <a:ea typeface="HGP創英角ｺﾞｼｯｸUB" pitchFamily="50" charset="-128"/>
              </a:rPr>
              <a:t>.</a:t>
            </a:r>
            <a:r>
              <a:rPr kumimoji="1" lang="ja-JP" altLang="en-US" sz="1200" u="sng" dirty="0" smtClean="0">
                <a:solidFill>
                  <a:srgbClr val="000000"/>
                </a:solidFill>
                <a:latin typeface="HGP創英角ｺﾞｼｯｸUB" pitchFamily="50" charset="-128"/>
                <a:ea typeface="HGP創英角ｺﾞｼｯｸUB" pitchFamily="50" charset="-128"/>
              </a:rPr>
              <a:t>審査判定データ</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・一次判定結果</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→居宅／施設別</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・二次判定結果</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→居宅／施設別</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・一次判定から二次判定への変更（重度／軽度）</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→一次判定別</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→申請区分別（新規／更新／区分変更）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→前回判定より軽度化したケースの変更</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・認知症高齢者自立度</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→認知症自立度</a:t>
            </a:r>
            <a:r>
              <a:rPr kumimoji="1" lang="en-US" altLang="ja-JP" sz="1200" dirty="0" smtClean="0">
                <a:solidFill>
                  <a:srgbClr val="000000"/>
                </a:solidFill>
                <a:latin typeface="HG丸ｺﾞｼｯｸM-PRO" pitchFamily="50" charset="-128"/>
                <a:ea typeface="HG丸ｺﾞｼｯｸM-PRO" pitchFamily="50" charset="-128"/>
              </a:rPr>
              <a:t>Ⅱ</a:t>
            </a:r>
            <a:r>
              <a:rPr kumimoji="1" lang="ja-JP" altLang="en-US" sz="1200" dirty="0" smtClean="0">
                <a:solidFill>
                  <a:srgbClr val="000000"/>
                </a:solidFill>
                <a:latin typeface="HG丸ｺﾞｼｯｸM-PRO" pitchFamily="50" charset="-128"/>
                <a:ea typeface="HG丸ｺﾞｼｯｸM-PRO" pitchFamily="50" charset="-128"/>
              </a:rPr>
              <a:t>以上の一次判定結果</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→認知症自立度</a:t>
            </a:r>
            <a:r>
              <a:rPr kumimoji="1" lang="en-US" altLang="ja-JP" sz="1200" dirty="0" smtClean="0">
                <a:solidFill>
                  <a:srgbClr val="000000"/>
                </a:solidFill>
                <a:latin typeface="HG丸ｺﾞｼｯｸM-PRO" pitchFamily="50" charset="-128"/>
                <a:ea typeface="HG丸ｺﾞｼｯｸM-PRO" pitchFamily="50" charset="-128"/>
              </a:rPr>
              <a:t>Ⅱ</a:t>
            </a:r>
            <a:r>
              <a:rPr kumimoji="1" lang="ja-JP" altLang="en-US" sz="1200" dirty="0" smtClean="0">
                <a:solidFill>
                  <a:srgbClr val="000000"/>
                </a:solidFill>
                <a:latin typeface="HG丸ｺﾞｼｯｸM-PRO" pitchFamily="50" charset="-128"/>
                <a:ea typeface="HG丸ｺﾞｼｯｸM-PRO" pitchFamily="50" charset="-128"/>
              </a:rPr>
              <a:t>以上の変更率</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→認知症加算のあるケースの変更率</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・障害高齢者自立度</a:t>
            </a:r>
            <a:endParaRPr kumimoji="1" lang="ja-JP" altLang="en-US" sz="1200" dirty="0">
              <a:solidFill>
                <a:srgbClr val="000000"/>
              </a:solidFill>
            </a:endParaRPr>
          </a:p>
        </p:txBody>
      </p:sp>
      <p:cxnSp>
        <p:nvCxnSpPr>
          <p:cNvPr id="11" name="直線コネクタ 10"/>
          <p:cNvCxnSpPr/>
          <p:nvPr/>
        </p:nvCxnSpPr>
        <p:spPr bwMode="auto">
          <a:xfrm>
            <a:off x="4721587" y="2740755"/>
            <a:ext cx="0" cy="3636404"/>
          </a:xfrm>
          <a:prstGeom prst="line">
            <a:avLst/>
          </a:prstGeom>
          <a:solidFill>
            <a:schemeClr val="bg1"/>
          </a:solidFill>
          <a:ln w="12700" cap="flat" cmpd="sng" algn="ctr">
            <a:solidFill>
              <a:schemeClr val="tx1">
                <a:lumMod val="50000"/>
                <a:lumOff val="50000"/>
              </a:schemeClr>
            </a:solidFill>
            <a:prstDash val="dash"/>
            <a:round/>
            <a:headEnd type="none" w="med" len="med"/>
            <a:tailEnd type="none" w="lg" len="lg"/>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http://purl.org/dc/dcmitype/"/>
    <ds:schemaRef ds:uri="http://schemas.microsoft.com/office/2006/documentManagement/types"/>
    <ds:schemaRef ds:uri="http://purl.org/dc/elements/1.1/"/>
    <ds:schemaRef ds:uri="http://purl.org/dc/terms/"/>
    <ds:schemaRef ds:uri="8B97BE19-CDDD-400E-817A-CFDD13F7EC12"/>
    <ds:schemaRef ds:uri="http://schemas.openxmlformats.org/package/2006/metadata/core-properties"/>
    <ds:schemaRef ds:uri="fb02c745-2821-438e-a9f3-36f365a5b5f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8759</TotalTime>
  <Words>3144</Words>
  <Application>Microsoft Office PowerPoint</Application>
  <PresentationFormat>画面に合わせる (4:3)</PresentationFormat>
  <Paragraphs>518</Paragraphs>
  <Slides>30</Slides>
  <Notes>29</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30</vt:i4>
      </vt:variant>
    </vt:vector>
  </HeadingPairs>
  <TitlesOfParts>
    <vt:vector size="45" baseType="lpstr">
      <vt:lpstr>Arial</vt:lpstr>
      <vt:lpstr>ＭＳ Ｐゴシック</vt:lpstr>
      <vt:lpstr>Calibri</vt:lpstr>
      <vt:lpstr>Verdana</vt:lpstr>
      <vt:lpstr>Wingdings</vt:lpstr>
      <vt:lpstr>メイリオ</vt:lpstr>
      <vt:lpstr>HG丸ｺﾞｼｯｸM-PRO</vt:lpstr>
      <vt:lpstr>HGP創英角ｺﾞｼｯｸUB</vt:lpstr>
      <vt:lpstr>Century</vt:lpstr>
      <vt:lpstr>ＭＳ 明朝</vt:lpstr>
      <vt:lpstr>Times New Roman</vt:lpstr>
      <vt:lpstr>ＭＳ ゴシック</vt:lpstr>
      <vt:lpstr>11_Office テーマ</vt:lpstr>
      <vt:lpstr>2_Profile</vt:lpstr>
      <vt:lpstr>3_Profile</vt:lpstr>
      <vt:lpstr>スライド 1</vt:lpstr>
      <vt:lpstr>スライド 2</vt:lpstr>
      <vt:lpstr> 重度変更率の地域間格差（平成20～23年度）</vt:lpstr>
      <vt:lpstr> 重度変更率の地域間格差（平成24～26年度）</vt:lpstr>
      <vt:lpstr> 平成27年度要介護認定適正化事業の全体像</vt:lpstr>
      <vt:lpstr> 地域間格差の解消めざしたサイクル</vt:lpstr>
      <vt:lpstr>スライド 7</vt:lpstr>
      <vt:lpstr>業務分析データの提供の背景</vt:lpstr>
      <vt:lpstr>業務分析データ</vt:lpstr>
      <vt:lpstr>業務分析データのイメージ（市町村版）</vt:lpstr>
      <vt:lpstr>スライド 11</vt:lpstr>
      <vt:lpstr> 技術的助言事業のプロセス</vt:lpstr>
      <vt:lpstr> 技術的助言事業の訪問先自治体の選定</vt:lpstr>
      <vt:lpstr>技術的助言事業の効果</vt:lpstr>
      <vt:lpstr>スライド 15</vt:lpstr>
      <vt:lpstr>スライド 16</vt:lpstr>
      <vt:lpstr>認定調査員向け能力向上研修会の目的と対象者</vt:lpstr>
      <vt:lpstr>認定調査員向け能力向上研修会の狙いと効果</vt:lpstr>
      <vt:lpstr> 平成26年度の開催実績</vt:lpstr>
      <vt:lpstr> 平成26年度の参加者（業務経験年数）</vt:lpstr>
      <vt:lpstr> 平成26年度のカリキュラム評価</vt:lpstr>
      <vt:lpstr>研修会カリキュラム（平成27年度の予定）</vt:lpstr>
      <vt:lpstr>平成27年度開催予定【1】</vt:lpstr>
      <vt:lpstr>平成27年度開催予定【2】</vt:lpstr>
      <vt:lpstr>平成27年度開催予定【3】</vt:lpstr>
      <vt:lpstr>スライド 26</vt:lpstr>
      <vt:lpstr>e-ラーニング</vt:lpstr>
      <vt:lpstr>e-ラーニング</vt:lpstr>
      <vt:lpstr>要介護認定適正化事業ＨＰ</vt:lpstr>
      <vt:lpstr>要介護認定適正化事業ＨＰ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murcadminj</cp:lastModifiedBy>
  <cp:revision>601</cp:revision>
  <cp:lastPrinted>2015-04-25T05:55:04Z</cp:lastPrinted>
  <dcterms:created xsi:type="dcterms:W3CDTF">2010-10-16T08:07:39Z</dcterms:created>
  <dcterms:modified xsi:type="dcterms:W3CDTF">2015-12-18T03:27:40Z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