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0" r:id="rId1"/>
    <p:sldMasterId id="2147483753" r:id="rId2"/>
    <p:sldMasterId id="2147483766" r:id="rId3"/>
    <p:sldMasterId id="2147483780" r:id="rId4"/>
  </p:sldMasterIdLst>
  <p:notesMasterIdLst>
    <p:notesMasterId r:id="rId51"/>
  </p:notesMasterIdLst>
  <p:handoutMasterIdLst>
    <p:handoutMasterId r:id="rId52"/>
  </p:handoutMasterIdLst>
  <p:sldIdLst>
    <p:sldId id="855" r:id="rId5"/>
    <p:sldId id="856" r:id="rId6"/>
    <p:sldId id="1085" r:id="rId7"/>
    <p:sldId id="1086" r:id="rId8"/>
    <p:sldId id="1087" r:id="rId9"/>
    <p:sldId id="1088" r:id="rId10"/>
    <p:sldId id="1089" r:id="rId11"/>
    <p:sldId id="1090" r:id="rId12"/>
    <p:sldId id="1091" r:id="rId13"/>
    <p:sldId id="1092" r:id="rId14"/>
    <p:sldId id="1093" r:id="rId15"/>
    <p:sldId id="1094" r:id="rId16"/>
    <p:sldId id="1095" r:id="rId17"/>
    <p:sldId id="1096" r:id="rId18"/>
    <p:sldId id="1098" r:id="rId19"/>
    <p:sldId id="1099" r:id="rId20"/>
    <p:sldId id="1101" r:id="rId21"/>
    <p:sldId id="1063" r:id="rId22"/>
    <p:sldId id="1080" r:id="rId23"/>
    <p:sldId id="1065" r:id="rId24"/>
    <p:sldId id="1081" r:id="rId25"/>
    <p:sldId id="1102" r:id="rId26"/>
    <p:sldId id="1082" r:id="rId27"/>
    <p:sldId id="1083" r:id="rId28"/>
    <p:sldId id="1084" r:id="rId29"/>
    <p:sldId id="1103" r:id="rId30"/>
    <p:sldId id="1064" r:id="rId31"/>
    <p:sldId id="1067" r:id="rId32"/>
    <p:sldId id="907" r:id="rId33"/>
    <p:sldId id="1104" r:id="rId34"/>
    <p:sldId id="1105" r:id="rId35"/>
    <p:sldId id="1106" r:id="rId36"/>
    <p:sldId id="1113" r:id="rId37"/>
    <p:sldId id="1114" r:id="rId38"/>
    <p:sldId id="1115" r:id="rId39"/>
    <p:sldId id="1116" r:id="rId40"/>
    <p:sldId id="1117" r:id="rId41"/>
    <p:sldId id="1118" r:id="rId42"/>
    <p:sldId id="1119" r:id="rId43"/>
    <p:sldId id="1120" r:id="rId44"/>
    <p:sldId id="1121" r:id="rId45"/>
    <p:sldId id="1123" r:id="rId46"/>
    <p:sldId id="1124" r:id="rId47"/>
    <p:sldId id="1072" r:id="rId48"/>
    <p:sldId id="1107" r:id="rId49"/>
    <p:sldId id="1108" r:id="rId50"/>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9460" autoAdjust="0"/>
  </p:normalViewPr>
  <p:slideViewPr>
    <p:cSldViewPr>
      <p:cViewPr varScale="1">
        <p:scale>
          <a:sx n="111" d="100"/>
          <a:sy n="111" d="100"/>
        </p:scale>
        <p:origin x="1170" y="114"/>
      </p:cViewPr>
      <p:guideLst>
        <p:guide orient="horz" pos="2160"/>
        <p:guide pos="312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7" d="100"/>
          <a:sy n="47" d="100"/>
        </p:scale>
        <p:origin x="-2964"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AYFSW\AppData\Local\Microsoft\Windows\INetCache\Content.Outlook\SKEIJ33N\20181005&#65288;2016&#24180;&#24230;&#23455;&#32318;&#12434;&#22522;&#12395;&#20154;&#21475;&#12398;&#12415;&#22793;&#26356;&#12375;&#12383;&#22580;&#21512;&#65289;&#65288;&#33258;&#20998;&#29992;&#65289;.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6.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___7.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21173404531866"/>
          <c:y val="3.2334370255157015E-2"/>
          <c:w val="0.76957634147107867"/>
          <c:h val="0.93533125948968665"/>
        </c:manualLayout>
      </c:layout>
      <c:pieChart>
        <c:varyColors val="1"/>
        <c:ser>
          <c:idx val="0"/>
          <c:order val="0"/>
          <c:tx>
            <c:strRef>
              <c:f>Sheet1!$B$1</c:f>
              <c:strCache>
                <c:ptCount val="1"/>
                <c:pt idx="0">
                  <c:v>割合（％）</c:v>
                </c:pt>
              </c:strCache>
            </c:strRef>
          </c:tx>
          <c:spPr>
            <a:ln w="15875" cap="rnd">
              <a:solidFill>
                <a:schemeClr val="tx1"/>
              </a:solidFill>
            </a:ln>
          </c:spPr>
          <c:dPt>
            <c:idx val="0"/>
            <c:bubble3D val="0"/>
            <c:spPr>
              <a:solidFill>
                <a:schemeClr val="tx2">
                  <a:lumMod val="40000"/>
                  <a:lumOff val="60000"/>
                </a:schemeClr>
              </a:solidFill>
              <a:ln w="15875" cap="rnd">
                <a:solidFill>
                  <a:schemeClr val="tx1"/>
                </a:solidFill>
              </a:ln>
            </c:spPr>
            <c:extLst>
              <c:ext xmlns:c16="http://schemas.microsoft.com/office/drawing/2014/chart" uri="{C3380CC4-5D6E-409C-BE32-E72D297353CC}">
                <c16:uniqueId val="{00000001-E591-4FAF-A4ED-1475ADC94003}"/>
              </c:ext>
            </c:extLst>
          </c:dPt>
          <c:dPt>
            <c:idx val="1"/>
            <c:bubble3D val="0"/>
            <c:spPr>
              <a:solidFill>
                <a:schemeClr val="accent2"/>
              </a:solidFill>
              <a:ln w="15875" cap="rnd">
                <a:solidFill>
                  <a:schemeClr val="tx1"/>
                </a:solidFill>
              </a:ln>
            </c:spPr>
            <c:extLst>
              <c:ext xmlns:c16="http://schemas.microsoft.com/office/drawing/2014/chart" uri="{C3380CC4-5D6E-409C-BE32-E72D297353CC}">
                <c16:uniqueId val="{00000003-E591-4FAF-A4ED-1475ADC94003}"/>
              </c:ext>
            </c:extLst>
          </c:dPt>
          <c:dPt>
            <c:idx val="2"/>
            <c:bubble3D val="0"/>
            <c:spPr>
              <a:solidFill>
                <a:schemeClr val="accent3">
                  <a:lumMod val="60000"/>
                  <a:lumOff val="40000"/>
                </a:schemeClr>
              </a:solidFill>
              <a:ln w="15875" cap="rnd">
                <a:solidFill>
                  <a:schemeClr val="tx1"/>
                </a:solidFill>
              </a:ln>
            </c:spPr>
            <c:extLst>
              <c:ext xmlns:c16="http://schemas.microsoft.com/office/drawing/2014/chart" uri="{C3380CC4-5D6E-409C-BE32-E72D297353CC}">
                <c16:uniqueId val="{00000005-E591-4FAF-A4ED-1475ADC94003}"/>
              </c:ext>
            </c:extLst>
          </c:dPt>
          <c:dPt>
            <c:idx val="3"/>
            <c:bubble3D val="0"/>
            <c:spPr>
              <a:solidFill>
                <a:schemeClr val="accent4"/>
              </a:solidFill>
              <a:ln w="15875" cap="rnd">
                <a:solidFill>
                  <a:schemeClr val="tx1"/>
                </a:solidFill>
              </a:ln>
            </c:spPr>
            <c:extLst>
              <c:ext xmlns:c16="http://schemas.microsoft.com/office/drawing/2014/chart" uri="{C3380CC4-5D6E-409C-BE32-E72D297353CC}">
                <c16:uniqueId val="{00000007-E591-4FAF-A4ED-1475ADC94003}"/>
              </c:ext>
            </c:extLst>
          </c:dPt>
          <c:dPt>
            <c:idx val="4"/>
            <c:bubble3D val="0"/>
            <c:spPr>
              <a:solidFill>
                <a:schemeClr val="tx2">
                  <a:lumMod val="40000"/>
                  <a:lumOff val="60000"/>
                </a:schemeClr>
              </a:solidFill>
              <a:ln w="15875" cap="rnd">
                <a:solidFill>
                  <a:schemeClr val="tx1"/>
                </a:solidFill>
              </a:ln>
            </c:spPr>
            <c:extLst>
              <c:ext xmlns:c16="http://schemas.microsoft.com/office/drawing/2014/chart" uri="{C3380CC4-5D6E-409C-BE32-E72D297353CC}">
                <c16:uniqueId val="{00000009-E591-4FAF-A4ED-1475ADC94003}"/>
              </c:ext>
            </c:extLst>
          </c:dPt>
          <c:dPt>
            <c:idx val="5"/>
            <c:bubble3D val="0"/>
            <c:spPr>
              <a:solidFill>
                <a:schemeClr val="accent6"/>
              </a:solidFill>
              <a:ln w="15875" cap="rnd">
                <a:solidFill>
                  <a:schemeClr val="tx1"/>
                </a:solidFill>
              </a:ln>
            </c:spPr>
            <c:extLst>
              <c:ext xmlns:c16="http://schemas.microsoft.com/office/drawing/2014/chart" uri="{C3380CC4-5D6E-409C-BE32-E72D297353CC}">
                <c16:uniqueId val="{0000000B-E591-4FAF-A4ED-1475ADC94003}"/>
              </c:ext>
            </c:extLst>
          </c:dPt>
          <c:dLbls>
            <c:delete val="1"/>
          </c:dLbls>
          <c:cat>
            <c:strRef>
              <c:f>Sheet1!$A$2:$A$7</c:f>
              <c:strCache>
                <c:ptCount val="6"/>
                <c:pt idx="0">
                  <c:v>調整交付金</c:v>
                </c:pt>
                <c:pt idx="1">
                  <c:v>国庫負担金</c:v>
                </c:pt>
                <c:pt idx="2">
                  <c:v>都道府県負担金</c:v>
                </c:pt>
                <c:pt idx="3">
                  <c:v>市町村負担金</c:v>
                </c:pt>
                <c:pt idx="4">
                  <c:v>第２号保険料</c:v>
                </c:pt>
                <c:pt idx="5">
                  <c:v>第１号保険料</c:v>
                </c:pt>
              </c:strCache>
            </c:strRef>
          </c:cat>
          <c:val>
            <c:numRef>
              <c:f>Sheet1!$B$2:$B$7</c:f>
              <c:numCache>
                <c:formatCode>General</c:formatCode>
                <c:ptCount val="6"/>
                <c:pt idx="0">
                  <c:v>5</c:v>
                </c:pt>
                <c:pt idx="1">
                  <c:v>20</c:v>
                </c:pt>
                <c:pt idx="2">
                  <c:v>12.5</c:v>
                </c:pt>
                <c:pt idx="3">
                  <c:v>12.5</c:v>
                </c:pt>
                <c:pt idx="4">
                  <c:v>28</c:v>
                </c:pt>
                <c:pt idx="5">
                  <c:v>22</c:v>
                </c:pt>
              </c:numCache>
            </c:numRef>
          </c:val>
          <c:extLst>
            <c:ext xmlns:c16="http://schemas.microsoft.com/office/drawing/2014/chart" uri="{C3380CC4-5D6E-409C-BE32-E72D297353CC}">
              <c16:uniqueId val="{0000000C-E591-4FAF-A4ED-1475ADC94003}"/>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latin typeface="Arial" pitchFamily="34" charset="0"/>
          <a:ea typeface="ＭＳ ゴシック" pitchFamily="49" charset="-128"/>
          <a:cs typeface="Arial" pitchFamily="34" charset="0"/>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084600116893332E-2"/>
          <c:y val="8.1512740368201136E-2"/>
          <c:w val="0.96845426936011958"/>
          <c:h val="0.73837436714568938"/>
        </c:manualLayout>
      </c:layout>
      <c:barChart>
        <c:barDir val="col"/>
        <c:grouping val="stacked"/>
        <c:varyColors val="0"/>
        <c:ser>
          <c:idx val="0"/>
          <c:order val="0"/>
          <c:tx>
            <c:strRef>
              <c:f>Sheet1!$A$2</c:f>
              <c:strCache>
                <c:ptCount val="1"/>
                <c:pt idx="0">
                  <c:v>要支援</c:v>
                </c:pt>
              </c:strCache>
            </c:strRef>
          </c:tx>
          <c:spPr>
            <a:solidFill>
              <a:srgbClr val="0066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Sheet1!$B$2:$T$2</c:f>
              <c:numCache>
                <c:formatCode>General</c:formatCode>
                <c:ptCount val="19"/>
                <c:pt idx="0">
                  <c:v>29.1</c:v>
                </c:pt>
                <c:pt idx="1">
                  <c:v>32</c:v>
                </c:pt>
                <c:pt idx="2">
                  <c:v>39.799999999999997</c:v>
                </c:pt>
                <c:pt idx="3">
                  <c:v>50.5</c:v>
                </c:pt>
                <c:pt idx="4">
                  <c:v>60.1</c:v>
                </c:pt>
                <c:pt idx="5">
                  <c:v>67.400000000000006</c:v>
                </c:pt>
              </c:numCache>
            </c:numRef>
          </c:val>
          <c:extLst>
            <c:ext xmlns:c16="http://schemas.microsoft.com/office/drawing/2014/chart" uri="{C3380CC4-5D6E-409C-BE32-E72D297353CC}">
              <c16:uniqueId val="{00000000-2B7C-45AC-BDAF-011EC1604EF6}"/>
            </c:ext>
          </c:extLst>
        </c:ser>
        <c:ser>
          <c:idx val="1"/>
          <c:order val="1"/>
          <c:tx>
            <c:strRef>
              <c:f>Sheet1!$A$3</c:f>
              <c:strCache>
                <c:ptCount val="1"/>
                <c:pt idx="0">
                  <c:v>要支援１</c:v>
                </c:pt>
              </c:strCache>
            </c:strRef>
          </c:tx>
          <c:spPr>
            <a:solidFill>
              <a:srgbClr val="CCFFFF"/>
            </a:solidFill>
            <a:ln>
              <a:solidFill>
                <a:schemeClr val="tx1"/>
              </a:solidFill>
            </a:ln>
          </c:spPr>
          <c:invertIfNegative val="0"/>
          <c:dLbls>
            <c:dLbl>
              <c:idx val="6"/>
              <c:layout>
                <c:manualLayout>
                  <c:x val="-1.7206762167207502E-2"/>
                  <c:y val="-2.64611448299715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B7C-45AC-BDAF-011EC1604EF6}"/>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Sheet1!$B$3:$T$3</c:f>
              <c:numCache>
                <c:formatCode>General</c:formatCode>
                <c:ptCount val="19"/>
                <c:pt idx="6">
                  <c:v>5.9</c:v>
                </c:pt>
                <c:pt idx="7">
                  <c:v>52.7</c:v>
                </c:pt>
                <c:pt idx="8">
                  <c:v>55.1</c:v>
                </c:pt>
                <c:pt idx="9">
                  <c:v>57.5</c:v>
                </c:pt>
                <c:pt idx="10">
                  <c:v>60.4</c:v>
                </c:pt>
                <c:pt idx="11">
                  <c:v>66.2</c:v>
                </c:pt>
                <c:pt idx="12">
                  <c:v>69.2</c:v>
                </c:pt>
                <c:pt idx="13">
                  <c:v>77.3</c:v>
                </c:pt>
                <c:pt idx="14">
                  <c:v>82.5</c:v>
                </c:pt>
                <c:pt idx="15">
                  <c:v>87.4</c:v>
                </c:pt>
                <c:pt idx="16">
                  <c:v>88.8</c:v>
                </c:pt>
                <c:pt idx="17">
                  <c:v>89</c:v>
                </c:pt>
                <c:pt idx="18">
                  <c:v>88</c:v>
                </c:pt>
              </c:numCache>
            </c:numRef>
          </c:val>
          <c:extLst>
            <c:ext xmlns:c16="http://schemas.microsoft.com/office/drawing/2014/chart" uri="{C3380CC4-5D6E-409C-BE32-E72D297353CC}">
              <c16:uniqueId val="{00000002-2B7C-45AC-BDAF-011EC1604EF6}"/>
            </c:ext>
          </c:extLst>
        </c:ser>
        <c:ser>
          <c:idx val="2"/>
          <c:order val="2"/>
          <c:tx>
            <c:strRef>
              <c:f>Sheet1!$A$4</c:f>
              <c:strCache>
                <c:ptCount val="1"/>
                <c:pt idx="0">
                  <c:v>要支援２</c:v>
                </c:pt>
              </c:strCache>
            </c:strRef>
          </c:tx>
          <c:spPr>
            <a:solidFill>
              <a:srgbClr val="00FFFF"/>
            </a:solidFill>
            <a:ln>
              <a:solidFill>
                <a:schemeClr val="tx1"/>
              </a:solidFill>
            </a:ln>
          </c:spPr>
          <c:invertIfNegative val="0"/>
          <c:dLbls>
            <c:dLbl>
              <c:idx val="6"/>
              <c:layout>
                <c:manualLayout>
                  <c:x val="2.1508452709009376E-2"/>
                  <c:y val="-1.05844579319886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B7C-45AC-BDAF-011EC1604EF6}"/>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Sheet1!$B$4:$T$4</c:f>
              <c:numCache>
                <c:formatCode>General</c:formatCode>
                <c:ptCount val="19"/>
                <c:pt idx="6">
                  <c:v>4.5</c:v>
                </c:pt>
                <c:pt idx="7">
                  <c:v>52.1</c:v>
                </c:pt>
                <c:pt idx="8">
                  <c:v>62.9</c:v>
                </c:pt>
                <c:pt idx="9">
                  <c:v>66.2</c:v>
                </c:pt>
                <c:pt idx="10">
                  <c:v>65.400000000000006</c:v>
                </c:pt>
                <c:pt idx="11">
                  <c:v>66.900000000000006</c:v>
                </c:pt>
                <c:pt idx="12">
                  <c:v>71.2</c:v>
                </c:pt>
                <c:pt idx="13">
                  <c:v>77.099999999999994</c:v>
                </c:pt>
                <c:pt idx="14">
                  <c:v>80.599999999999994</c:v>
                </c:pt>
                <c:pt idx="15">
                  <c:v>83.9</c:v>
                </c:pt>
                <c:pt idx="16">
                  <c:v>85.8</c:v>
                </c:pt>
                <c:pt idx="17">
                  <c:v>86.7</c:v>
                </c:pt>
                <c:pt idx="18">
                  <c:v>88.4</c:v>
                </c:pt>
              </c:numCache>
            </c:numRef>
          </c:val>
          <c:extLst>
            <c:ext xmlns:c16="http://schemas.microsoft.com/office/drawing/2014/chart" uri="{C3380CC4-5D6E-409C-BE32-E72D297353CC}">
              <c16:uniqueId val="{00000004-2B7C-45AC-BDAF-011EC1604EF6}"/>
            </c:ext>
          </c:extLst>
        </c:ser>
        <c:ser>
          <c:idx val="3"/>
          <c:order val="3"/>
          <c:tx>
            <c:strRef>
              <c:f>Sheet1!$A$5</c:f>
              <c:strCache>
                <c:ptCount val="1"/>
                <c:pt idx="0">
                  <c:v>経過的</c:v>
                </c:pt>
              </c:strCache>
            </c:strRef>
          </c:tx>
          <c:spPr>
            <a:solidFill>
              <a:srgbClr val="33CC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Sheet1!$B$5:$T$5</c:f>
              <c:numCache>
                <c:formatCode>General</c:formatCode>
                <c:ptCount val="19"/>
                <c:pt idx="6">
                  <c:v>65.5</c:v>
                </c:pt>
                <c:pt idx="7">
                  <c:v>4</c:v>
                </c:pt>
                <c:pt idx="8">
                  <c:v>0.1</c:v>
                </c:pt>
                <c:pt idx="9">
                  <c:v>0</c:v>
                </c:pt>
              </c:numCache>
            </c:numRef>
          </c:val>
          <c:extLst>
            <c:ext xmlns:c16="http://schemas.microsoft.com/office/drawing/2014/chart" uri="{C3380CC4-5D6E-409C-BE32-E72D297353CC}">
              <c16:uniqueId val="{00000005-2B7C-45AC-BDAF-011EC1604EF6}"/>
            </c:ext>
          </c:extLst>
        </c:ser>
        <c:ser>
          <c:idx val="4"/>
          <c:order val="4"/>
          <c:tx>
            <c:strRef>
              <c:f>Sheet1!$A$6</c:f>
              <c:strCache>
                <c:ptCount val="1"/>
                <c:pt idx="0">
                  <c:v>要介護１</c:v>
                </c:pt>
              </c:strCache>
            </c:strRef>
          </c:tx>
          <c:spPr>
            <a:solidFill>
              <a:srgbClr val="FF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Sheet1!$B$6:$T$6</c:f>
              <c:numCache>
                <c:formatCode>General</c:formatCode>
                <c:ptCount val="19"/>
                <c:pt idx="0">
                  <c:v>55.1</c:v>
                </c:pt>
                <c:pt idx="1">
                  <c:v>70.900000000000006</c:v>
                </c:pt>
                <c:pt idx="2">
                  <c:v>89.1</c:v>
                </c:pt>
                <c:pt idx="3">
                  <c:v>107</c:v>
                </c:pt>
                <c:pt idx="4">
                  <c:v>125.2</c:v>
                </c:pt>
                <c:pt idx="5">
                  <c:v>133.19999999999999</c:v>
                </c:pt>
                <c:pt idx="6">
                  <c:v>138.69999999999999</c:v>
                </c:pt>
                <c:pt idx="7">
                  <c:v>87.6</c:v>
                </c:pt>
                <c:pt idx="8">
                  <c:v>76.900000000000006</c:v>
                </c:pt>
                <c:pt idx="9">
                  <c:v>78.8</c:v>
                </c:pt>
                <c:pt idx="10">
                  <c:v>85.2</c:v>
                </c:pt>
                <c:pt idx="11">
                  <c:v>91</c:v>
                </c:pt>
                <c:pt idx="12">
                  <c:v>97</c:v>
                </c:pt>
                <c:pt idx="13">
                  <c:v>105.2</c:v>
                </c:pt>
                <c:pt idx="14">
                  <c:v>111.5</c:v>
                </c:pt>
                <c:pt idx="15">
                  <c:v>117.6</c:v>
                </c:pt>
                <c:pt idx="16">
                  <c:v>122.4</c:v>
                </c:pt>
                <c:pt idx="17">
                  <c:v>126.3</c:v>
                </c:pt>
                <c:pt idx="18">
                  <c:v>129.69999999999999</c:v>
                </c:pt>
              </c:numCache>
            </c:numRef>
          </c:val>
          <c:extLst>
            <c:ext xmlns:c16="http://schemas.microsoft.com/office/drawing/2014/chart" uri="{C3380CC4-5D6E-409C-BE32-E72D297353CC}">
              <c16:uniqueId val="{00000006-2B7C-45AC-BDAF-011EC1604EF6}"/>
            </c:ext>
          </c:extLst>
        </c:ser>
        <c:ser>
          <c:idx val="5"/>
          <c:order val="5"/>
          <c:tx>
            <c:strRef>
              <c:f>Sheet1!$A$7</c:f>
              <c:strCache>
                <c:ptCount val="1"/>
                <c:pt idx="0">
                  <c:v>要介護２</c:v>
                </c:pt>
              </c:strCache>
            </c:strRef>
          </c:tx>
          <c:spPr>
            <a:solidFill>
              <a:srgbClr val="00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Sheet1!$B$7:$T$7</c:f>
              <c:numCache>
                <c:formatCode>General</c:formatCode>
                <c:ptCount val="19"/>
                <c:pt idx="0">
                  <c:v>39.4</c:v>
                </c:pt>
                <c:pt idx="1">
                  <c:v>49</c:v>
                </c:pt>
                <c:pt idx="2">
                  <c:v>57.1</c:v>
                </c:pt>
                <c:pt idx="3">
                  <c:v>64.099999999999994</c:v>
                </c:pt>
                <c:pt idx="4">
                  <c:v>59.5</c:v>
                </c:pt>
                <c:pt idx="5">
                  <c:v>61.4</c:v>
                </c:pt>
                <c:pt idx="6">
                  <c:v>65.099999999999994</c:v>
                </c:pt>
                <c:pt idx="7">
                  <c:v>75.599999999999994</c:v>
                </c:pt>
                <c:pt idx="8">
                  <c:v>80.599999999999994</c:v>
                </c:pt>
                <c:pt idx="9">
                  <c:v>82.3</c:v>
                </c:pt>
                <c:pt idx="10">
                  <c:v>85.4</c:v>
                </c:pt>
                <c:pt idx="11">
                  <c:v>90.1</c:v>
                </c:pt>
                <c:pt idx="12">
                  <c:v>95.2</c:v>
                </c:pt>
                <c:pt idx="13">
                  <c:v>99.3</c:v>
                </c:pt>
                <c:pt idx="14">
                  <c:v>102.9</c:v>
                </c:pt>
                <c:pt idx="15">
                  <c:v>106.2</c:v>
                </c:pt>
                <c:pt idx="16">
                  <c:v>108.3</c:v>
                </c:pt>
                <c:pt idx="17">
                  <c:v>110.6</c:v>
                </c:pt>
                <c:pt idx="18">
                  <c:v>112.7</c:v>
                </c:pt>
              </c:numCache>
            </c:numRef>
          </c:val>
          <c:extLst>
            <c:ext xmlns:c16="http://schemas.microsoft.com/office/drawing/2014/chart" uri="{C3380CC4-5D6E-409C-BE32-E72D297353CC}">
              <c16:uniqueId val="{00000007-2B7C-45AC-BDAF-011EC1604EF6}"/>
            </c:ext>
          </c:extLst>
        </c:ser>
        <c:ser>
          <c:idx val="6"/>
          <c:order val="6"/>
          <c:tx>
            <c:strRef>
              <c:f>Sheet1!$A$8</c:f>
              <c:strCache>
                <c:ptCount val="1"/>
                <c:pt idx="0">
                  <c:v>要介護３</c:v>
                </c:pt>
              </c:strCache>
            </c:strRef>
          </c:tx>
          <c:spPr>
            <a:solidFill>
              <a:srgbClr val="FF99FF"/>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Sheet1!$B$8:$T$8</c:f>
              <c:numCache>
                <c:formatCode>General</c:formatCode>
                <c:ptCount val="19"/>
                <c:pt idx="0">
                  <c:v>31.7</c:v>
                </c:pt>
                <c:pt idx="1">
                  <c:v>35.799999999999997</c:v>
                </c:pt>
                <c:pt idx="2">
                  <c:v>39.4</c:v>
                </c:pt>
                <c:pt idx="3">
                  <c:v>43.1</c:v>
                </c:pt>
                <c:pt idx="4">
                  <c:v>49.2</c:v>
                </c:pt>
                <c:pt idx="5">
                  <c:v>52.7</c:v>
                </c:pt>
                <c:pt idx="6">
                  <c:v>56</c:v>
                </c:pt>
                <c:pt idx="7">
                  <c:v>65.2</c:v>
                </c:pt>
                <c:pt idx="8">
                  <c:v>71.099999999999994</c:v>
                </c:pt>
                <c:pt idx="9">
                  <c:v>73.8</c:v>
                </c:pt>
                <c:pt idx="10">
                  <c:v>71.3</c:v>
                </c:pt>
                <c:pt idx="11">
                  <c:v>70</c:v>
                </c:pt>
                <c:pt idx="12">
                  <c:v>72.400000000000006</c:v>
                </c:pt>
                <c:pt idx="13">
                  <c:v>74.7</c:v>
                </c:pt>
                <c:pt idx="14">
                  <c:v>76.900000000000006</c:v>
                </c:pt>
                <c:pt idx="15">
                  <c:v>79.3</c:v>
                </c:pt>
                <c:pt idx="16">
                  <c:v>81.3</c:v>
                </c:pt>
                <c:pt idx="17">
                  <c:v>83.6</c:v>
                </c:pt>
                <c:pt idx="18">
                  <c:v>85.6</c:v>
                </c:pt>
              </c:numCache>
            </c:numRef>
          </c:val>
          <c:extLst>
            <c:ext xmlns:c16="http://schemas.microsoft.com/office/drawing/2014/chart" uri="{C3380CC4-5D6E-409C-BE32-E72D297353CC}">
              <c16:uniqueId val="{00000008-2B7C-45AC-BDAF-011EC1604EF6}"/>
            </c:ext>
          </c:extLst>
        </c:ser>
        <c:ser>
          <c:idx val="7"/>
          <c:order val="7"/>
          <c:tx>
            <c:strRef>
              <c:f>Sheet1!$A$9</c:f>
              <c:strCache>
                <c:ptCount val="1"/>
                <c:pt idx="0">
                  <c:v>要介護４</c:v>
                </c:pt>
              </c:strCache>
            </c:strRef>
          </c:tx>
          <c:spPr>
            <a:solidFill>
              <a:srgbClr val="FF9933"/>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Sheet1!$B$9:$T$9</c:f>
              <c:numCache>
                <c:formatCode>General</c:formatCode>
                <c:ptCount val="19"/>
                <c:pt idx="0">
                  <c:v>33.9</c:v>
                </c:pt>
                <c:pt idx="1">
                  <c:v>36.5</c:v>
                </c:pt>
                <c:pt idx="2">
                  <c:v>39.4</c:v>
                </c:pt>
                <c:pt idx="3">
                  <c:v>42.4</c:v>
                </c:pt>
                <c:pt idx="4">
                  <c:v>47.9</c:v>
                </c:pt>
                <c:pt idx="5">
                  <c:v>49.7</c:v>
                </c:pt>
                <c:pt idx="6">
                  <c:v>52.5</c:v>
                </c:pt>
                <c:pt idx="7">
                  <c:v>54.7</c:v>
                </c:pt>
                <c:pt idx="8">
                  <c:v>57.9</c:v>
                </c:pt>
                <c:pt idx="9">
                  <c:v>59</c:v>
                </c:pt>
                <c:pt idx="10">
                  <c:v>63</c:v>
                </c:pt>
                <c:pt idx="11">
                  <c:v>64.099999999999994</c:v>
                </c:pt>
                <c:pt idx="12">
                  <c:v>67</c:v>
                </c:pt>
                <c:pt idx="13">
                  <c:v>69.599999999999994</c:v>
                </c:pt>
                <c:pt idx="14">
                  <c:v>71.099999999999994</c:v>
                </c:pt>
                <c:pt idx="15">
                  <c:v>73</c:v>
                </c:pt>
                <c:pt idx="16">
                  <c:v>74.7</c:v>
                </c:pt>
                <c:pt idx="17">
                  <c:v>76.8</c:v>
                </c:pt>
                <c:pt idx="18">
                  <c:v>79.099999999999994</c:v>
                </c:pt>
              </c:numCache>
            </c:numRef>
          </c:val>
          <c:extLst>
            <c:ext xmlns:c16="http://schemas.microsoft.com/office/drawing/2014/chart" uri="{C3380CC4-5D6E-409C-BE32-E72D297353CC}">
              <c16:uniqueId val="{00000009-2B7C-45AC-BDAF-011EC1604EF6}"/>
            </c:ext>
          </c:extLst>
        </c:ser>
        <c:ser>
          <c:idx val="8"/>
          <c:order val="8"/>
          <c:tx>
            <c:strRef>
              <c:f>Sheet1!$A$10</c:f>
              <c:strCache>
                <c:ptCount val="1"/>
                <c:pt idx="0">
                  <c:v>要介護５</c:v>
                </c:pt>
              </c:strCache>
            </c:strRef>
          </c:tx>
          <c:spPr>
            <a:solidFill>
              <a:srgbClr val="FF00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Sheet1!$B$10:$T$10</c:f>
              <c:numCache>
                <c:formatCode>General</c:formatCode>
                <c:ptCount val="19"/>
                <c:pt idx="0">
                  <c:v>29</c:v>
                </c:pt>
                <c:pt idx="1">
                  <c:v>34.1</c:v>
                </c:pt>
                <c:pt idx="2">
                  <c:v>38.1</c:v>
                </c:pt>
                <c:pt idx="3">
                  <c:v>41.4</c:v>
                </c:pt>
                <c:pt idx="4">
                  <c:v>45.5</c:v>
                </c:pt>
                <c:pt idx="5">
                  <c:v>46.5</c:v>
                </c:pt>
                <c:pt idx="6">
                  <c:v>46.5</c:v>
                </c:pt>
                <c:pt idx="7">
                  <c:v>48.9</c:v>
                </c:pt>
                <c:pt idx="8">
                  <c:v>50</c:v>
                </c:pt>
                <c:pt idx="9">
                  <c:v>51.5</c:v>
                </c:pt>
                <c:pt idx="10">
                  <c:v>56.4</c:v>
                </c:pt>
                <c:pt idx="11">
                  <c:v>59.3</c:v>
                </c:pt>
                <c:pt idx="12">
                  <c:v>60.9</c:v>
                </c:pt>
                <c:pt idx="13">
                  <c:v>61.2</c:v>
                </c:pt>
                <c:pt idx="14">
                  <c:v>60.5</c:v>
                </c:pt>
                <c:pt idx="15">
                  <c:v>60.4</c:v>
                </c:pt>
                <c:pt idx="16">
                  <c:v>60.2</c:v>
                </c:pt>
                <c:pt idx="17">
                  <c:v>60.1</c:v>
                </c:pt>
                <c:pt idx="18">
                  <c:v>60.3</c:v>
                </c:pt>
              </c:numCache>
            </c:numRef>
          </c:val>
          <c:extLst>
            <c:ext xmlns:c16="http://schemas.microsoft.com/office/drawing/2014/chart" uri="{C3380CC4-5D6E-409C-BE32-E72D297353CC}">
              <c16:uniqueId val="{0000000A-2B7C-45AC-BDAF-011EC1604EF6}"/>
            </c:ext>
          </c:extLst>
        </c:ser>
        <c:dLbls>
          <c:showLegendKey val="0"/>
          <c:showVal val="0"/>
          <c:showCatName val="0"/>
          <c:showSerName val="0"/>
          <c:showPercent val="0"/>
          <c:showBubbleSize val="0"/>
        </c:dLbls>
        <c:gapWidth val="55"/>
        <c:overlap val="100"/>
        <c:axId val="218789376"/>
        <c:axId val="218790912"/>
      </c:barChart>
      <c:catAx>
        <c:axId val="218789376"/>
        <c:scaling>
          <c:orientation val="minMax"/>
        </c:scaling>
        <c:delete val="0"/>
        <c:axPos val="b"/>
        <c:numFmt formatCode="General" sourceLinked="0"/>
        <c:majorTickMark val="out"/>
        <c:minorTickMark val="none"/>
        <c:tickLblPos val="nextTo"/>
        <c:txPr>
          <a:bodyPr/>
          <a:lstStyle/>
          <a:p>
            <a:pPr>
              <a:defRPr sz="1050"/>
            </a:pPr>
            <a:endParaRPr lang="ja-JP"/>
          </a:p>
        </c:txPr>
        <c:crossAx val="218790912"/>
        <c:crosses val="autoZero"/>
        <c:auto val="1"/>
        <c:lblAlgn val="ctr"/>
        <c:lblOffset val="100"/>
        <c:noMultiLvlLbl val="0"/>
      </c:catAx>
      <c:valAx>
        <c:axId val="218790912"/>
        <c:scaling>
          <c:orientation val="minMax"/>
          <c:max val="650"/>
        </c:scaling>
        <c:delete val="1"/>
        <c:axPos val="l"/>
        <c:majorGridlines/>
        <c:numFmt formatCode="General" sourceLinked="1"/>
        <c:majorTickMark val="out"/>
        <c:minorTickMark val="none"/>
        <c:tickLblPos val="nextTo"/>
        <c:crossAx val="218789376"/>
        <c:crosses val="autoZero"/>
        <c:crossBetween val="between"/>
      </c:valAx>
      <c:spPr>
        <a:ln>
          <a:noFill/>
        </a:ln>
      </c:spPr>
    </c:plotArea>
    <c:legend>
      <c:legendPos val="b"/>
      <c:layout>
        <c:manualLayout>
          <c:xMode val="edge"/>
          <c:yMode val="edge"/>
          <c:x val="5.5262459326874118E-2"/>
          <c:y val="0.90839849524049354"/>
          <c:w val="0.91594792083604148"/>
          <c:h val="7.9069727682887822E-2"/>
        </c:manualLayout>
      </c:layout>
      <c:overlay val="0"/>
      <c:spPr>
        <a:ln>
          <a:solidFill>
            <a:schemeClr val="tx1">
              <a:lumMod val="65000"/>
              <a:lumOff val="35000"/>
            </a:schemeClr>
          </a:solidFill>
        </a:ln>
      </c:spPr>
      <c:txPr>
        <a:bodyPr/>
        <a:lstStyle/>
        <a:p>
          <a:pPr>
            <a:defRPr sz="1200" b="1"/>
          </a:pPr>
          <a:endParaRPr lang="ja-JP"/>
        </a:p>
      </c:txPr>
    </c:legend>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6DE982"/>
            </a:solidFill>
            <a:ln>
              <a:solidFill>
                <a:schemeClr val="tx1"/>
              </a:solidFill>
            </a:ln>
          </c:spPr>
          <c:invertIfNegative val="0"/>
          <c:dLbls>
            <c:numFmt formatCode="0.0_ &quot;兆&quot;&quot;円&quot;" sourceLinked="0"/>
            <c:spPr>
              <a:noFill/>
              <a:ln>
                <a:noFill/>
              </a:ln>
              <a:effectLst/>
            </c:spPr>
            <c:txPr>
              <a:bodyPr/>
              <a:lstStyle/>
              <a:p>
                <a:pPr>
                  <a:defRPr sz="800" b="1">
                    <a:latin typeface="メイリオ" panose="020B0604030504040204" pitchFamily="50" charset="-128"/>
                    <a:ea typeface="メイリオ" panose="020B0604030504040204"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Sheet1!$A$2:$A$20</c:f>
              <c:strCache>
                <c:ptCount val="19"/>
                <c:pt idx="0">
                  <c:v>2000年度
(12年度)</c:v>
                </c:pt>
                <c:pt idx="1">
                  <c:v>2001年度
(13年度)</c:v>
                </c:pt>
                <c:pt idx="2">
                  <c:v>2002年度
(14年度)</c:v>
                </c:pt>
                <c:pt idx="3">
                  <c:v>2003年度
(15年度)</c:v>
                </c:pt>
                <c:pt idx="4">
                  <c:v>2004年度
(16年度)</c:v>
                </c:pt>
                <c:pt idx="5">
                  <c:v>2005年度
(17年度)</c:v>
                </c:pt>
                <c:pt idx="6">
                  <c:v>2006年度
(18年度)</c:v>
                </c:pt>
                <c:pt idx="7">
                  <c:v>2007年度
(19年度)</c:v>
                </c:pt>
                <c:pt idx="8">
                  <c:v>2008年度
(20年度)</c:v>
                </c:pt>
                <c:pt idx="9">
                  <c:v>2009年度
(21年度)</c:v>
                </c:pt>
                <c:pt idx="10">
                  <c:v>2010年度
(22年度)</c:v>
                </c:pt>
                <c:pt idx="11">
                  <c:v>2011年度
(23年度)</c:v>
                </c:pt>
                <c:pt idx="12">
                  <c:v>2012年度
(24年度)</c:v>
                </c:pt>
                <c:pt idx="13">
                  <c:v>2013年度
(25年度)</c:v>
                </c:pt>
                <c:pt idx="14">
                  <c:v>2014年度
(26年度)</c:v>
                </c:pt>
                <c:pt idx="15">
                  <c:v>2015年度
(27年度)</c:v>
                </c:pt>
                <c:pt idx="16">
                  <c:v>2016年度
(28年度)</c:v>
                </c:pt>
                <c:pt idx="17">
                  <c:v>2017年度
(29年度)</c:v>
                </c:pt>
                <c:pt idx="18">
                  <c:v>2018年度
(30年度)</c:v>
                </c:pt>
              </c:strCache>
            </c:strRef>
          </c:cat>
          <c:val>
            <c:numRef>
              <c:f>Sheet1!$B$2:$B$20</c:f>
              <c:numCache>
                <c:formatCode>General</c:formatCode>
                <c:ptCount val="19"/>
                <c:pt idx="0">
                  <c:v>3.6</c:v>
                </c:pt>
                <c:pt idx="1">
                  <c:v>4.5999999999999996</c:v>
                </c:pt>
                <c:pt idx="2">
                  <c:v>5.2</c:v>
                </c:pt>
                <c:pt idx="3">
                  <c:v>5.7</c:v>
                </c:pt>
                <c:pt idx="4">
                  <c:v>6.2</c:v>
                </c:pt>
                <c:pt idx="5">
                  <c:v>6.4</c:v>
                </c:pt>
                <c:pt idx="6">
                  <c:v>6.4</c:v>
                </c:pt>
                <c:pt idx="7">
                  <c:v>6.7</c:v>
                </c:pt>
                <c:pt idx="8">
                  <c:v>6.9</c:v>
                </c:pt>
                <c:pt idx="9">
                  <c:v>7.4</c:v>
                </c:pt>
                <c:pt idx="10">
                  <c:v>7.8</c:v>
                </c:pt>
                <c:pt idx="11">
                  <c:v>8.1999999999999993</c:v>
                </c:pt>
                <c:pt idx="12">
                  <c:v>8.8000000000000007</c:v>
                </c:pt>
                <c:pt idx="13">
                  <c:v>9.1999999999999993</c:v>
                </c:pt>
                <c:pt idx="14">
                  <c:v>9.6</c:v>
                </c:pt>
                <c:pt idx="15">
                  <c:v>9.8000000000000007</c:v>
                </c:pt>
                <c:pt idx="16">
                  <c:v>10</c:v>
                </c:pt>
                <c:pt idx="17">
                  <c:v>10.8</c:v>
                </c:pt>
                <c:pt idx="18">
                  <c:v>11.1</c:v>
                </c:pt>
              </c:numCache>
            </c:numRef>
          </c:val>
          <c:extLst>
            <c:ext xmlns:c16="http://schemas.microsoft.com/office/drawing/2014/chart" uri="{C3380CC4-5D6E-409C-BE32-E72D297353CC}">
              <c16:uniqueId val="{00000000-DD8A-4030-822B-69657C263151}"/>
            </c:ext>
          </c:extLst>
        </c:ser>
        <c:dLbls>
          <c:dLblPos val="outEnd"/>
          <c:showLegendKey val="0"/>
          <c:showVal val="1"/>
          <c:showCatName val="0"/>
          <c:showSerName val="0"/>
          <c:showPercent val="0"/>
          <c:showBubbleSize val="0"/>
        </c:dLbls>
        <c:gapWidth val="76"/>
        <c:axId val="374073984"/>
        <c:axId val="374076928"/>
      </c:barChart>
      <c:catAx>
        <c:axId val="374073984"/>
        <c:scaling>
          <c:orientation val="minMax"/>
        </c:scaling>
        <c:delete val="0"/>
        <c:axPos val="b"/>
        <c:numFmt formatCode="General" sourceLinked="0"/>
        <c:majorTickMark val="out"/>
        <c:minorTickMark val="none"/>
        <c:tickLblPos val="nextTo"/>
        <c:txPr>
          <a:bodyPr/>
          <a:lstStyle/>
          <a:p>
            <a:pPr>
              <a:defRPr sz="800" b="1">
                <a:latin typeface="メイリオ" panose="020B0604030504040204" pitchFamily="50" charset="-128"/>
                <a:ea typeface="メイリオ" panose="020B0604030504040204" pitchFamily="50" charset="-128"/>
              </a:defRPr>
            </a:pPr>
            <a:endParaRPr lang="ja-JP"/>
          </a:p>
        </c:txPr>
        <c:crossAx val="374076928"/>
        <c:crosses val="autoZero"/>
        <c:auto val="1"/>
        <c:lblAlgn val="ctr"/>
        <c:lblOffset val="100"/>
        <c:noMultiLvlLbl val="0"/>
      </c:catAx>
      <c:valAx>
        <c:axId val="374076928"/>
        <c:scaling>
          <c:orientation val="minMax"/>
        </c:scaling>
        <c:delete val="1"/>
        <c:axPos val="l"/>
        <c:numFmt formatCode="General" sourceLinked="1"/>
        <c:majorTickMark val="out"/>
        <c:minorTickMark val="none"/>
        <c:tickLblPos val="nextTo"/>
        <c:crossAx val="37407398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9186163946968E-2"/>
          <c:y val="4.9860405208574626E-2"/>
          <c:w val="0.87554640832008157"/>
          <c:h val="0.83785417740909485"/>
        </c:manualLayout>
      </c:layout>
      <c:barChart>
        <c:barDir val="col"/>
        <c:grouping val="clustered"/>
        <c:varyColors val="0"/>
        <c:ser>
          <c:idx val="0"/>
          <c:order val="0"/>
          <c:tx>
            <c:strRef>
              <c:f>Sheet1!$A$2</c:f>
              <c:strCache>
                <c:ptCount val="1"/>
                <c:pt idx="0">
                  <c:v>平成23年</c:v>
                </c:pt>
              </c:strCache>
            </c:strRef>
          </c:tx>
          <c:spPr>
            <a:solidFill>
              <a:schemeClr val="accent1">
                <a:lumMod val="60000"/>
                <a:lumOff val="40000"/>
              </a:schemeClr>
            </a:solidFill>
            <a:ln>
              <a:noFill/>
            </a:ln>
            <a:effectLst/>
          </c:spPr>
          <c:invertIfNegative val="0"/>
          <c:cat>
            <c:strRef>
              <c:f>Sheet1!$B$1:$D$1</c:f>
              <c:strCache>
                <c:ptCount val="3"/>
                <c:pt idx="0">
                  <c:v>全国</c:v>
                </c:pt>
                <c:pt idx="1">
                  <c:v>和光市</c:v>
                </c:pt>
                <c:pt idx="2">
                  <c:v>大分県</c:v>
                </c:pt>
              </c:strCache>
            </c:strRef>
          </c:cat>
          <c:val>
            <c:numRef>
              <c:f>Sheet1!$B$2:$D$2</c:f>
              <c:numCache>
                <c:formatCode>General</c:formatCode>
                <c:ptCount val="3"/>
                <c:pt idx="0">
                  <c:v>15.3</c:v>
                </c:pt>
                <c:pt idx="1">
                  <c:v>11.6</c:v>
                </c:pt>
                <c:pt idx="2">
                  <c:v>17.600000000000001</c:v>
                </c:pt>
              </c:numCache>
            </c:numRef>
          </c:val>
          <c:extLst>
            <c:ext xmlns:c16="http://schemas.microsoft.com/office/drawing/2014/chart" uri="{C3380CC4-5D6E-409C-BE32-E72D297353CC}">
              <c16:uniqueId val="{00000000-A397-414F-B54F-8FBFA2E0C7E3}"/>
            </c:ext>
          </c:extLst>
        </c:ser>
        <c:ser>
          <c:idx val="1"/>
          <c:order val="1"/>
          <c:tx>
            <c:strRef>
              <c:f>Sheet1!$A$3</c:f>
              <c:strCache>
                <c:ptCount val="1"/>
                <c:pt idx="0">
                  <c:v>平成27年</c:v>
                </c:pt>
              </c:strCache>
            </c:strRef>
          </c:tx>
          <c:spPr>
            <a:solidFill>
              <a:srgbClr val="FFC000"/>
            </a:solidFill>
            <a:ln>
              <a:solidFill>
                <a:schemeClr val="bg1"/>
              </a:solidFill>
            </a:ln>
            <a:effectLst/>
          </c:spPr>
          <c:invertIfNegative val="0"/>
          <c:cat>
            <c:strRef>
              <c:f>Sheet1!$B$1:$D$1</c:f>
              <c:strCache>
                <c:ptCount val="3"/>
                <c:pt idx="0">
                  <c:v>全国</c:v>
                </c:pt>
                <c:pt idx="1">
                  <c:v>和光市</c:v>
                </c:pt>
                <c:pt idx="2">
                  <c:v>大分県</c:v>
                </c:pt>
              </c:strCache>
            </c:strRef>
          </c:cat>
          <c:val>
            <c:numRef>
              <c:f>Sheet1!$B$3:$D$3</c:f>
              <c:numCache>
                <c:formatCode>General</c:formatCode>
                <c:ptCount val="3"/>
                <c:pt idx="0">
                  <c:v>16</c:v>
                </c:pt>
                <c:pt idx="1">
                  <c:v>11.3</c:v>
                </c:pt>
                <c:pt idx="2">
                  <c:v>16.600000000000001</c:v>
                </c:pt>
              </c:numCache>
            </c:numRef>
          </c:val>
          <c:extLst>
            <c:ext xmlns:c16="http://schemas.microsoft.com/office/drawing/2014/chart" uri="{C3380CC4-5D6E-409C-BE32-E72D297353CC}">
              <c16:uniqueId val="{00000001-A397-414F-B54F-8FBFA2E0C7E3}"/>
            </c:ext>
          </c:extLst>
        </c:ser>
        <c:dLbls>
          <c:showLegendKey val="0"/>
          <c:showVal val="0"/>
          <c:showCatName val="0"/>
          <c:showSerName val="0"/>
          <c:showPercent val="0"/>
          <c:showBubbleSize val="0"/>
        </c:dLbls>
        <c:gapWidth val="65"/>
        <c:axId val="195078784"/>
        <c:axId val="195096960"/>
      </c:barChart>
      <c:catAx>
        <c:axId val="195078784"/>
        <c:scaling>
          <c:orientation val="minMax"/>
        </c:scaling>
        <c:delete val="1"/>
        <c:axPos val="b"/>
        <c:numFmt formatCode="General" sourceLinked="1"/>
        <c:majorTickMark val="none"/>
        <c:minorTickMark val="none"/>
        <c:tickLblPos val="nextTo"/>
        <c:crossAx val="195096960"/>
        <c:crosses val="autoZero"/>
        <c:auto val="1"/>
        <c:lblAlgn val="ctr"/>
        <c:lblOffset val="100"/>
        <c:noMultiLvlLbl val="0"/>
      </c:catAx>
      <c:valAx>
        <c:axId val="195096960"/>
        <c:scaling>
          <c:orientation val="minMax"/>
          <c:max val="19"/>
          <c:min val="8"/>
        </c:scaling>
        <c:delete val="1"/>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crossAx val="195078784"/>
        <c:crosses val="autoZero"/>
        <c:crossBetween val="between"/>
        <c:majorUnit val="4"/>
      </c:valAx>
      <c:spPr>
        <a:solidFill>
          <a:schemeClr val="bg1"/>
        </a:solid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v>列2</c:v>
          </c:tx>
          <c:spPr>
            <a:solidFill>
              <a:schemeClr val="accent1">
                <a:lumMod val="60000"/>
                <a:lumOff val="40000"/>
              </a:schemeClr>
            </a:solidFill>
          </c:spPr>
          <c:dPt>
            <c:idx val="0"/>
            <c:bubble3D val="0"/>
            <c:spPr>
              <a:solidFill>
                <a:schemeClr val="accent1">
                  <a:lumMod val="40000"/>
                  <a:lumOff val="60000"/>
                </a:schemeClr>
              </a:solidFill>
            </c:spPr>
            <c:extLst>
              <c:ext xmlns:c16="http://schemas.microsoft.com/office/drawing/2014/chart" uri="{C3380CC4-5D6E-409C-BE32-E72D297353CC}">
                <c16:uniqueId val="{00000001-16BB-4616-8D7F-59F78312A5EE}"/>
              </c:ext>
            </c:extLst>
          </c:dPt>
          <c:dPt>
            <c:idx val="1"/>
            <c:bubble3D val="0"/>
            <c:spPr>
              <a:solidFill>
                <a:schemeClr val="bg1"/>
              </a:solidFill>
            </c:spPr>
            <c:extLst>
              <c:ext xmlns:c16="http://schemas.microsoft.com/office/drawing/2014/chart" uri="{C3380CC4-5D6E-409C-BE32-E72D297353CC}">
                <c16:uniqueId val="{00000003-16BB-4616-8D7F-59F78312A5EE}"/>
              </c:ext>
            </c:extLst>
          </c:dPt>
          <c:dPt>
            <c:idx val="2"/>
            <c:bubble3D val="0"/>
            <c:spPr>
              <a:solidFill>
                <a:schemeClr val="accent2">
                  <a:lumMod val="40000"/>
                  <a:lumOff val="60000"/>
                </a:schemeClr>
              </a:solidFill>
            </c:spPr>
            <c:extLst>
              <c:ext xmlns:c16="http://schemas.microsoft.com/office/drawing/2014/chart" uri="{C3380CC4-5D6E-409C-BE32-E72D297353CC}">
                <c16:uniqueId val="{00000005-16BB-4616-8D7F-59F78312A5EE}"/>
              </c:ext>
            </c:extLst>
          </c:dPt>
          <c:dPt>
            <c:idx val="3"/>
            <c:bubble3D val="0"/>
            <c:spPr>
              <a:solidFill>
                <a:schemeClr val="accent3">
                  <a:lumMod val="40000"/>
                  <a:lumOff val="60000"/>
                </a:schemeClr>
              </a:solidFill>
            </c:spPr>
            <c:extLst>
              <c:ext xmlns:c16="http://schemas.microsoft.com/office/drawing/2014/chart" uri="{C3380CC4-5D6E-409C-BE32-E72D297353CC}">
                <c16:uniqueId val="{00000007-16BB-4616-8D7F-59F78312A5EE}"/>
              </c:ext>
            </c:extLst>
          </c:dPt>
          <c:val>
            <c:numRef>
              <c:f>Sheet1!$B$28:$B$31</c:f>
              <c:numCache>
                <c:formatCode>0.0%</c:formatCode>
                <c:ptCount val="4"/>
                <c:pt idx="0">
                  <c:v>0.44030442051262358</c:v>
                </c:pt>
                <c:pt idx="1">
                  <c:v>4.6522068826274458E-2</c:v>
                </c:pt>
                <c:pt idx="2">
                  <c:v>0.17250312325314518</c:v>
                </c:pt>
                <c:pt idx="3">
                  <c:v>0.34067038740795685</c:v>
                </c:pt>
              </c:numCache>
            </c:numRef>
          </c:val>
          <c:extLst>
            <c:ext xmlns:c16="http://schemas.microsoft.com/office/drawing/2014/chart" uri="{C3380CC4-5D6E-409C-BE32-E72D297353CC}">
              <c16:uniqueId val="{00000008-16BB-4616-8D7F-59F78312A5EE}"/>
            </c:ext>
          </c:extLst>
        </c:ser>
        <c:dLbls>
          <c:showLegendKey val="0"/>
          <c:showVal val="0"/>
          <c:showCatName val="0"/>
          <c:showSerName val="0"/>
          <c:showPercent val="0"/>
          <c:showBubbleSize val="0"/>
          <c:showLeaderLines val="1"/>
        </c:dLbls>
        <c:firstSliceAng val="0"/>
      </c:pieChart>
      <c:doughnutChart>
        <c:varyColors val="1"/>
        <c:ser>
          <c:idx val="0"/>
          <c:order val="1"/>
          <c:tx>
            <c:strRef>
              <c:f>Sheet1!$B$1</c:f>
              <c:strCache>
                <c:ptCount val="1"/>
                <c:pt idx="0">
                  <c:v>列1</c:v>
                </c:pt>
              </c:strCache>
            </c:strRef>
          </c:tx>
          <c:spPr>
            <a:ln w="15875">
              <a:solidFill>
                <a:schemeClr val="bg1"/>
              </a:solidFill>
            </a:ln>
          </c:spPr>
          <c:dPt>
            <c:idx val="0"/>
            <c:bubble3D val="0"/>
            <c:spPr>
              <a:solidFill>
                <a:srgbClr val="00CCFF"/>
              </a:solidFill>
              <a:ln w="15875">
                <a:solidFill>
                  <a:schemeClr val="bg1"/>
                </a:solidFill>
              </a:ln>
            </c:spPr>
            <c:extLst>
              <c:ext xmlns:c16="http://schemas.microsoft.com/office/drawing/2014/chart" uri="{C3380CC4-5D6E-409C-BE32-E72D297353CC}">
                <c16:uniqueId val="{0000000A-16BB-4616-8D7F-59F78312A5EE}"/>
              </c:ext>
            </c:extLst>
          </c:dPt>
          <c:dPt>
            <c:idx val="1"/>
            <c:bubble3D val="0"/>
            <c:spPr>
              <a:solidFill>
                <a:schemeClr val="tx2"/>
              </a:solidFill>
              <a:ln w="15875">
                <a:solidFill>
                  <a:schemeClr val="bg1"/>
                </a:solidFill>
              </a:ln>
            </c:spPr>
            <c:extLst>
              <c:ext xmlns:c16="http://schemas.microsoft.com/office/drawing/2014/chart" uri="{C3380CC4-5D6E-409C-BE32-E72D297353CC}">
                <c16:uniqueId val="{0000000C-16BB-4616-8D7F-59F78312A5EE}"/>
              </c:ext>
            </c:extLst>
          </c:dPt>
          <c:dPt>
            <c:idx val="2"/>
            <c:bubble3D val="0"/>
            <c:spPr>
              <a:solidFill>
                <a:schemeClr val="tx2">
                  <a:lumMod val="60000"/>
                  <a:lumOff val="40000"/>
                </a:schemeClr>
              </a:solidFill>
              <a:ln w="15875">
                <a:solidFill>
                  <a:schemeClr val="bg1"/>
                </a:solidFill>
              </a:ln>
            </c:spPr>
            <c:extLst>
              <c:ext xmlns:c16="http://schemas.microsoft.com/office/drawing/2014/chart" uri="{C3380CC4-5D6E-409C-BE32-E72D297353CC}">
                <c16:uniqueId val="{0000000E-16BB-4616-8D7F-59F78312A5EE}"/>
              </c:ext>
            </c:extLst>
          </c:dPt>
          <c:dPt>
            <c:idx val="3"/>
            <c:bubble3D val="0"/>
            <c:spPr>
              <a:solidFill>
                <a:schemeClr val="tx2">
                  <a:lumMod val="50000"/>
                </a:schemeClr>
              </a:solidFill>
              <a:ln w="15875">
                <a:solidFill>
                  <a:schemeClr val="bg1"/>
                </a:solidFill>
              </a:ln>
            </c:spPr>
            <c:extLst>
              <c:ext xmlns:c16="http://schemas.microsoft.com/office/drawing/2014/chart" uri="{C3380CC4-5D6E-409C-BE32-E72D297353CC}">
                <c16:uniqueId val="{00000010-16BB-4616-8D7F-59F78312A5EE}"/>
              </c:ext>
            </c:extLst>
          </c:dPt>
          <c:dPt>
            <c:idx val="4"/>
            <c:bubble3D val="0"/>
            <c:spPr>
              <a:solidFill>
                <a:srgbClr val="0000FF"/>
              </a:solidFill>
              <a:ln w="15875">
                <a:solidFill>
                  <a:schemeClr val="bg1"/>
                </a:solidFill>
              </a:ln>
            </c:spPr>
            <c:extLst>
              <c:ext xmlns:c16="http://schemas.microsoft.com/office/drawing/2014/chart" uri="{C3380CC4-5D6E-409C-BE32-E72D297353CC}">
                <c16:uniqueId val="{00000012-16BB-4616-8D7F-59F78312A5EE}"/>
              </c:ext>
            </c:extLst>
          </c:dPt>
          <c:dPt>
            <c:idx val="5"/>
            <c:bubble3D val="0"/>
            <c:spPr>
              <a:solidFill>
                <a:schemeClr val="accent1"/>
              </a:solidFill>
              <a:ln w="15875">
                <a:solidFill>
                  <a:schemeClr val="bg1"/>
                </a:solidFill>
              </a:ln>
            </c:spPr>
            <c:extLst>
              <c:ext xmlns:c16="http://schemas.microsoft.com/office/drawing/2014/chart" uri="{C3380CC4-5D6E-409C-BE32-E72D297353CC}">
                <c16:uniqueId val="{00000014-16BB-4616-8D7F-59F78312A5EE}"/>
              </c:ext>
            </c:extLst>
          </c:dPt>
          <c:dPt>
            <c:idx val="6"/>
            <c:bubble3D val="0"/>
            <c:spPr>
              <a:solidFill>
                <a:schemeClr val="tx2">
                  <a:lumMod val="75000"/>
                </a:schemeClr>
              </a:solidFill>
              <a:ln w="15875">
                <a:solidFill>
                  <a:schemeClr val="bg1"/>
                </a:solidFill>
              </a:ln>
            </c:spPr>
            <c:extLst>
              <c:ext xmlns:c16="http://schemas.microsoft.com/office/drawing/2014/chart" uri="{C3380CC4-5D6E-409C-BE32-E72D297353CC}">
                <c16:uniqueId val="{00000016-16BB-4616-8D7F-59F78312A5EE}"/>
              </c:ext>
            </c:extLst>
          </c:dPt>
          <c:dPt>
            <c:idx val="7"/>
            <c:bubble3D val="0"/>
            <c:spPr>
              <a:solidFill>
                <a:schemeClr val="accent5">
                  <a:lumMod val="40000"/>
                  <a:lumOff val="60000"/>
                </a:schemeClr>
              </a:solidFill>
              <a:ln w="15875">
                <a:solidFill>
                  <a:schemeClr val="bg1"/>
                </a:solidFill>
              </a:ln>
            </c:spPr>
            <c:extLst>
              <c:ext xmlns:c16="http://schemas.microsoft.com/office/drawing/2014/chart" uri="{C3380CC4-5D6E-409C-BE32-E72D297353CC}">
                <c16:uniqueId val="{00000018-16BB-4616-8D7F-59F78312A5EE}"/>
              </c:ext>
            </c:extLst>
          </c:dPt>
          <c:dPt>
            <c:idx val="8"/>
            <c:bubble3D val="0"/>
            <c:spPr>
              <a:solidFill>
                <a:schemeClr val="accent5">
                  <a:lumMod val="50000"/>
                </a:schemeClr>
              </a:solidFill>
              <a:ln w="15875">
                <a:solidFill>
                  <a:schemeClr val="bg1"/>
                </a:solidFill>
              </a:ln>
            </c:spPr>
            <c:extLst>
              <c:ext xmlns:c16="http://schemas.microsoft.com/office/drawing/2014/chart" uri="{C3380CC4-5D6E-409C-BE32-E72D297353CC}">
                <c16:uniqueId val="{0000001A-16BB-4616-8D7F-59F78312A5EE}"/>
              </c:ext>
            </c:extLst>
          </c:dPt>
          <c:dPt>
            <c:idx val="9"/>
            <c:bubble3D val="0"/>
            <c:spPr>
              <a:solidFill>
                <a:schemeClr val="accent4">
                  <a:lumMod val="50000"/>
                </a:schemeClr>
              </a:solidFill>
              <a:ln w="15875">
                <a:solidFill>
                  <a:schemeClr val="bg1"/>
                </a:solidFill>
              </a:ln>
            </c:spPr>
            <c:extLst>
              <c:ext xmlns:c16="http://schemas.microsoft.com/office/drawing/2014/chart" uri="{C3380CC4-5D6E-409C-BE32-E72D297353CC}">
                <c16:uniqueId val="{0000001C-16BB-4616-8D7F-59F78312A5EE}"/>
              </c:ext>
            </c:extLst>
          </c:dPt>
          <c:dPt>
            <c:idx val="10"/>
            <c:bubble3D val="0"/>
            <c:spPr>
              <a:solidFill>
                <a:schemeClr val="accent5"/>
              </a:solidFill>
              <a:ln w="15875">
                <a:solidFill>
                  <a:schemeClr val="bg1"/>
                </a:solidFill>
              </a:ln>
            </c:spPr>
            <c:extLst>
              <c:ext xmlns:c16="http://schemas.microsoft.com/office/drawing/2014/chart" uri="{C3380CC4-5D6E-409C-BE32-E72D297353CC}">
                <c16:uniqueId val="{0000001E-16BB-4616-8D7F-59F78312A5EE}"/>
              </c:ext>
            </c:extLst>
          </c:dPt>
          <c:dPt>
            <c:idx val="11"/>
            <c:bubble3D val="0"/>
            <c:spPr>
              <a:solidFill>
                <a:schemeClr val="accent5">
                  <a:lumMod val="60000"/>
                  <a:lumOff val="40000"/>
                </a:schemeClr>
              </a:solidFill>
              <a:ln w="15875">
                <a:solidFill>
                  <a:schemeClr val="bg1"/>
                </a:solidFill>
              </a:ln>
            </c:spPr>
            <c:extLst>
              <c:ext xmlns:c16="http://schemas.microsoft.com/office/drawing/2014/chart" uri="{C3380CC4-5D6E-409C-BE32-E72D297353CC}">
                <c16:uniqueId val="{00000020-16BB-4616-8D7F-59F78312A5EE}"/>
              </c:ext>
            </c:extLst>
          </c:dPt>
          <c:dPt>
            <c:idx val="12"/>
            <c:bubble3D val="0"/>
            <c:spPr>
              <a:solidFill>
                <a:schemeClr val="bg1">
                  <a:lumMod val="85000"/>
                </a:schemeClr>
              </a:solidFill>
              <a:ln w="15875">
                <a:solidFill>
                  <a:schemeClr val="bg1"/>
                </a:solidFill>
              </a:ln>
            </c:spPr>
            <c:extLst>
              <c:ext xmlns:c16="http://schemas.microsoft.com/office/drawing/2014/chart" uri="{C3380CC4-5D6E-409C-BE32-E72D297353CC}">
                <c16:uniqueId val="{00000022-16BB-4616-8D7F-59F78312A5EE}"/>
              </c:ext>
            </c:extLst>
          </c:dPt>
          <c:dPt>
            <c:idx val="13"/>
            <c:bubble3D val="0"/>
            <c:spPr>
              <a:solidFill>
                <a:schemeClr val="accent2">
                  <a:lumMod val="50000"/>
                </a:schemeClr>
              </a:solidFill>
              <a:ln w="15875">
                <a:solidFill>
                  <a:schemeClr val="bg1"/>
                </a:solidFill>
              </a:ln>
            </c:spPr>
            <c:extLst>
              <c:ext xmlns:c16="http://schemas.microsoft.com/office/drawing/2014/chart" uri="{C3380CC4-5D6E-409C-BE32-E72D297353CC}">
                <c16:uniqueId val="{00000024-16BB-4616-8D7F-59F78312A5EE}"/>
              </c:ext>
            </c:extLst>
          </c:dPt>
          <c:dPt>
            <c:idx val="14"/>
            <c:bubble3D val="0"/>
            <c:spPr>
              <a:solidFill>
                <a:schemeClr val="accent6">
                  <a:lumMod val="20000"/>
                  <a:lumOff val="80000"/>
                </a:schemeClr>
              </a:solidFill>
              <a:ln w="15875">
                <a:solidFill>
                  <a:schemeClr val="bg1"/>
                </a:solidFill>
              </a:ln>
            </c:spPr>
            <c:extLst>
              <c:ext xmlns:c16="http://schemas.microsoft.com/office/drawing/2014/chart" uri="{C3380CC4-5D6E-409C-BE32-E72D297353CC}">
                <c16:uniqueId val="{00000026-16BB-4616-8D7F-59F78312A5EE}"/>
              </c:ext>
            </c:extLst>
          </c:dPt>
          <c:dPt>
            <c:idx val="15"/>
            <c:bubble3D val="0"/>
            <c:spPr>
              <a:solidFill>
                <a:srgbClr val="FF0066"/>
              </a:solidFill>
              <a:ln w="15875">
                <a:solidFill>
                  <a:schemeClr val="bg1"/>
                </a:solidFill>
              </a:ln>
            </c:spPr>
            <c:extLst>
              <c:ext xmlns:c16="http://schemas.microsoft.com/office/drawing/2014/chart" uri="{C3380CC4-5D6E-409C-BE32-E72D297353CC}">
                <c16:uniqueId val="{00000028-16BB-4616-8D7F-59F78312A5EE}"/>
              </c:ext>
            </c:extLst>
          </c:dPt>
          <c:dPt>
            <c:idx val="16"/>
            <c:bubble3D val="0"/>
            <c:spPr>
              <a:solidFill>
                <a:srgbClr val="FF9999"/>
              </a:solidFill>
              <a:ln w="15875">
                <a:solidFill>
                  <a:schemeClr val="bg1"/>
                </a:solidFill>
              </a:ln>
            </c:spPr>
            <c:extLst>
              <c:ext xmlns:c16="http://schemas.microsoft.com/office/drawing/2014/chart" uri="{C3380CC4-5D6E-409C-BE32-E72D297353CC}">
                <c16:uniqueId val="{0000002A-16BB-4616-8D7F-59F78312A5EE}"/>
              </c:ext>
            </c:extLst>
          </c:dPt>
          <c:dPt>
            <c:idx val="17"/>
            <c:bubble3D val="0"/>
            <c:spPr>
              <a:solidFill>
                <a:schemeClr val="accent6"/>
              </a:solidFill>
              <a:ln w="15875">
                <a:solidFill>
                  <a:schemeClr val="bg1"/>
                </a:solidFill>
              </a:ln>
            </c:spPr>
            <c:extLst>
              <c:ext xmlns:c16="http://schemas.microsoft.com/office/drawing/2014/chart" uri="{C3380CC4-5D6E-409C-BE32-E72D297353CC}">
                <c16:uniqueId val="{0000002C-16BB-4616-8D7F-59F78312A5EE}"/>
              </c:ext>
            </c:extLst>
          </c:dPt>
          <c:dPt>
            <c:idx val="18"/>
            <c:bubble3D val="0"/>
            <c:spPr>
              <a:solidFill>
                <a:schemeClr val="accent6">
                  <a:lumMod val="75000"/>
                </a:schemeClr>
              </a:solidFill>
              <a:ln w="15875">
                <a:solidFill>
                  <a:schemeClr val="bg1"/>
                </a:solidFill>
              </a:ln>
            </c:spPr>
            <c:extLst>
              <c:ext xmlns:c16="http://schemas.microsoft.com/office/drawing/2014/chart" uri="{C3380CC4-5D6E-409C-BE32-E72D297353CC}">
                <c16:uniqueId val="{0000002E-16BB-4616-8D7F-59F78312A5EE}"/>
              </c:ext>
            </c:extLst>
          </c:dPt>
          <c:dPt>
            <c:idx val="19"/>
            <c:bubble3D val="0"/>
            <c:spPr>
              <a:solidFill>
                <a:srgbClr val="D60093"/>
              </a:solidFill>
              <a:ln w="15875">
                <a:solidFill>
                  <a:schemeClr val="bg1"/>
                </a:solidFill>
              </a:ln>
            </c:spPr>
            <c:extLst>
              <c:ext xmlns:c16="http://schemas.microsoft.com/office/drawing/2014/chart" uri="{C3380CC4-5D6E-409C-BE32-E72D297353CC}">
                <c16:uniqueId val="{00000030-16BB-4616-8D7F-59F78312A5EE}"/>
              </c:ext>
            </c:extLst>
          </c:dPt>
          <c:dPt>
            <c:idx val="20"/>
            <c:bubble3D val="0"/>
            <c:spPr>
              <a:solidFill>
                <a:srgbClr val="800000"/>
              </a:solidFill>
              <a:ln w="15875">
                <a:solidFill>
                  <a:schemeClr val="bg1"/>
                </a:solidFill>
              </a:ln>
            </c:spPr>
            <c:extLst>
              <c:ext xmlns:c16="http://schemas.microsoft.com/office/drawing/2014/chart" uri="{C3380CC4-5D6E-409C-BE32-E72D297353CC}">
                <c16:uniqueId val="{00000032-16BB-4616-8D7F-59F78312A5EE}"/>
              </c:ext>
            </c:extLst>
          </c:dPt>
          <c:dPt>
            <c:idx val="21"/>
            <c:bubble3D val="0"/>
            <c:spPr>
              <a:solidFill>
                <a:srgbClr val="33CC33"/>
              </a:solidFill>
              <a:ln w="15875">
                <a:solidFill>
                  <a:schemeClr val="bg1"/>
                </a:solidFill>
              </a:ln>
            </c:spPr>
            <c:extLst>
              <c:ext xmlns:c16="http://schemas.microsoft.com/office/drawing/2014/chart" uri="{C3380CC4-5D6E-409C-BE32-E72D297353CC}">
                <c16:uniqueId val="{00000034-16BB-4616-8D7F-59F78312A5EE}"/>
              </c:ext>
            </c:extLst>
          </c:dPt>
          <c:dPt>
            <c:idx val="22"/>
            <c:bubble3D val="0"/>
            <c:spPr>
              <a:solidFill>
                <a:srgbClr val="66FF66"/>
              </a:solidFill>
              <a:ln w="15875">
                <a:solidFill>
                  <a:schemeClr val="bg1"/>
                </a:solidFill>
              </a:ln>
            </c:spPr>
            <c:extLst>
              <c:ext xmlns:c16="http://schemas.microsoft.com/office/drawing/2014/chart" uri="{C3380CC4-5D6E-409C-BE32-E72D297353CC}">
                <c16:uniqueId val="{00000036-16BB-4616-8D7F-59F78312A5EE}"/>
              </c:ext>
            </c:extLst>
          </c:dPt>
          <c:dPt>
            <c:idx val="23"/>
            <c:bubble3D val="0"/>
            <c:spPr>
              <a:solidFill>
                <a:schemeClr val="accent3"/>
              </a:solidFill>
              <a:ln w="15875">
                <a:solidFill>
                  <a:schemeClr val="bg1"/>
                </a:solidFill>
              </a:ln>
            </c:spPr>
            <c:extLst>
              <c:ext xmlns:c16="http://schemas.microsoft.com/office/drawing/2014/chart" uri="{C3380CC4-5D6E-409C-BE32-E72D297353CC}">
                <c16:uniqueId val="{00000038-16BB-4616-8D7F-59F78312A5EE}"/>
              </c:ext>
            </c:extLst>
          </c:dPt>
          <c:dLbls>
            <c:dLbl>
              <c:idx val="0"/>
              <c:layout>
                <c:manualLayout>
                  <c:x val="4.5283241838659144E-2"/>
                  <c:y val="-9.7316770854982124E-2"/>
                </c:manualLayout>
              </c:layout>
              <c:spPr>
                <a:noFill/>
                <a:ln>
                  <a:noFill/>
                </a:ln>
              </c:spPr>
              <c:txPr>
                <a:bodyPr/>
                <a:lstStyle/>
                <a:p>
                  <a:pPr>
                    <a:lnSpc>
                      <a:spcPts val="900"/>
                    </a:lnSpc>
                    <a:defRPr sz="800">
                      <a:solidFill>
                        <a:schemeClr val="tx2">
                          <a:lumMod val="50000"/>
                        </a:schemeClr>
                      </a:solidFill>
                    </a:defRPr>
                  </a:pPr>
                  <a:endParaRPr lang="ja-JP"/>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6BB-4616-8D7F-59F78312A5EE}"/>
                </c:ext>
              </c:extLst>
            </c:dLbl>
            <c:dLbl>
              <c:idx val="1"/>
              <c:layout>
                <c:manualLayout>
                  <c:x val="6.4690175692865864E-2"/>
                  <c:y val="-0.10924384057315888"/>
                </c:manualLayout>
              </c:layout>
              <c:spPr>
                <a:noFill/>
                <a:ln>
                  <a:noFill/>
                </a:ln>
                <a:effectLst/>
              </c:spPr>
              <c:txPr>
                <a:bodyPr/>
                <a:lstStyle/>
                <a:p>
                  <a:pPr>
                    <a:lnSpc>
                      <a:spcPts val="900"/>
                    </a:lnSpc>
                    <a:defRPr sz="8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C-16BB-4616-8D7F-59F78312A5EE}"/>
                </c:ext>
              </c:extLst>
            </c:dLbl>
            <c:dLbl>
              <c:idx val="2"/>
              <c:layout>
                <c:manualLayout>
                  <c:x val="0.10566089762353803"/>
                  <c:y val="-8.8678622531290136E-2"/>
                </c:manualLayout>
              </c:layout>
              <c:spPr>
                <a:noFill/>
                <a:ln>
                  <a:noFill/>
                </a:ln>
                <a:effectLst/>
              </c:spPr>
              <c:txPr>
                <a:bodyPr/>
                <a:lstStyle/>
                <a:p>
                  <a:pPr>
                    <a:lnSpc>
                      <a:spcPts val="900"/>
                    </a:lnSpc>
                    <a:defRPr sz="8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E-16BB-4616-8D7F-59F78312A5EE}"/>
                </c:ext>
              </c:extLst>
            </c:dLbl>
            <c:dLbl>
              <c:idx val="3"/>
              <c:layout>
                <c:manualLayout>
                  <c:x val="0.13584972551597765"/>
                  <c:y val="-4.0995086876757757E-2"/>
                </c:manualLayout>
              </c:layout>
              <c:spPr>
                <a:noFill/>
                <a:ln>
                  <a:noFill/>
                </a:ln>
                <a:effectLst/>
              </c:spPr>
              <c:txPr>
                <a:bodyPr/>
                <a:lstStyle/>
                <a:p>
                  <a:pPr>
                    <a:lnSpc>
                      <a:spcPts val="900"/>
                    </a:lnSpc>
                    <a:defRPr sz="8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0-16BB-4616-8D7F-59F78312A5EE}"/>
                </c:ext>
              </c:extLst>
            </c:dLbl>
            <c:dLbl>
              <c:idx val="4"/>
              <c:layout>
                <c:manualLayout>
                  <c:x val="9.7035518225698336E-2"/>
                  <c:y val="-4.4741978795522316E-2"/>
                </c:manualLayout>
              </c:layout>
              <c:spPr>
                <a:noFill/>
                <a:ln>
                  <a:noFill/>
                </a:ln>
              </c:spPr>
              <c:txPr>
                <a:bodyPr/>
                <a:lstStyle/>
                <a:p>
                  <a:pPr algn="ctr" rtl="0">
                    <a:lnSpc>
                      <a:spcPts val="900"/>
                    </a:lnSpc>
                    <a:defRPr sz="8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2-16BB-4616-8D7F-59F78312A5EE}"/>
                </c:ext>
              </c:extLst>
            </c:dLbl>
            <c:dLbl>
              <c:idx val="5"/>
              <c:layout>
                <c:manualLayout>
                  <c:x val="0.10350455277407822"/>
                  <c:y val="1.4790623329800998E-2"/>
                </c:manualLayout>
              </c:layout>
              <c:spPr>
                <a:noFill/>
                <a:ln>
                  <a:noFill/>
                </a:ln>
              </c:spPr>
              <c:txPr>
                <a:bodyPr/>
                <a:lstStyle/>
                <a:p>
                  <a:pPr algn="ctr" rtl="0">
                    <a:lnSpc>
                      <a:spcPts val="900"/>
                    </a:lnSpc>
                    <a:defRPr sz="8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4-16BB-4616-8D7F-59F78312A5EE}"/>
                </c:ext>
              </c:extLst>
            </c:dLbl>
            <c:dLbl>
              <c:idx val="6"/>
              <c:layout>
                <c:manualLayout>
                  <c:x val="0.10186284424262716"/>
                  <c:y val="3.04316914885061E-2"/>
                </c:manualLayout>
              </c:layout>
              <c:spPr>
                <a:noFill/>
                <a:ln>
                  <a:noFill/>
                </a:ln>
                <a:effectLst/>
              </c:spPr>
              <c:txPr>
                <a:bodyPr/>
                <a:lstStyle/>
                <a:p>
                  <a:pPr>
                    <a:lnSpc>
                      <a:spcPts val="900"/>
                    </a:lnSpc>
                    <a:defRPr sz="8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6-16BB-4616-8D7F-59F78312A5EE}"/>
                </c:ext>
              </c:extLst>
            </c:dLbl>
            <c:dLbl>
              <c:idx val="7"/>
              <c:layout>
                <c:manualLayout>
                  <c:x val="9.5925764687424919E-2"/>
                  <c:y val="4.4809902451487284E-2"/>
                </c:manualLayout>
              </c:layout>
              <c:tx>
                <c:rich>
                  <a:bodyPr/>
                  <a:lstStyle/>
                  <a:p>
                    <a:pPr>
                      <a:lnSpc>
                        <a:spcPts val="900"/>
                      </a:lnSpc>
                      <a:defRPr sz="800">
                        <a:solidFill>
                          <a:schemeClr val="tx2">
                            <a:lumMod val="50000"/>
                          </a:schemeClr>
                        </a:solidFill>
                      </a:defRPr>
                    </a:pPr>
                    <a:fld id="{82EE4AAD-6AA6-4CE8-8C2D-11F36DD69389}" type="CATEGORYNAME">
                      <a:rPr lang="ja-JP" altLang="en-US" sz="800">
                        <a:solidFill>
                          <a:schemeClr val="tx2">
                            <a:lumMod val="50000"/>
                          </a:schemeClr>
                        </a:solidFill>
                      </a:rPr>
                      <a:pPr>
                        <a:lnSpc>
                          <a:spcPts val="900"/>
                        </a:lnSpc>
                        <a:defRPr sz="800">
                          <a:solidFill>
                            <a:schemeClr val="tx2">
                              <a:lumMod val="50000"/>
                            </a:schemeClr>
                          </a:solidFill>
                        </a:defRPr>
                      </a:pPr>
                      <a:t>[分類名]</a:t>
                    </a:fld>
                    <a:r>
                      <a:rPr lang="ja-JP" altLang="en-US" sz="800" baseline="0" dirty="0">
                        <a:solidFill>
                          <a:schemeClr val="tx2">
                            <a:lumMod val="50000"/>
                          </a:schemeClr>
                        </a:solidFill>
                      </a:rPr>
                      <a:t>
</a:t>
                    </a:r>
                    <a:fld id="{9E79D5B0-E553-4052-A13D-D96CE9C0B12B}" type="VALUE">
                      <a:rPr lang="en-US" altLang="ja-JP" sz="800" baseline="0">
                        <a:solidFill>
                          <a:schemeClr val="tx2">
                            <a:lumMod val="50000"/>
                          </a:schemeClr>
                        </a:solidFill>
                      </a:rPr>
                      <a:pPr>
                        <a:lnSpc>
                          <a:spcPts val="900"/>
                        </a:lnSpc>
                        <a:defRPr sz="800">
                          <a:solidFill>
                            <a:schemeClr val="tx2">
                              <a:lumMod val="50000"/>
                            </a:schemeClr>
                          </a:solidFill>
                        </a:defRPr>
                      </a:pPr>
                      <a:t>[値]</a:t>
                    </a:fld>
                    <a:endParaRPr lang="ja-JP" altLang="en-US" sz="800" baseline="0" dirty="0">
                      <a:solidFill>
                        <a:schemeClr val="tx2">
                          <a:lumMod val="50000"/>
                        </a:schemeClr>
                      </a:solidFill>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336933806665177"/>
                      <c:h val="6.4086711212421196E-2"/>
                    </c:manualLayout>
                  </c15:layout>
                  <c15:dlblFieldTable/>
                  <c15:showDataLabelsRange val="0"/>
                </c:ext>
                <c:ext xmlns:c16="http://schemas.microsoft.com/office/drawing/2014/chart" uri="{C3380CC4-5D6E-409C-BE32-E72D297353CC}">
                  <c16:uniqueId val="{00000018-16BB-4616-8D7F-59F78312A5EE}"/>
                </c:ext>
              </c:extLst>
            </c:dLbl>
            <c:dLbl>
              <c:idx val="8"/>
              <c:layout>
                <c:manualLayout>
                  <c:x val="0.16782577276947333"/>
                  <c:y val="5.9887150597054968E-2"/>
                </c:manualLayout>
              </c:layout>
              <c:spPr>
                <a:noFill/>
                <a:ln>
                  <a:noFill/>
                </a:ln>
                <a:effectLst/>
              </c:spPr>
              <c:txPr>
                <a:bodyPr/>
                <a:lstStyle/>
                <a:p>
                  <a:pPr>
                    <a:lnSpc>
                      <a:spcPts val="900"/>
                    </a:lnSpc>
                    <a:defRPr sz="7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A-16BB-4616-8D7F-59F78312A5EE}"/>
                </c:ext>
              </c:extLst>
            </c:dLbl>
            <c:dLbl>
              <c:idx val="9"/>
              <c:layout>
                <c:manualLayout>
                  <c:x val="0.16795192743271356"/>
                  <c:y val="0.10414173567417062"/>
                </c:manualLayout>
              </c:layout>
              <c:tx>
                <c:rich>
                  <a:bodyPr/>
                  <a:lstStyle/>
                  <a:p>
                    <a:pPr>
                      <a:lnSpc>
                        <a:spcPts val="900"/>
                      </a:lnSpc>
                      <a:defRPr sz="700">
                        <a:solidFill>
                          <a:schemeClr val="tx2">
                            <a:lumMod val="50000"/>
                          </a:schemeClr>
                        </a:solidFill>
                      </a:defRPr>
                    </a:pPr>
                    <a:fld id="{80952576-C368-42B5-B99D-951E8EC368CB}" type="CATEGORYNAME">
                      <a:rPr lang="zh-TW" altLang="en-US" sz="700">
                        <a:solidFill>
                          <a:schemeClr val="tx2">
                            <a:lumMod val="50000"/>
                          </a:schemeClr>
                        </a:solidFill>
                      </a:rPr>
                      <a:pPr>
                        <a:lnSpc>
                          <a:spcPts val="900"/>
                        </a:lnSpc>
                        <a:defRPr sz="700">
                          <a:solidFill>
                            <a:schemeClr val="tx2">
                              <a:lumMod val="50000"/>
                            </a:schemeClr>
                          </a:solidFill>
                        </a:defRPr>
                      </a:pPr>
                      <a:t>[分類名]</a:t>
                    </a:fld>
                    <a:r>
                      <a:rPr lang="zh-TW" altLang="en-US" sz="700" baseline="0" dirty="0">
                        <a:solidFill>
                          <a:schemeClr val="tx2">
                            <a:lumMod val="50000"/>
                          </a:schemeClr>
                        </a:solidFill>
                      </a:rPr>
                      <a:t>
</a:t>
                    </a:r>
                    <a:fld id="{493B2D08-F8F8-488B-B10B-3FF337AF1027}" type="VALUE">
                      <a:rPr lang="en-US" altLang="zh-TW" sz="700" baseline="0">
                        <a:solidFill>
                          <a:schemeClr val="tx2">
                            <a:lumMod val="50000"/>
                          </a:schemeClr>
                        </a:solidFill>
                      </a:rPr>
                      <a:pPr>
                        <a:lnSpc>
                          <a:spcPts val="900"/>
                        </a:lnSpc>
                        <a:defRPr sz="700">
                          <a:solidFill>
                            <a:schemeClr val="tx2">
                              <a:lumMod val="50000"/>
                            </a:schemeClr>
                          </a:solidFill>
                        </a:defRPr>
                      </a:pPr>
                      <a:t>[値]</a:t>
                    </a:fld>
                    <a:endParaRPr lang="zh-TW" altLang="en-US" sz="700" baseline="0" dirty="0">
                      <a:solidFill>
                        <a:schemeClr val="tx2">
                          <a:lumMod val="50000"/>
                        </a:schemeClr>
                      </a:solidFill>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8559745014768414"/>
                      <c:h val="7.1207318522546026E-2"/>
                    </c:manualLayout>
                  </c15:layout>
                  <c15:dlblFieldTable/>
                  <c15:showDataLabelsRange val="0"/>
                </c:ext>
                <c:ext xmlns:c16="http://schemas.microsoft.com/office/drawing/2014/chart" uri="{C3380CC4-5D6E-409C-BE32-E72D297353CC}">
                  <c16:uniqueId val="{0000001C-16BB-4616-8D7F-59F78312A5EE}"/>
                </c:ext>
              </c:extLst>
            </c:dLbl>
            <c:dLbl>
              <c:idx val="10"/>
              <c:layout>
                <c:manualLayout>
                  <c:x val="0.12291165641921789"/>
                  <c:y val="0.15232009012874895"/>
                </c:manualLayout>
              </c:layout>
              <c:spPr>
                <a:noFill/>
                <a:ln>
                  <a:noFill/>
                </a:ln>
                <a:effectLst/>
              </c:spPr>
              <c:txPr>
                <a:bodyPr/>
                <a:lstStyle/>
                <a:p>
                  <a:pPr>
                    <a:lnSpc>
                      <a:spcPts val="900"/>
                    </a:lnSpc>
                    <a:defRPr sz="8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E-16BB-4616-8D7F-59F78312A5EE}"/>
                </c:ext>
              </c:extLst>
            </c:dLbl>
            <c:dLbl>
              <c:idx val="11"/>
              <c:layout>
                <c:manualLayout>
                  <c:x val="0.14878779461273728"/>
                  <c:y val="0.15874165135365068"/>
                </c:manualLayout>
              </c:layout>
              <c:spPr>
                <a:noFill/>
                <a:ln>
                  <a:noFill/>
                </a:ln>
                <a:effectLst/>
              </c:spPr>
              <c:txPr>
                <a:bodyPr/>
                <a:lstStyle/>
                <a:p>
                  <a:pPr>
                    <a:lnSpc>
                      <a:spcPts val="900"/>
                    </a:lnSpc>
                    <a:defRPr sz="8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20-16BB-4616-8D7F-59F78312A5EE}"/>
                </c:ext>
              </c:extLst>
            </c:dLbl>
            <c:dLbl>
              <c:idx val="12"/>
              <c:layout>
                <c:manualLayout>
                  <c:x val="4.312689698919926E-3"/>
                  <c:y val="1.1291511480650279E-2"/>
                </c:manualLayout>
              </c:layout>
              <c:spPr>
                <a:ln>
                  <a:noFill/>
                </a:ln>
              </c:spPr>
              <c:txPr>
                <a:bodyPr/>
                <a:lstStyle/>
                <a:p>
                  <a:pPr>
                    <a:lnSpc>
                      <a:spcPts val="900"/>
                    </a:lnSpc>
                    <a:defRPr sz="800">
                      <a:solidFill>
                        <a:schemeClr val="tx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22-16BB-4616-8D7F-59F78312A5EE}"/>
                </c:ext>
              </c:extLst>
            </c:dLbl>
            <c:dLbl>
              <c:idx val="13"/>
              <c:layout>
                <c:manualLayout>
                  <c:x val="8.194110427947851E-2"/>
                  <c:y val="0.10650046873528193"/>
                </c:manualLayout>
              </c:layout>
              <c:spPr>
                <a:ln>
                  <a:noFill/>
                </a:ln>
              </c:spPr>
              <c:txPr>
                <a:bodyPr/>
                <a:lstStyle/>
                <a:p>
                  <a:pPr>
                    <a:lnSpc>
                      <a:spcPts val="900"/>
                    </a:lnSpc>
                    <a:defRPr sz="800">
                      <a:solidFill>
                        <a:schemeClr val="accent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24-16BB-4616-8D7F-59F78312A5EE}"/>
                </c:ext>
              </c:extLst>
            </c:dLbl>
            <c:dLbl>
              <c:idx val="14"/>
              <c:layout>
                <c:manualLayout>
                  <c:x val="-3.665786244081945E-2"/>
                  <c:y val="0.1156800549025823"/>
                </c:manualLayout>
              </c:layout>
              <c:spPr>
                <a:ln>
                  <a:noFill/>
                </a:ln>
              </c:spPr>
              <c:txPr>
                <a:bodyPr/>
                <a:lstStyle/>
                <a:p>
                  <a:pPr>
                    <a:lnSpc>
                      <a:spcPts val="900"/>
                    </a:lnSpc>
                    <a:defRPr sz="800">
                      <a:solidFill>
                        <a:schemeClr val="accent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26-16BB-4616-8D7F-59F78312A5EE}"/>
                </c:ext>
              </c:extLst>
            </c:dLbl>
            <c:dLbl>
              <c:idx val="15"/>
              <c:layout>
                <c:manualLayout>
                  <c:x val="-0.12705132915738193"/>
                  <c:y val="9.5926084601824571E-2"/>
                </c:manualLayout>
              </c:layout>
              <c:spPr>
                <a:ln>
                  <a:noFill/>
                </a:ln>
              </c:spPr>
              <c:txPr>
                <a:bodyPr/>
                <a:lstStyle/>
                <a:p>
                  <a:pPr>
                    <a:lnSpc>
                      <a:spcPts val="900"/>
                    </a:lnSpc>
                    <a:defRPr sz="800">
                      <a:solidFill>
                        <a:schemeClr val="accent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0350455277407822"/>
                      <c:h val="8.0739278521457902E-2"/>
                    </c:manualLayout>
                  </c15:layout>
                </c:ext>
                <c:ext xmlns:c16="http://schemas.microsoft.com/office/drawing/2014/chart" uri="{C3380CC4-5D6E-409C-BE32-E72D297353CC}">
                  <c16:uniqueId val="{00000028-16BB-4616-8D7F-59F78312A5EE}"/>
                </c:ext>
              </c:extLst>
            </c:dLbl>
            <c:dLbl>
              <c:idx val="16"/>
              <c:layout>
                <c:manualLayout>
                  <c:x val="-0.24998675630722378"/>
                  <c:y val="9.5369915033800573E-2"/>
                </c:manualLayout>
              </c:layout>
              <c:spPr>
                <a:ln>
                  <a:noFill/>
                </a:ln>
              </c:spPr>
              <c:txPr>
                <a:bodyPr/>
                <a:lstStyle/>
                <a:p>
                  <a:pPr>
                    <a:lnSpc>
                      <a:spcPts val="900"/>
                    </a:lnSpc>
                    <a:defRPr sz="800">
                      <a:solidFill>
                        <a:schemeClr val="accent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2A-16BB-4616-8D7F-59F78312A5EE}"/>
                </c:ext>
              </c:extLst>
            </c:dLbl>
            <c:dLbl>
              <c:idx val="17"/>
              <c:layout>
                <c:manualLayout>
                  <c:x val="-0.14126826356171118"/>
                  <c:y val="5.4178495203704664E-2"/>
                </c:manualLayout>
              </c:layout>
              <c:spPr>
                <a:ln>
                  <a:noFill/>
                </a:ln>
              </c:spPr>
              <c:txPr>
                <a:bodyPr/>
                <a:lstStyle/>
                <a:p>
                  <a:pPr>
                    <a:lnSpc>
                      <a:spcPts val="900"/>
                    </a:lnSpc>
                    <a:defRPr sz="800">
                      <a:solidFill>
                        <a:schemeClr val="accent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2C-16BB-4616-8D7F-59F78312A5EE}"/>
                </c:ext>
              </c:extLst>
            </c:dLbl>
            <c:dLbl>
              <c:idx val="18"/>
              <c:layout>
                <c:manualLayout>
                  <c:x val="-0.14834464027753347"/>
                  <c:y val="7.8943697705649296E-2"/>
                </c:manualLayout>
              </c:layout>
              <c:tx>
                <c:rich>
                  <a:bodyPr/>
                  <a:lstStyle/>
                  <a:p>
                    <a:pPr>
                      <a:lnSpc>
                        <a:spcPts val="900"/>
                      </a:lnSpc>
                      <a:defRPr sz="900">
                        <a:solidFill>
                          <a:schemeClr val="accent2">
                            <a:lumMod val="50000"/>
                          </a:schemeClr>
                        </a:solidFill>
                      </a:defRPr>
                    </a:pPr>
                    <a:fld id="{A6120D70-1B02-4469-BFF0-8A976A9F7AC9}" type="CATEGORYNAME">
                      <a:rPr lang="zh-TW" altLang="en-US" sz="900">
                        <a:solidFill>
                          <a:schemeClr val="accent2">
                            <a:lumMod val="50000"/>
                          </a:schemeClr>
                        </a:solidFill>
                      </a:rPr>
                      <a:pPr>
                        <a:lnSpc>
                          <a:spcPts val="900"/>
                        </a:lnSpc>
                        <a:defRPr sz="900">
                          <a:solidFill>
                            <a:schemeClr val="accent2">
                              <a:lumMod val="50000"/>
                            </a:schemeClr>
                          </a:solidFill>
                        </a:defRPr>
                      </a:pPr>
                      <a:t>[分類名]</a:t>
                    </a:fld>
                    <a:r>
                      <a:rPr lang="zh-TW" altLang="en-US" sz="900" baseline="0" dirty="0">
                        <a:solidFill>
                          <a:schemeClr val="accent2">
                            <a:lumMod val="50000"/>
                          </a:schemeClr>
                        </a:solidFill>
                      </a:rPr>
                      <a:t>
</a:t>
                    </a:r>
                    <a:fld id="{6C2976C9-1D76-499C-B3BF-5A7E5C1EA8CE}" type="VALUE">
                      <a:rPr lang="en-US" altLang="zh-TW" sz="900" baseline="0">
                        <a:solidFill>
                          <a:schemeClr val="accent2">
                            <a:lumMod val="50000"/>
                          </a:schemeClr>
                        </a:solidFill>
                      </a:rPr>
                      <a:pPr>
                        <a:lnSpc>
                          <a:spcPts val="900"/>
                        </a:lnSpc>
                        <a:defRPr sz="900">
                          <a:solidFill>
                            <a:schemeClr val="accent2">
                              <a:lumMod val="50000"/>
                            </a:schemeClr>
                          </a:solidFill>
                        </a:defRPr>
                      </a:pPr>
                      <a:t>[値]</a:t>
                    </a:fld>
                    <a:endParaRPr lang="zh-TW" altLang="en-US" sz="900" baseline="0" dirty="0">
                      <a:solidFill>
                        <a:schemeClr val="accent2">
                          <a:lumMod val="50000"/>
                        </a:schemeClr>
                      </a:solidFill>
                    </a:endParaRPr>
                  </a:p>
                </c:rich>
              </c:tx>
              <c:spPr>
                <a:ln>
                  <a:noFill/>
                </a:ln>
              </c:spPr>
              <c:showLegendKey val="0"/>
              <c:showVal val="1"/>
              <c:showCatName val="1"/>
              <c:showSerName val="0"/>
              <c:showPercent val="0"/>
              <c:showBubbleSize val="0"/>
              <c:separator>
</c:separator>
              <c:extLst>
                <c:ext xmlns:c15="http://schemas.microsoft.com/office/drawing/2012/chart" uri="{CE6537A1-D6FC-4f65-9D91-7224C49458BB}">
                  <c15:layout>
                    <c:manualLayout>
                      <c:w val="0.22425986434383616"/>
                      <c:h val="6.778650205281013E-2"/>
                    </c:manualLayout>
                  </c15:layout>
                  <c15:dlblFieldTable/>
                  <c15:showDataLabelsRange val="0"/>
                </c:ext>
                <c:ext xmlns:c16="http://schemas.microsoft.com/office/drawing/2014/chart" uri="{C3380CC4-5D6E-409C-BE32-E72D297353CC}">
                  <c16:uniqueId val="{0000002E-16BB-4616-8D7F-59F78312A5EE}"/>
                </c:ext>
              </c:extLst>
            </c:dLbl>
            <c:dLbl>
              <c:idx val="19"/>
              <c:layout>
                <c:manualLayout>
                  <c:x val="-0.14080116870495021"/>
                  <c:y val="7.5244262699916811E-2"/>
                </c:manualLayout>
              </c:layout>
              <c:spPr>
                <a:ln>
                  <a:noFill/>
                </a:ln>
              </c:spPr>
              <c:txPr>
                <a:bodyPr/>
                <a:lstStyle/>
                <a:p>
                  <a:pPr>
                    <a:lnSpc>
                      <a:spcPts val="900"/>
                    </a:lnSpc>
                    <a:defRPr sz="800">
                      <a:solidFill>
                        <a:schemeClr val="accent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30-16BB-4616-8D7F-59F78312A5EE}"/>
                </c:ext>
              </c:extLst>
            </c:dLbl>
            <c:dLbl>
              <c:idx val="20"/>
              <c:layout>
                <c:manualLayout>
                  <c:x val="-0.17393722761289571"/>
                  <c:y val="2.1551396245590645E-2"/>
                </c:manualLayout>
              </c:layout>
              <c:spPr>
                <a:ln>
                  <a:noFill/>
                </a:ln>
              </c:spPr>
              <c:txPr>
                <a:bodyPr/>
                <a:lstStyle/>
                <a:p>
                  <a:pPr>
                    <a:lnSpc>
                      <a:spcPts val="900"/>
                    </a:lnSpc>
                    <a:defRPr sz="800">
                      <a:solidFill>
                        <a:schemeClr val="accent2">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4016241521489758"/>
                      <c:h val="9.4194944167672698E-2"/>
                    </c:manualLayout>
                  </c15:layout>
                </c:ext>
                <c:ext xmlns:c16="http://schemas.microsoft.com/office/drawing/2014/chart" uri="{C3380CC4-5D6E-409C-BE32-E72D297353CC}">
                  <c16:uniqueId val="{00000032-16BB-4616-8D7F-59F78312A5EE}"/>
                </c:ext>
              </c:extLst>
            </c:dLbl>
            <c:dLbl>
              <c:idx val="21"/>
              <c:layout>
                <c:manualLayout>
                  <c:x val="-0.14491426916209532"/>
                  <c:y val="-2.0174493623854602E-2"/>
                </c:manualLayout>
              </c:layout>
              <c:spPr>
                <a:ln>
                  <a:noFill/>
                </a:ln>
              </c:spPr>
              <c:txPr>
                <a:bodyPr/>
                <a:lstStyle/>
                <a:p>
                  <a:pPr>
                    <a:lnSpc>
                      <a:spcPts val="900"/>
                    </a:lnSpc>
                    <a:defRPr sz="800">
                      <a:solidFill>
                        <a:schemeClr val="accent2">
                          <a:lumMod val="50000"/>
                        </a:schemeClr>
                      </a:solidFill>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15799538711993147"/>
                      <c:h val="9.4194944167672698E-2"/>
                    </c:manualLayout>
                  </c15:layout>
                </c:ext>
                <c:ext xmlns:c16="http://schemas.microsoft.com/office/drawing/2014/chart" uri="{C3380CC4-5D6E-409C-BE32-E72D297353CC}">
                  <c16:uniqueId val="{00000034-16BB-4616-8D7F-59F78312A5EE}"/>
                </c:ext>
              </c:extLst>
            </c:dLbl>
            <c:dLbl>
              <c:idx val="22"/>
              <c:layout>
                <c:manualLayout>
                  <c:x val="-0.10937116909207353"/>
                  <c:y val="-0.19436280737212"/>
                </c:manualLayout>
              </c:layout>
              <c:spPr>
                <a:ln>
                  <a:noFill/>
                </a:ln>
              </c:spPr>
              <c:txPr>
                <a:bodyPr/>
                <a:lstStyle/>
                <a:p>
                  <a:pPr>
                    <a:lnSpc>
                      <a:spcPts val="900"/>
                    </a:lnSpc>
                    <a:defRPr sz="800">
                      <a:solidFill>
                        <a:schemeClr val="accent3">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2722434611813782"/>
                      <c:h val="0.11472464231834825"/>
                    </c:manualLayout>
                  </c15:layout>
                </c:ext>
                <c:ext xmlns:c16="http://schemas.microsoft.com/office/drawing/2014/chart" uri="{C3380CC4-5D6E-409C-BE32-E72D297353CC}">
                  <c16:uniqueId val="{00000036-16BB-4616-8D7F-59F78312A5EE}"/>
                </c:ext>
              </c:extLst>
            </c:dLbl>
            <c:dLbl>
              <c:idx val="23"/>
              <c:layout>
                <c:manualLayout>
                  <c:x val="-0.16242777942663639"/>
                  <c:y val="-8.6148236972224262E-2"/>
                </c:manualLayout>
              </c:layout>
              <c:spPr>
                <a:ln>
                  <a:noFill/>
                </a:ln>
              </c:spPr>
              <c:txPr>
                <a:bodyPr/>
                <a:lstStyle/>
                <a:p>
                  <a:pPr>
                    <a:lnSpc>
                      <a:spcPts val="900"/>
                    </a:lnSpc>
                    <a:defRPr sz="800">
                      <a:solidFill>
                        <a:schemeClr val="accent3">
                          <a:lumMod val="50000"/>
                        </a:schemeClr>
                      </a:solidFill>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1779082979545625"/>
                      <c:h val="8.9310891852977109E-2"/>
                    </c:manualLayout>
                  </c15:layout>
                </c:ext>
                <c:ext xmlns:c16="http://schemas.microsoft.com/office/drawing/2014/chart" uri="{C3380CC4-5D6E-409C-BE32-E72D297353CC}">
                  <c16:uniqueId val="{00000038-16BB-4616-8D7F-59F78312A5EE}"/>
                </c:ext>
              </c:extLst>
            </c:dLbl>
            <c:dLbl>
              <c:idx val="24"/>
              <c:layout>
                <c:manualLayout>
                  <c:x val="-0.1153643645506415"/>
                  <c:y val="-6.8939036005149362E-2"/>
                </c:manualLayout>
              </c:layout>
              <c:spPr>
                <a:noFill/>
                <a:ln>
                  <a:noFill/>
                </a:ln>
                <a:effectLst/>
              </c:spPr>
              <c:txPr>
                <a:bodyPr lIns="0" tIns="0" rIns="0" bIns="0"/>
                <a:lstStyle/>
                <a:p>
                  <a:pPr>
                    <a:lnSpc>
                      <a:spcPts val="900"/>
                    </a:lnSpc>
                    <a:defRPr sz="800"/>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3584972551597765"/>
                      <c:h val="8.0078414104820278E-2"/>
                    </c:manualLayout>
                  </c15:layout>
                </c:ext>
                <c:ext xmlns:c16="http://schemas.microsoft.com/office/drawing/2014/chart" uri="{C3380CC4-5D6E-409C-BE32-E72D297353CC}">
                  <c16:uniqueId val="{00000038-E081-42A1-84CD-45E325712E0C}"/>
                </c:ext>
              </c:extLst>
            </c:dLbl>
            <c:spPr>
              <a:noFill/>
              <a:ln>
                <a:noFill/>
              </a:ln>
              <a:effectLst/>
            </c:spPr>
            <c:txPr>
              <a:bodyPr/>
              <a:lstStyle/>
              <a:p>
                <a:pPr>
                  <a:lnSpc>
                    <a:spcPts val="900"/>
                  </a:lnSpc>
                  <a:defRPr sz="800"/>
                </a:pPr>
                <a:endParaRPr lang="ja-JP"/>
              </a:p>
            </c:txPr>
            <c:showLegendKey val="0"/>
            <c:showVal val="1"/>
            <c:showCatName val="1"/>
            <c:showSerName val="0"/>
            <c:showPercent val="0"/>
            <c:showBubbleSize val="0"/>
            <c:separator>
</c:separator>
            <c:showLeaderLines val="1"/>
            <c:leaderLines>
              <c:spPr>
                <a:ln>
                  <a:prstDash val="dash"/>
                </a:ln>
              </c:spPr>
            </c:leaderLines>
            <c:extLst>
              <c:ext xmlns:c15="http://schemas.microsoft.com/office/drawing/2012/chart" uri="{CE6537A1-D6FC-4f65-9D91-7224C49458BB}"/>
            </c:extLst>
          </c:dLbls>
          <c:cat>
            <c:strRef>
              <c:f>Sheet1!$A$2:$A$26</c:f>
              <c:strCache>
                <c:ptCount val="25"/>
                <c:pt idx="0">
                  <c:v>訪問介護</c:v>
                </c:pt>
                <c:pt idx="1">
                  <c:v>訪問入浴介護</c:v>
                </c:pt>
                <c:pt idx="2">
                  <c:v>訪問看護</c:v>
                </c:pt>
                <c:pt idx="3">
                  <c:v>訪問リハ</c:v>
                </c:pt>
                <c:pt idx="4">
                  <c:v>通所介護</c:v>
                </c:pt>
                <c:pt idx="5">
                  <c:v>通所リハ</c:v>
                </c:pt>
                <c:pt idx="6">
                  <c:v>福祉用具貸与</c:v>
                </c:pt>
                <c:pt idx="7">
                  <c:v>短期入所生活</c:v>
                </c:pt>
                <c:pt idx="8">
                  <c:v>短期入所療養（老健）</c:v>
                </c:pt>
                <c:pt idx="9">
                  <c:v>短期入所療養（病院等）</c:v>
                </c:pt>
                <c:pt idx="10">
                  <c:v>居宅療養管理指導</c:v>
                </c:pt>
                <c:pt idx="11">
                  <c:v>特定施設入居者生活</c:v>
                </c:pt>
                <c:pt idx="12">
                  <c:v>居宅介護支援</c:v>
                </c:pt>
                <c:pt idx="13">
                  <c:v>定期巡回</c:v>
                </c:pt>
                <c:pt idx="14">
                  <c:v>夜間対応型訪問</c:v>
                </c:pt>
                <c:pt idx="15">
                  <c:v>地域密着型通所介護</c:v>
                </c:pt>
                <c:pt idx="16">
                  <c:v>認知症対応型通所</c:v>
                </c:pt>
                <c:pt idx="17">
                  <c:v>小規模多機能</c:v>
                </c:pt>
                <c:pt idx="18">
                  <c:v>認知症対応型共同生活</c:v>
                </c:pt>
                <c:pt idx="19">
                  <c:v>地域密着型特定施設入居者生活</c:v>
                </c:pt>
                <c:pt idx="20">
                  <c:v>地域密着型介護老人福祉施設</c:v>
                </c:pt>
                <c:pt idx="21">
                  <c:v>複合型サービス</c:v>
                </c:pt>
                <c:pt idx="22">
                  <c:v>介護福祉施設（特養）</c:v>
                </c:pt>
                <c:pt idx="23">
                  <c:v>介護保健施設（老健）</c:v>
                </c:pt>
                <c:pt idx="24">
                  <c:v>介護療養施設</c:v>
                </c:pt>
              </c:strCache>
            </c:strRef>
          </c:cat>
          <c:val>
            <c:numRef>
              <c:f>Sheet1!$B$2:$B$26</c:f>
              <c:numCache>
                <c:formatCode>0.0%</c:formatCode>
                <c:ptCount val="25"/>
                <c:pt idx="0">
                  <c:v>9.3268876931628913E-2</c:v>
                </c:pt>
                <c:pt idx="1">
                  <c:v>5.5177904755182106E-3</c:v>
                </c:pt>
                <c:pt idx="2">
                  <c:v>2.4731493654618807E-2</c:v>
                </c:pt>
                <c:pt idx="3">
                  <c:v>4.1333342329824873E-3</c:v>
                </c:pt>
                <c:pt idx="4">
                  <c:v>0.12697530514974747</c:v>
                </c:pt>
                <c:pt idx="5">
                  <c:v>4.402564622923303E-2</c:v>
                </c:pt>
                <c:pt idx="6">
                  <c:v>3.0282294333715511E-2</c:v>
                </c:pt>
                <c:pt idx="7">
                  <c:v>4.3211705957978429E-2</c:v>
                </c:pt>
                <c:pt idx="8">
                  <c:v>5.5574442420810548E-3</c:v>
                </c:pt>
                <c:pt idx="9">
                  <c:v>2.9003304653556358E-4</c:v>
                </c:pt>
                <c:pt idx="10">
                  <c:v>1.0285896390521089E-2</c:v>
                </c:pt>
                <c:pt idx="11">
                  <c:v>5.2024599868062994E-2</c:v>
                </c:pt>
                <c:pt idx="12">
                  <c:v>4.6522068826274458E-2</c:v>
                </c:pt>
                <c:pt idx="13">
                  <c:v>4.0326427315009209E-3</c:v>
                </c:pt>
                <c:pt idx="14">
                  <c:v>3.7588033697397123E-4</c:v>
                </c:pt>
                <c:pt idx="15">
                  <c:v>4.1376525489223152E-2</c:v>
                </c:pt>
                <c:pt idx="16">
                  <c:v>8.9844846852897495E-3</c:v>
                </c:pt>
                <c:pt idx="17">
                  <c:v>2.4905990988629646E-2</c:v>
                </c:pt>
                <c:pt idx="18">
                  <c:v>6.8610254858494701E-2</c:v>
                </c:pt>
                <c:pt idx="19">
                  <c:v>1.9340034681474892E-3</c:v>
                </c:pt>
                <c:pt idx="20">
                  <c:v>1.9698475665614942E-2</c:v>
                </c:pt>
                <c:pt idx="21">
                  <c:v>2.5848650292706042E-3</c:v>
                </c:pt>
                <c:pt idx="22">
                  <c:v>0.18313915617407589</c:v>
                </c:pt>
                <c:pt idx="23">
                  <c:v>0.13310160447236355</c:v>
                </c:pt>
                <c:pt idx="24">
                  <c:v>2.4429626761517369E-2</c:v>
                </c:pt>
              </c:numCache>
            </c:numRef>
          </c:val>
          <c:extLst>
            <c:ext xmlns:c16="http://schemas.microsoft.com/office/drawing/2014/chart" uri="{C3380CC4-5D6E-409C-BE32-E72D297353CC}">
              <c16:uniqueId val="{00000039-16BB-4616-8D7F-59F78312A5EE}"/>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000" b="1">
          <a:latin typeface="メイリオ" panose="020B0604030504040204" pitchFamily="50" charset="-128"/>
          <a:ea typeface="メイリオ" panose="020B0604030504040204" pitchFamily="50" charset="-128"/>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5093867334167799E-2"/>
          <c:y val="4.9107142857142898E-2"/>
          <c:w val="0.87734668335420096"/>
          <c:h val="0.87946428571428603"/>
        </c:manualLayout>
      </c:layout>
      <c:barChart>
        <c:barDir val="col"/>
        <c:grouping val="stacked"/>
        <c:varyColors val="0"/>
        <c:ser>
          <c:idx val="0"/>
          <c:order val="0"/>
          <c:tx>
            <c:strRef>
              <c:f>Sheet1!$C$6</c:f>
              <c:strCache>
                <c:ptCount val="1"/>
                <c:pt idx="0">
                  <c:v>０～14歳</c:v>
                </c:pt>
              </c:strCache>
            </c:strRef>
          </c:tx>
          <c:spPr>
            <a:solidFill>
              <a:schemeClr val="tx2"/>
            </a:solidFill>
            <a:ln>
              <a:solidFill>
                <a:schemeClr val="tx2">
                  <a:lumMod val="50000"/>
                </a:schemeClr>
              </a:solidFill>
            </a:ln>
          </c:spPr>
          <c:invertIfNegative val="0"/>
          <c:dPt>
            <c:idx val="13"/>
            <c:invertIfNegative val="0"/>
            <c:bubble3D val="0"/>
            <c:spPr>
              <a:solidFill>
                <a:schemeClr val="tx2"/>
              </a:solidFill>
              <a:ln>
                <a:solidFill>
                  <a:schemeClr val="tx2">
                    <a:lumMod val="50000"/>
                  </a:schemeClr>
                </a:solidFill>
              </a:ln>
            </c:spPr>
            <c:extLst>
              <c:ext xmlns:c16="http://schemas.microsoft.com/office/drawing/2014/chart" uri="{C3380CC4-5D6E-409C-BE32-E72D297353CC}">
                <c16:uniqueId val="{00000001-62A7-47D9-B0BA-CC5A08B03461}"/>
              </c:ext>
            </c:extLst>
          </c:dPt>
          <c:dPt>
            <c:idx val="14"/>
            <c:invertIfNegative val="0"/>
            <c:bubble3D val="0"/>
            <c:spPr>
              <a:solidFill>
                <a:schemeClr val="tx2"/>
              </a:solidFill>
              <a:ln>
                <a:solidFill>
                  <a:schemeClr val="tx2">
                    <a:lumMod val="50000"/>
                  </a:schemeClr>
                </a:solidFill>
              </a:ln>
            </c:spPr>
            <c:extLst>
              <c:ext xmlns:c16="http://schemas.microsoft.com/office/drawing/2014/chart" uri="{C3380CC4-5D6E-409C-BE32-E72D297353CC}">
                <c16:uniqueId val="{00000003-62A7-47D9-B0BA-CC5A08B03461}"/>
              </c:ext>
            </c:extLst>
          </c:dPt>
          <c:dPt>
            <c:idx val="15"/>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05-62A7-47D9-B0BA-CC5A08B03461}"/>
              </c:ext>
            </c:extLst>
          </c:dPt>
          <c:dPt>
            <c:idx val="16"/>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07-62A7-47D9-B0BA-CC5A08B03461}"/>
              </c:ext>
            </c:extLst>
          </c:dPt>
          <c:dPt>
            <c:idx val="17"/>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09-62A7-47D9-B0BA-CC5A08B03461}"/>
              </c:ext>
            </c:extLst>
          </c:dPt>
          <c:dPt>
            <c:idx val="18"/>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0B-62A7-47D9-B0BA-CC5A08B03461}"/>
              </c:ext>
            </c:extLst>
          </c:dPt>
          <c:dPt>
            <c:idx val="19"/>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0D-62A7-47D9-B0BA-CC5A08B03461}"/>
              </c:ext>
            </c:extLst>
          </c:dPt>
          <c:dPt>
            <c:idx val="20"/>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0F-62A7-47D9-B0BA-CC5A08B03461}"/>
              </c:ext>
            </c:extLst>
          </c:dPt>
          <c:dPt>
            <c:idx val="21"/>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11-62A7-47D9-B0BA-CC5A08B03461}"/>
              </c:ext>
            </c:extLst>
          </c:dPt>
          <c:dPt>
            <c:idx val="22"/>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13-62A7-47D9-B0BA-CC5A08B03461}"/>
              </c:ext>
            </c:extLst>
          </c:dPt>
          <c:dPt>
            <c:idx val="23"/>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15-62A7-47D9-B0BA-CC5A08B03461}"/>
              </c:ext>
            </c:extLst>
          </c:dPt>
          <c:dPt>
            <c:idx val="24"/>
            <c:invertIfNegative val="0"/>
            <c:bubble3D val="0"/>
            <c:spPr>
              <a:solidFill>
                <a:schemeClr val="tx2">
                  <a:alpha val="60000"/>
                </a:schemeClr>
              </a:solidFill>
              <a:ln>
                <a:solidFill>
                  <a:schemeClr val="tx2">
                    <a:lumMod val="50000"/>
                  </a:schemeClr>
                </a:solidFill>
              </a:ln>
            </c:spPr>
            <c:extLst>
              <c:ext xmlns:c16="http://schemas.microsoft.com/office/drawing/2014/chart" uri="{C3380CC4-5D6E-409C-BE32-E72D297353CC}">
                <c16:uniqueId val="{00000017-62A7-47D9-B0BA-CC5A08B03461}"/>
              </c:ext>
            </c:extLst>
          </c:dPt>
          <c:cat>
            <c:numRef>
              <c:f>Sheet1!$B$7:$B$31</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2016</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Sheet1!$C$7:$C$31</c:f>
              <c:numCache>
                <c:formatCode>#,##0_);[Red]\(#,##0\)</c:formatCode>
                <c:ptCount val="25"/>
                <c:pt idx="0">
                  <c:v>2943</c:v>
                </c:pt>
                <c:pt idx="1">
                  <c:v>2979.8</c:v>
                </c:pt>
                <c:pt idx="2">
                  <c:v>2806.7</c:v>
                </c:pt>
                <c:pt idx="3">
                  <c:v>2516.6</c:v>
                </c:pt>
                <c:pt idx="4">
                  <c:v>2482.3000000000002</c:v>
                </c:pt>
                <c:pt idx="5">
                  <c:v>2723.2</c:v>
                </c:pt>
                <c:pt idx="6">
                  <c:v>2752.4</c:v>
                </c:pt>
                <c:pt idx="7">
                  <c:v>2604.1999999999998</c:v>
                </c:pt>
                <c:pt idx="8">
                  <c:v>2254.4</c:v>
                </c:pt>
                <c:pt idx="9">
                  <c:v>2003.3</c:v>
                </c:pt>
                <c:pt idx="10">
                  <c:v>1850.5</c:v>
                </c:pt>
                <c:pt idx="11">
                  <c:v>1758.5</c:v>
                </c:pt>
                <c:pt idx="12">
                  <c:v>1683.9</c:v>
                </c:pt>
                <c:pt idx="13">
                  <c:v>1594.5</c:v>
                </c:pt>
                <c:pt idx="14">
                  <c:v>1578</c:v>
                </c:pt>
                <c:pt idx="15">
                  <c:v>1507.4958000000001</c:v>
                </c:pt>
                <c:pt idx="16">
                  <c:v>1407.2739999999999</c:v>
                </c:pt>
                <c:pt idx="17">
                  <c:v>1321.1913</c:v>
                </c:pt>
                <c:pt idx="18">
                  <c:v>1245.7213999999999</c:v>
                </c:pt>
                <c:pt idx="19">
                  <c:v>1193.5951</c:v>
                </c:pt>
                <c:pt idx="20">
                  <c:v>1138.4190000000001</c:v>
                </c:pt>
                <c:pt idx="21">
                  <c:v>1076.7182</c:v>
                </c:pt>
                <c:pt idx="22">
                  <c:v>1012.3119</c:v>
                </c:pt>
                <c:pt idx="23" formatCode="0">
                  <c:v>950.84460000000001</c:v>
                </c:pt>
                <c:pt idx="24" formatCode="0">
                  <c:v>897.53660000000002</c:v>
                </c:pt>
              </c:numCache>
            </c:numRef>
          </c:val>
          <c:extLst>
            <c:ext xmlns:c16="http://schemas.microsoft.com/office/drawing/2014/chart" uri="{C3380CC4-5D6E-409C-BE32-E72D297353CC}">
              <c16:uniqueId val="{00000018-62A7-47D9-B0BA-CC5A08B03461}"/>
            </c:ext>
          </c:extLst>
        </c:ser>
        <c:ser>
          <c:idx val="1"/>
          <c:order val="1"/>
          <c:tx>
            <c:strRef>
              <c:f>Sheet1!$D$6</c:f>
              <c:strCache>
                <c:ptCount val="1"/>
                <c:pt idx="0">
                  <c:v>15～64歳</c:v>
                </c:pt>
              </c:strCache>
            </c:strRef>
          </c:tx>
          <c:spPr>
            <a:solidFill>
              <a:schemeClr val="accent1"/>
            </a:solidFill>
            <a:ln>
              <a:solidFill>
                <a:schemeClr val="tx2"/>
              </a:solidFill>
            </a:ln>
          </c:spPr>
          <c:invertIfNegative val="0"/>
          <c:dPt>
            <c:idx val="13"/>
            <c:invertIfNegative val="0"/>
            <c:bubble3D val="0"/>
            <c:extLst>
              <c:ext xmlns:c16="http://schemas.microsoft.com/office/drawing/2014/chart" uri="{C3380CC4-5D6E-409C-BE32-E72D297353CC}">
                <c16:uniqueId val="{00000019-62A7-47D9-B0BA-CC5A08B03461}"/>
              </c:ext>
            </c:extLst>
          </c:dPt>
          <c:dPt>
            <c:idx val="14"/>
            <c:invertIfNegative val="0"/>
            <c:bubble3D val="0"/>
            <c:extLst>
              <c:ext xmlns:c16="http://schemas.microsoft.com/office/drawing/2014/chart" uri="{C3380CC4-5D6E-409C-BE32-E72D297353CC}">
                <c16:uniqueId val="{0000001A-62A7-47D9-B0BA-CC5A08B03461}"/>
              </c:ext>
            </c:extLst>
          </c:dPt>
          <c:dPt>
            <c:idx val="15"/>
            <c:invertIfNegative val="0"/>
            <c:bubble3D val="0"/>
            <c:spPr>
              <a:solidFill>
                <a:schemeClr val="accent1">
                  <a:alpha val="60000"/>
                </a:schemeClr>
              </a:solidFill>
              <a:ln>
                <a:solidFill>
                  <a:schemeClr val="tx2"/>
                </a:solidFill>
              </a:ln>
            </c:spPr>
            <c:extLst>
              <c:ext xmlns:c16="http://schemas.microsoft.com/office/drawing/2014/chart" uri="{C3380CC4-5D6E-409C-BE32-E72D297353CC}">
                <c16:uniqueId val="{0000001C-62A7-47D9-B0BA-CC5A08B03461}"/>
              </c:ext>
            </c:extLst>
          </c:dPt>
          <c:dPt>
            <c:idx val="16"/>
            <c:invertIfNegative val="0"/>
            <c:bubble3D val="0"/>
            <c:spPr>
              <a:solidFill>
                <a:schemeClr val="accent1">
                  <a:alpha val="60000"/>
                </a:schemeClr>
              </a:solidFill>
              <a:ln>
                <a:solidFill>
                  <a:schemeClr val="tx2"/>
                </a:solidFill>
              </a:ln>
            </c:spPr>
            <c:extLst>
              <c:ext xmlns:c16="http://schemas.microsoft.com/office/drawing/2014/chart" uri="{C3380CC4-5D6E-409C-BE32-E72D297353CC}">
                <c16:uniqueId val="{0000001E-62A7-47D9-B0BA-CC5A08B03461}"/>
              </c:ext>
            </c:extLst>
          </c:dPt>
          <c:dPt>
            <c:idx val="17"/>
            <c:invertIfNegative val="0"/>
            <c:bubble3D val="0"/>
            <c:spPr>
              <a:solidFill>
                <a:schemeClr val="accent1">
                  <a:alpha val="60000"/>
                </a:schemeClr>
              </a:solidFill>
              <a:ln>
                <a:solidFill>
                  <a:schemeClr val="tx2"/>
                </a:solidFill>
              </a:ln>
            </c:spPr>
            <c:extLst>
              <c:ext xmlns:c16="http://schemas.microsoft.com/office/drawing/2014/chart" uri="{C3380CC4-5D6E-409C-BE32-E72D297353CC}">
                <c16:uniqueId val="{00000020-62A7-47D9-B0BA-CC5A08B03461}"/>
              </c:ext>
            </c:extLst>
          </c:dPt>
          <c:dPt>
            <c:idx val="18"/>
            <c:invertIfNegative val="0"/>
            <c:bubble3D val="0"/>
            <c:spPr>
              <a:solidFill>
                <a:schemeClr val="accent1">
                  <a:alpha val="60000"/>
                </a:schemeClr>
              </a:solidFill>
              <a:ln>
                <a:solidFill>
                  <a:schemeClr val="tx2"/>
                </a:solidFill>
              </a:ln>
            </c:spPr>
            <c:extLst>
              <c:ext xmlns:c16="http://schemas.microsoft.com/office/drawing/2014/chart" uri="{C3380CC4-5D6E-409C-BE32-E72D297353CC}">
                <c16:uniqueId val="{00000022-62A7-47D9-B0BA-CC5A08B03461}"/>
              </c:ext>
            </c:extLst>
          </c:dPt>
          <c:dPt>
            <c:idx val="19"/>
            <c:invertIfNegative val="0"/>
            <c:bubble3D val="0"/>
            <c:spPr>
              <a:solidFill>
                <a:schemeClr val="accent1">
                  <a:alpha val="60000"/>
                </a:schemeClr>
              </a:solidFill>
              <a:ln>
                <a:solidFill>
                  <a:schemeClr val="tx2"/>
                </a:solidFill>
              </a:ln>
            </c:spPr>
            <c:extLst>
              <c:ext xmlns:c16="http://schemas.microsoft.com/office/drawing/2014/chart" uri="{C3380CC4-5D6E-409C-BE32-E72D297353CC}">
                <c16:uniqueId val="{00000024-62A7-47D9-B0BA-CC5A08B03461}"/>
              </c:ext>
            </c:extLst>
          </c:dPt>
          <c:dPt>
            <c:idx val="20"/>
            <c:invertIfNegative val="0"/>
            <c:bubble3D val="0"/>
            <c:spPr>
              <a:solidFill>
                <a:schemeClr val="accent1">
                  <a:alpha val="60000"/>
                </a:schemeClr>
              </a:solidFill>
              <a:ln>
                <a:solidFill>
                  <a:schemeClr val="tx2"/>
                </a:solidFill>
              </a:ln>
            </c:spPr>
            <c:extLst>
              <c:ext xmlns:c16="http://schemas.microsoft.com/office/drawing/2014/chart" uri="{C3380CC4-5D6E-409C-BE32-E72D297353CC}">
                <c16:uniqueId val="{00000026-62A7-47D9-B0BA-CC5A08B03461}"/>
              </c:ext>
            </c:extLst>
          </c:dPt>
          <c:dPt>
            <c:idx val="21"/>
            <c:invertIfNegative val="0"/>
            <c:bubble3D val="0"/>
            <c:spPr>
              <a:solidFill>
                <a:schemeClr val="accent1">
                  <a:alpha val="60000"/>
                </a:schemeClr>
              </a:solidFill>
              <a:ln>
                <a:solidFill>
                  <a:schemeClr val="tx2"/>
                </a:solidFill>
              </a:ln>
            </c:spPr>
            <c:extLst>
              <c:ext xmlns:c16="http://schemas.microsoft.com/office/drawing/2014/chart" uri="{C3380CC4-5D6E-409C-BE32-E72D297353CC}">
                <c16:uniqueId val="{00000028-62A7-47D9-B0BA-CC5A08B03461}"/>
              </c:ext>
            </c:extLst>
          </c:dPt>
          <c:dPt>
            <c:idx val="22"/>
            <c:invertIfNegative val="0"/>
            <c:bubble3D val="0"/>
            <c:spPr>
              <a:solidFill>
                <a:schemeClr val="accent1">
                  <a:alpha val="60000"/>
                </a:schemeClr>
              </a:solidFill>
              <a:ln>
                <a:solidFill>
                  <a:schemeClr val="tx2"/>
                </a:solidFill>
              </a:ln>
            </c:spPr>
            <c:extLst>
              <c:ext xmlns:c16="http://schemas.microsoft.com/office/drawing/2014/chart" uri="{C3380CC4-5D6E-409C-BE32-E72D297353CC}">
                <c16:uniqueId val="{0000002A-62A7-47D9-B0BA-CC5A08B03461}"/>
              </c:ext>
            </c:extLst>
          </c:dPt>
          <c:dPt>
            <c:idx val="23"/>
            <c:invertIfNegative val="0"/>
            <c:bubble3D val="0"/>
            <c:spPr>
              <a:solidFill>
                <a:schemeClr val="accent1">
                  <a:alpha val="60000"/>
                </a:schemeClr>
              </a:solidFill>
              <a:ln>
                <a:solidFill>
                  <a:schemeClr val="tx2">
                    <a:alpha val="60000"/>
                  </a:schemeClr>
                </a:solidFill>
              </a:ln>
            </c:spPr>
            <c:extLst>
              <c:ext xmlns:c16="http://schemas.microsoft.com/office/drawing/2014/chart" uri="{C3380CC4-5D6E-409C-BE32-E72D297353CC}">
                <c16:uniqueId val="{0000002C-62A7-47D9-B0BA-CC5A08B03461}"/>
              </c:ext>
            </c:extLst>
          </c:dPt>
          <c:dPt>
            <c:idx val="24"/>
            <c:invertIfNegative val="0"/>
            <c:bubble3D val="0"/>
            <c:spPr>
              <a:solidFill>
                <a:schemeClr val="accent1">
                  <a:alpha val="60000"/>
                </a:schemeClr>
              </a:solidFill>
              <a:ln>
                <a:solidFill>
                  <a:schemeClr val="tx2"/>
                </a:solidFill>
              </a:ln>
            </c:spPr>
            <c:extLst>
              <c:ext xmlns:c16="http://schemas.microsoft.com/office/drawing/2014/chart" uri="{C3380CC4-5D6E-409C-BE32-E72D297353CC}">
                <c16:uniqueId val="{0000002E-62A7-47D9-B0BA-CC5A08B03461}"/>
              </c:ext>
            </c:extLst>
          </c:dPt>
          <c:cat>
            <c:numRef>
              <c:f>Sheet1!$B$7:$B$31</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2016</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Sheet1!$D$7:$D$31</c:f>
              <c:numCache>
                <c:formatCode>#,##0_);[Red]\(#,##0\)</c:formatCode>
                <c:ptCount val="25"/>
                <c:pt idx="0">
                  <c:v>4966.1000000000004</c:v>
                </c:pt>
                <c:pt idx="1">
                  <c:v>5473</c:v>
                </c:pt>
                <c:pt idx="2">
                  <c:v>6000.2</c:v>
                </c:pt>
                <c:pt idx="3">
                  <c:v>6692.8</c:v>
                </c:pt>
                <c:pt idx="4">
                  <c:v>7156.6</c:v>
                </c:pt>
                <c:pt idx="5">
                  <c:v>7583.9</c:v>
                </c:pt>
                <c:pt idx="6">
                  <c:v>7888.4</c:v>
                </c:pt>
                <c:pt idx="7">
                  <c:v>8253.5</c:v>
                </c:pt>
                <c:pt idx="8">
                  <c:v>8614</c:v>
                </c:pt>
                <c:pt idx="9">
                  <c:v>8726</c:v>
                </c:pt>
                <c:pt idx="10">
                  <c:v>8638</c:v>
                </c:pt>
                <c:pt idx="11">
                  <c:v>8442.2000000000007</c:v>
                </c:pt>
                <c:pt idx="12">
                  <c:v>8173.5</c:v>
                </c:pt>
                <c:pt idx="13">
                  <c:v>7728.2</c:v>
                </c:pt>
                <c:pt idx="14">
                  <c:v>7656.2</c:v>
                </c:pt>
                <c:pt idx="15">
                  <c:v>7405.7906000000003</c:v>
                </c:pt>
                <c:pt idx="16">
                  <c:v>7170.0511999999999</c:v>
                </c:pt>
                <c:pt idx="17">
                  <c:v>6875.3638999999994</c:v>
                </c:pt>
                <c:pt idx="18">
                  <c:v>6494.1881999999996</c:v>
                </c:pt>
                <c:pt idx="19">
                  <c:v>5977.6889000000001</c:v>
                </c:pt>
                <c:pt idx="20">
                  <c:v>5584.4718000000003</c:v>
                </c:pt>
                <c:pt idx="21">
                  <c:v>5275.0105999999996</c:v>
                </c:pt>
                <c:pt idx="22">
                  <c:v>5027.5588000000007</c:v>
                </c:pt>
                <c:pt idx="23" formatCode="0">
                  <c:v>4792.8330999999998</c:v>
                </c:pt>
                <c:pt idx="24" formatCode="0">
                  <c:v>4529.1266000000005</c:v>
                </c:pt>
              </c:numCache>
            </c:numRef>
          </c:val>
          <c:extLst>
            <c:ext xmlns:c16="http://schemas.microsoft.com/office/drawing/2014/chart" uri="{C3380CC4-5D6E-409C-BE32-E72D297353CC}">
              <c16:uniqueId val="{0000002F-62A7-47D9-B0BA-CC5A08B03461}"/>
            </c:ext>
          </c:extLst>
        </c:ser>
        <c:ser>
          <c:idx val="2"/>
          <c:order val="2"/>
          <c:tx>
            <c:strRef>
              <c:f>Sheet1!$E$6</c:f>
              <c:strCache>
                <c:ptCount val="1"/>
                <c:pt idx="0">
                  <c:v>65-74歳</c:v>
                </c:pt>
              </c:strCache>
            </c:strRef>
          </c:tx>
          <c:spPr>
            <a:solidFill>
              <a:schemeClr val="accent2"/>
            </a:solidFill>
            <a:ln>
              <a:solidFill>
                <a:srgbClr val="C00000"/>
              </a:solidFill>
            </a:ln>
          </c:spPr>
          <c:invertIfNegative val="0"/>
          <c:dPt>
            <c:idx val="13"/>
            <c:invertIfNegative val="0"/>
            <c:bubble3D val="0"/>
            <c:extLst>
              <c:ext xmlns:c16="http://schemas.microsoft.com/office/drawing/2014/chart" uri="{C3380CC4-5D6E-409C-BE32-E72D297353CC}">
                <c16:uniqueId val="{00000030-62A7-47D9-B0BA-CC5A08B03461}"/>
              </c:ext>
            </c:extLst>
          </c:dPt>
          <c:dPt>
            <c:idx val="14"/>
            <c:invertIfNegative val="0"/>
            <c:bubble3D val="0"/>
            <c:extLst>
              <c:ext xmlns:c16="http://schemas.microsoft.com/office/drawing/2014/chart" uri="{C3380CC4-5D6E-409C-BE32-E72D297353CC}">
                <c16:uniqueId val="{00000031-62A7-47D9-B0BA-CC5A08B03461}"/>
              </c:ext>
            </c:extLst>
          </c:dPt>
          <c:dPt>
            <c:idx val="15"/>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33-62A7-47D9-B0BA-CC5A08B03461}"/>
              </c:ext>
            </c:extLst>
          </c:dPt>
          <c:dPt>
            <c:idx val="16"/>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35-62A7-47D9-B0BA-CC5A08B03461}"/>
              </c:ext>
            </c:extLst>
          </c:dPt>
          <c:dPt>
            <c:idx val="17"/>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37-62A7-47D9-B0BA-CC5A08B03461}"/>
              </c:ext>
            </c:extLst>
          </c:dPt>
          <c:dPt>
            <c:idx val="18"/>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39-62A7-47D9-B0BA-CC5A08B03461}"/>
              </c:ext>
            </c:extLst>
          </c:dPt>
          <c:dPt>
            <c:idx val="19"/>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3B-62A7-47D9-B0BA-CC5A08B03461}"/>
              </c:ext>
            </c:extLst>
          </c:dPt>
          <c:dPt>
            <c:idx val="20"/>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3D-62A7-47D9-B0BA-CC5A08B03461}"/>
              </c:ext>
            </c:extLst>
          </c:dPt>
          <c:dPt>
            <c:idx val="21"/>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3F-62A7-47D9-B0BA-CC5A08B03461}"/>
              </c:ext>
            </c:extLst>
          </c:dPt>
          <c:dPt>
            <c:idx val="22"/>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41-62A7-47D9-B0BA-CC5A08B03461}"/>
              </c:ext>
            </c:extLst>
          </c:dPt>
          <c:dPt>
            <c:idx val="23"/>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43-62A7-47D9-B0BA-CC5A08B03461}"/>
              </c:ext>
            </c:extLst>
          </c:dPt>
          <c:dPt>
            <c:idx val="24"/>
            <c:invertIfNegative val="0"/>
            <c:bubble3D val="0"/>
            <c:spPr>
              <a:solidFill>
                <a:schemeClr val="accent2">
                  <a:alpha val="60000"/>
                </a:schemeClr>
              </a:solidFill>
              <a:ln>
                <a:solidFill>
                  <a:srgbClr val="C00000"/>
                </a:solidFill>
              </a:ln>
            </c:spPr>
            <c:extLst>
              <c:ext xmlns:c16="http://schemas.microsoft.com/office/drawing/2014/chart" uri="{C3380CC4-5D6E-409C-BE32-E72D297353CC}">
                <c16:uniqueId val="{00000045-62A7-47D9-B0BA-CC5A08B03461}"/>
              </c:ext>
            </c:extLst>
          </c:dPt>
          <c:cat>
            <c:numRef>
              <c:f>Sheet1!$B$7:$B$31</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2016</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Sheet1!$E$7:$E$31</c:f>
              <c:numCache>
                <c:formatCode>#,##0_);[Red]\(#,##0\)</c:formatCode>
                <c:ptCount val="25"/>
                <c:pt idx="0">
                  <c:v>305.3</c:v>
                </c:pt>
                <c:pt idx="1">
                  <c:v>336</c:v>
                </c:pt>
                <c:pt idx="2">
                  <c:v>372.4</c:v>
                </c:pt>
                <c:pt idx="3">
                  <c:v>430.7</c:v>
                </c:pt>
                <c:pt idx="4">
                  <c:v>511.8</c:v>
                </c:pt>
                <c:pt idx="5">
                  <c:v>602.70000000000005</c:v>
                </c:pt>
                <c:pt idx="6">
                  <c:v>699.2</c:v>
                </c:pt>
                <c:pt idx="7">
                  <c:v>775.9</c:v>
                </c:pt>
                <c:pt idx="8">
                  <c:v>894.1</c:v>
                </c:pt>
                <c:pt idx="9">
                  <c:v>1110.0999999999999</c:v>
                </c:pt>
                <c:pt idx="10">
                  <c:v>1302.8</c:v>
                </c:pt>
                <c:pt idx="11">
                  <c:v>1412.2</c:v>
                </c:pt>
                <c:pt idx="12">
                  <c:v>1529</c:v>
                </c:pt>
                <c:pt idx="13">
                  <c:v>1754.6</c:v>
                </c:pt>
                <c:pt idx="14">
                  <c:v>1768.2</c:v>
                </c:pt>
                <c:pt idx="15">
                  <c:v>1747.2079000000001</c:v>
                </c:pt>
                <c:pt idx="16">
                  <c:v>1497.1125</c:v>
                </c:pt>
                <c:pt idx="17">
                  <c:v>1427.5254</c:v>
                </c:pt>
                <c:pt idx="18">
                  <c:v>1521.9340999999999</c:v>
                </c:pt>
                <c:pt idx="19">
                  <c:v>1681.3907999999999</c:v>
                </c:pt>
                <c:pt idx="20">
                  <c:v>1642.5633999999998</c:v>
                </c:pt>
                <c:pt idx="21">
                  <c:v>1423.5499</c:v>
                </c:pt>
                <c:pt idx="22">
                  <c:v>1258.0535</c:v>
                </c:pt>
                <c:pt idx="23" formatCode="0">
                  <c:v>1153.6479999999999</c:v>
                </c:pt>
                <c:pt idx="24" formatCode="0">
                  <c:v>1133.0394000000001</c:v>
                </c:pt>
              </c:numCache>
            </c:numRef>
          </c:val>
          <c:extLst>
            <c:ext xmlns:c16="http://schemas.microsoft.com/office/drawing/2014/chart" uri="{C3380CC4-5D6E-409C-BE32-E72D297353CC}">
              <c16:uniqueId val="{00000046-62A7-47D9-B0BA-CC5A08B03461}"/>
            </c:ext>
          </c:extLst>
        </c:ser>
        <c:ser>
          <c:idx val="3"/>
          <c:order val="3"/>
          <c:tx>
            <c:strRef>
              <c:f>Sheet1!$F$6</c:f>
              <c:strCache>
                <c:ptCount val="1"/>
                <c:pt idx="0">
                  <c:v>75歳以上</c:v>
                </c:pt>
              </c:strCache>
            </c:strRef>
          </c:tx>
          <c:spPr>
            <a:solidFill>
              <a:schemeClr val="accent6"/>
            </a:solidFill>
            <a:ln>
              <a:solidFill>
                <a:schemeClr val="accent6">
                  <a:lumMod val="50000"/>
                </a:schemeClr>
              </a:solidFill>
            </a:ln>
          </c:spPr>
          <c:invertIfNegative val="0"/>
          <c:dPt>
            <c:idx val="13"/>
            <c:invertIfNegative val="0"/>
            <c:bubble3D val="0"/>
            <c:extLst>
              <c:ext xmlns:c16="http://schemas.microsoft.com/office/drawing/2014/chart" uri="{C3380CC4-5D6E-409C-BE32-E72D297353CC}">
                <c16:uniqueId val="{00000047-62A7-47D9-B0BA-CC5A08B03461}"/>
              </c:ext>
            </c:extLst>
          </c:dPt>
          <c:dPt>
            <c:idx val="14"/>
            <c:invertIfNegative val="0"/>
            <c:bubble3D val="0"/>
            <c:extLst>
              <c:ext xmlns:c16="http://schemas.microsoft.com/office/drawing/2014/chart" uri="{C3380CC4-5D6E-409C-BE32-E72D297353CC}">
                <c16:uniqueId val="{00000048-62A7-47D9-B0BA-CC5A08B03461}"/>
              </c:ext>
            </c:extLst>
          </c:dPt>
          <c:dPt>
            <c:idx val="15"/>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4A-62A7-47D9-B0BA-CC5A08B03461}"/>
              </c:ext>
            </c:extLst>
          </c:dPt>
          <c:dPt>
            <c:idx val="16"/>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4C-62A7-47D9-B0BA-CC5A08B03461}"/>
              </c:ext>
            </c:extLst>
          </c:dPt>
          <c:dPt>
            <c:idx val="17"/>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4E-62A7-47D9-B0BA-CC5A08B03461}"/>
              </c:ext>
            </c:extLst>
          </c:dPt>
          <c:dPt>
            <c:idx val="18"/>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50-62A7-47D9-B0BA-CC5A08B03461}"/>
              </c:ext>
            </c:extLst>
          </c:dPt>
          <c:dPt>
            <c:idx val="19"/>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52-62A7-47D9-B0BA-CC5A08B03461}"/>
              </c:ext>
            </c:extLst>
          </c:dPt>
          <c:dPt>
            <c:idx val="20"/>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54-62A7-47D9-B0BA-CC5A08B03461}"/>
              </c:ext>
            </c:extLst>
          </c:dPt>
          <c:dPt>
            <c:idx val="21"/>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56-62A7-47D9-B0BA-CC5A08B03461}"/>
              </c:ext>
            </c:extLst>
          </c:dPt>
          <c:dPt>
            <c:idx val="22"/>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58-62A7-47D9-B0BA-CC5A08B03461}"/>
              </c:ext>
            </c:extLst>
          </c:dPt>
          <c:dPt>
            <c:idx val="23"/>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5A-62A7-47D9-B0BA-CC5A08B03461}"/>
              </c:ext>
            </c:extLst>
          </c:dPt>
          <c:dPt>
            <c:idx val="24"/>
            <c:invertIfNegative val="0"/>
            <c:bubble3D val="0"/>
            <c:spPr>
              <a:solidFill>
                <a:schemeClr val="accent6">
                  <a:alpha val="60000"/>
                </a:schemeClr>
              </a:solidFill>
              <a:ln>
                <a:solidFill>
                  <a:schemeClr val="accent6">
                    <a:lumMod val="50000"/>
                  </a:schemeClr>
                </a:solidFill>
              </a:ln>
            </c:spPr>
            <c:extLst>
              <c:ext xmlns:c16="http://schemas.microsoft.com/office/drawing/2014/chart" uri="{C3380CC4-5D6E-409C-BE32-E72D297353CC}">
                <c16:uniqueId val="{0000005C-62A7-47D9-B0BA-CC5A08B03461}"/>
              </c:ext>
            </c:extLst>
          </c:dPt>
          <c:cat>
            <c:numRef>
              <c:f>Sheet1!$B$7:$B$31</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2016</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Sheet1!$F$7:$F$31</c:f>
              <c:numCache>
                <c:formatCode>#,##0_);[Red]\(#,##0\)</c:formatCode>
                <c:ptCount val="25"/>
                <c:pt idx="0">
                  <c:v>105.6</c:v>
                </c:pt>
                <c:pt idx="1">
                  <c:v>138.69999999999999</c:v>
                </c:pt>
                <c:pt idx="2">
                  <c:v>162.6</c:v>
                </c:pt>
                <c:pt idx="3">
                  <c:v>187.4</c:v>
                </c:pt>
                <c:pt idx="4">
                  <c:v>221.3</c:v>
                </c:pt>
                <c:pt idx="5">
                  <c:v>284.2</c:v>
                </c:pt>
                <c:pt idx="6">
                  <c:v>366.1</c:v>
                </c:pt>
                <c:pt idx="7">
                  <c:v>471.3</c:v>
                </c:pt>
                <c:pt idx="8">
                  <c:v>598.70000000000005</c:v>
                </c:pt>
                <c:pt idx="9">
                  <c:v>717.6</c:v>
                </c:pt>
                <c:pt idx="10">
                  <c:v>901.3</c:v>
                </c:pt>
                <c:pt idx="11">
                  <c:v>1163.9000000000001</c:v>
                </c:pt>
                <c:pt idx="12">
                  <c:v>1419.4</c:v>
                </c:pt>
                <c:pt idx="13">
                  <c:v>1632.2</c:v>
                </c:pt>
                <c:pt idx="14">
                  <c:v>1690.8</c:v>
                </c:pt>
                <c:pt idx="15">
                  <c:v>1871.9899</c:v>
                </c:pt>
                <c:pt idx="16">
                  <c:v>2179.9723999999997</c:v>
                </c:pt>
                <c:pt idx="17">
                  <c:v>2288.4330999999997</c:v>
                </c:pt>
                <c:pt idx="18">
                  <c:v>2259.7260999999999</c:v>
                </c:pt>
                <c:pt idx="19">
                  <c:v>2239.1806000000001</c:v>
                </c:pt>
                <c:pt idx="20">
                  <c:v>2276.6642000000002</c:v>
                </c:pt>
                <c:pt idx="21">
                  <c:v>2417.0319</c:v>
                </c:pt>
                <c:pt idx="22">
                  <c:v>2446.1709999999998</c:v>
                </c:pt>
                <c:pt idx="23" formatCode="0">
                  <c:v>2386.6415999999999</c:v>
                </c:pt>
                <c:pt idx="24" formatCode="0">
                  <c:v>2247.9479999999999</c:v>
                </c:pt>
              </c:numCache>
            </c:numRef>
          </c:val>
          <c:extLst>
            <c:ext xmlns:c16="http://schemas.microsoft.com/office/drawing/2014/chart" uri="{C3380CC4-5D6E-409C-BE32-E72D297353CC}">
              <c16:uniqueId val="{0000005D-62A7-47D9-B0BA-CC5A08B03461}"/>
            </c:ext>
          </c:extLst>
        </c:ser>
        <c:dLbls>
          <c:showLegendKey val="0"/>
          <c:showVal val="0"/>
          <c:showCatName val="0"/>
          <c:showSerName val="0"/>
          <c:showPercent val="0"/>
          <c:showBubbleSize val="0"/>
        </c:dLbls>
        <c:gapWidth val="100"/>
        <c:overlap val="100"/>
        <c:axId val="34989184"/>
        <c:axId val="34991104"/>
      </c:barChart>
      <c:lineChart>
        <c:grouping val="standard"/>
        <c:varyColors val="0"/>
        <c:ser>
          <c:idx val="4"/>
          <c:order val="4"/>
          <c:tx>
            <c:strRef>
              <c:f>Sheet1!$K$6</c:f>
              <c:strCache>
                <c:ptCount val="1"/>
                <c:pt idx="0">
                  <c:v>65-74歳割合</c:v>
                </c:pt>
              </c:strCache>
            </c:strRef>
          </c:tx>
          <c:spPr>
            <a:ln>
              <a:solidFill>
                <a:schemeClr val="accent2"/>
              </a:solidFill>
            </a:ln>
          </c:spPr>
          <c:marker>
            <c:symbol val="triangle"/>
            <c:size val="7"/>
            <c:spPr>
              <a:solidFill>
                <a:schemeClr val="accent2"/>
              </a:solidFill>
              <a:ln>
                <a:solidFill>
                  <a:schemeClr val="accent2"/>
                </a:solidFill>
              </a:ln>
            </c:spPr>
          </c:marker>
          <c:cat>
            <c:numRef>
              <c:f>Sheet1!$B$7:$B$31</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2016</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Sheet1!$K$7:$K$31</c:f>
              <c:numCache>
                <c:formatCode>0.0_);[Red]\(0.0\)</c:formatCode>
                <c:ptCount val="25"/>
                <c:pt idx="0">
                  <c:v>3.6694711538461537</c:v>
                </c:pt>
                <c:pt idx="1">
                  <c:v>3.7636094807115015</c:v>
                </c:pt>
                <c:pt idx="2">
                  <c:v>3.986341108339845</c:v>
                </c:pt>
                <c:pt idx="3">
                  <c:v>4.3825998473670822</c:v>
                </c:pt>
                <c:pt idx="4">
                  <c:v>4.9344388738912457</c:v>
                </c:pt>
                <c:pt idx="5">
                  <c:v>5.3841343576916207</c:v>
                </c:pt>
                <c:pt idx="6">
                  <c:v>5.9730052964291822</c:v>
                </c:pt>
                <c:pt idx="7">
                  <c:v>6.4098009896818642</c:v>
                </c:pt>
                <c:pt idx="8">
                  <c:v>7.2331750410562172</c:v>
                </c:pt>
                <c:pt idx="9">
                  <c:v>8.8404873775583326</c:v>
                </c:pt>
                <c:pt idx="10">
                  <c:v>10.264248459732443</c:v>
                </c:pt>
                <c:pt idx="11">
                  <c:v>11.05</c:v>
                </c:pt>
                <c:pt idx="12">
                  <c:v>11.94</c:v>
                </c:pt>
                <c:pt idx="13">
                  <c:v>13.81</c:v>
                </c:pt>
                <c:pt idx="14">
                  <c:v>13.93</c:v>
                </c:pt>
                <c:pt idx="15">
                  <c:v>13.9</c:v>
                </c:pt>
                <c:pt idx="16">
                  <c:v>12.2</c:v>
                </c:pt>
                <c:pt idx="17">
                  <c:v>12</c:v>
                </c:pt>
                <c:pt idx="18">
                  <c:v>13.2</c:v>
                </c:pt>
                <c:pt idx="19">
                  <c:v>15.2</c:v>
                </c:pt>
                <c:pt idx="20">
                  <c:v>15.4</c:v>
                </c:pt>
                <c:pt idx="21">
                  <c:v>14</c:v>
                </c:pt>
                <c:pt idx="22">
                  <c:v>12.9</c:v>
                </c:pt>
                <c:pt idx="23" formatCode="General">
                  <c:v>12.4</c:v>
                </c:pt>
                <c:pt idx="24" formatCode="General">
                  <c:v>12.9</c:v>
                </c:pt>
              </c:numCache>
            </c:numRef>
          </c:val>
          <c:smooth val="0"/>
          <c:extLst>
            <c:ext xmlns:c16="http://schemas.microsoft.com/office/drawing/2014/chart" uri="{C3380CC4-5D6E-409C-BE32-E72D297353CC}">
              <c16:uniqueId val="{0000005E-62A7-47D9-B0BA-CC5A08B03461}"/>
            </c:ext>
          </c:extLst>
        </c:ser>
        <c:ser>
          <c:idx val="5"/>
          <c:order val="5"/>
          <c:tx>
            <c:strRef>
              <c:f>Sheet1!$L$6</c:f>
              <c:strCache>
                <c:ptCount val="1"/>
                <c:pt idx="0">
                  <c:v>75歳以上割合</c:v>
                </c:pt>
              </c:strCache>
            </c:strRef>
          </c:tx>
          <c:spPr>
            <a:ln>
              <a:solidFill>
                <a:srgbClr val="FF822D"/>
              </a:solidFill>
            </a:ln>
          </c:spPr>
          <c:marker>
            <c:spPr>
              <a:solidFill>
                <a:srgbClr val="FF822D"/>
              </a:solidFill>
              <a:ln>
                <a:solidFill>
                  <a:srgbClr val="FF822D"/>
                </a:solidFill>
              </a:ln>
            </c:spPr>
          </c:marker>
          <c:cat>
            <c:numRef>
              <c:f>Sheet1!$B$7:$B$31</c:f>
              <c:numCache>
                <c:formatCode>General</c:formatCode>
                <c:ptCount val="2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2016</c:v>
                </c:pt>
                <c:pt idx="15">
                  <c:v>2020</c:v>
                </c:pt>
                <c:pt idx="16">
                  <c:v>2025</c:v>
                </c:pt>
                <c:pt idx="17">
                  <c:v>2030</c:v>
                </c:pt>
                <c:pt idx="18">
                  <c:v>2035</c:v>
                </c:pt>
                <c:pt idx="19">
                  <c:v>2040</c:v>
                </c:pt>
                <c:pt idx="20">
                  <c:v>2045</c:v>
                </c:pt>
                <c:pt idx="21">
                  <c:v>2050</c:v>
                </c:pt>
                <c:pt idx="22">
                  <c:v>2055</c:v>
                </c:pt>
                <c:pt idx="23">
                  <c:v>2060</c:v>
                </c:pt>
                <c:pt idx="24">
                  <c:v>2065</c:v>
                </c:pt>
              </c:numCache>
            </c:numRef>
          </c:cat>
          <c:val>
            <c:numRef>
              <c:f>Sheet1!$L$7:$L$31</c:f>
              <c:numCache>
                <c:formatCode>0.0_);[Red]\(0.0\)</c:formatCode>
                <c:ptCount val="25"/>
                <c:pt idx="0">
                  <c:v>1.2692307692307692</c:v>
                </c:pt>
                <c:pt idx="1">
                  <c:v>1.5536090326627534</c:v>
                </c:pt>
                <c:pt idx="2">
                  <c:v>1.7405452852203513</c:v>
                </c:pt>
                <c:pt idx="3">
                  <c:v>1.9068939201221065</c:v>
                </c:pt>
                <c:pt idx="4">
                  <c:v>2.1336290011569612</c:v>
                </c:pt>
                <c:pt idx="5">
                  <c:v>2.5388601036269427</c:v>
                </c:pt>
                <c:pt idx="6">
                  <c:v>3.1274560054672822</c:v>
                </c:pt>
                <c:pt idx="7">
                  <c:v>3.893464630025858</c:v>
                </c:pt>
                <c:pt idx="8">
                  <c:v>4.8434200839731094</c:v>
                </c:pt>
                <c:pt idx="9">
                  <c:v>5.7147407820339255</c:v>
                </c:pt>
                <c:pt idx="10">
                  <c:v>7.100987977246584</c:v>
                </c:pt>
                <c:pt idx="11">
                  <c:v>9.11</c:v>
                </c:pt>
                <c:pt idx="12">
                  <c:v>11.08</c:v>
                </c:pt>
                <c:pt idx="13">
                  <c:v>12.84</c:v>
                </c:pt>
                <c:pt idx="14">
                  <c:v>13.32</c:v>
                </c:pt>
                <c:pt idx="15">
                  <c:v>14.9</c:v>
                </c:pt>
                <c:pt idx="16">
                  <c:v>17.8</c:v>
                </c:pt>
                <c:pt idx="17">
                  <c:v>19.2</c:v>
                </c:pt>
                <c:pt idx="18">
                  <c:v>19.600000000000001</c:v>
                </c:pt>
                <c:pt idx="19">
                  <c:v>20.2</c:v>
                </c:pt>
                <c:pt idx="20">
                  <c:v>21.4</c:v>
                </c:pt>
                <c:pt idx="21">
                  <c:v>23.7</c:v>
                </c:pt>
                <c:pt idx="22">
                  <c:v>25.1</c:v>
                </c:pt>
                <c:pt idx="23" formatCode="General">
                  <c:v>25.7</c:v>
                </c:pt>
                <c:pt idx="24" formatCode="General">
                  <c:v>25.5</c:v>
                </c:pt>
              </c:numCache>
            </c:numRef>
          </c:val>
          <c:smooth val="0"/>
          <c:extLst>
            <c:ext xmlns:c16="http://schemas.microsoft.com/office/drawing/2014/chart" uri="{C3380CC4-5D6E-409C-BE32-E72D297353CC}">
              <c16:uniqueId val="{0000005F-62A7-47D9-B0BA-CC5A08B03461}"/>
            </c:ext>
          </c:extLst>
        </c:ser>
        <c:dLbls>
          <c:showLegendKey val="0"/>
          <c:showVal val="0"/>
          <c:showCatName val="0"/>
          <c:showSerName val="0"/>
          <c:showPercent val="0"/>
          <c:showBubbleSize val="0"/>
        </c:dLbls>
        <c:marker val="1"/>
        <c:smooth val="0"/>
        <c:axId val="35001088"/>
        <c:axId val="35002624"/>
      </c:lineChart>
      <c:catAx>
        <c:axId val="34989184"/>
        <c:scaling>
          <c:orientation val="minMax"/>
        </c:scaling>
        <c:delete val="0"/>
        <c:axPos val="b"/>
        <c:numFmt formatCode="General" sourceLinked="1"/>
        <c:majorTickMark val="in"/>
        <c:minorTickMark val="none"/>
        <c:tickLblPos val="nextTo"/>
        <c:txPr>
          <a:bodyPr rot="0" vert="horz"/>
          <a:lstStyle/>
          <a:p>
            <a:pPr>
              <a:defRPr sz="1000"/>
            </a:pPr>
            <a:endParaRPr lang="ja-JP"/>
          </a:p>
        </c:txPr>
        <c:crossAx val="34991104"/>
        <c:crosses val="autoZero"/>
        <c:auto val="1"/>
        <c:lblAlgn val="ctr"/>
        <c:lblOffset val="100"/>
        <c:tickLblSkip val="1"/>
        <c:tickMarkSkip val="1"/>
        <c:noMultiLvlLbl val="0"/>
      </c:catAx>
      <c:valAx>
        <c:axId val="34991104"/>
        <c:scaling>
          <c:orientation val="minMax"/>
        </c:scaling>
        <c:delete val="0"/>
        <c:axPos val="l"/>
        <c:majorGridlines/>
        <c:numFmt formatCode="#,##0_);[Red]\(#,##0\)" sourceLinked="1"/>
        <c:majorTickMark val="in"/>
        <c:minorTickMark val="none"/>
        <c:tickLblPos val="nextTo"/>
        <c:txPr>
          <a:bodyPr rot="0" vert="horz"/>
          <a:lstStyle/>
          <a:p>
            <a:pPr>
              <a:defRPr sz="1200"/>
            </a:pPr>
            <a:endParaRPr lang="ja-JP"/>
          </a:p>
        </c:txPr>
        <c:crossAx val="34989184"/>
        <c:crosses val="autoZero"/>
        <c:crossBetween val="between"/>
      </c:valAx>
      <c:catAx>
        <c:axId val="35001088"/>
        <c:scaling>
          <c:orientation val="minMax"/>
        </c:scaling>
        <c:delete val="1"/>
        <c:axPos val="b"/>
        <c:numFmt formatCode="General" sourceLinked="1"/>
        <c:majorTickMark val="out"/>
        <c:minorTickMark val="none"/>
        <c:tickLblPos val="none"/>
        <c:crossAx val="35002624"/>
        <c:crosses val="autoZero"/>
        <c:auto val="1"/>
        <c:lblAlgn val="ctr"/>
        <c:lblOffset val="100"/>
        <c:noMultiLvlLbl val="0"/>
      </c:catAx>
      <c:valAx>
        <c:axId val="35002624"/>
        <c:scaling>
          <c:orientation val="minMax"/>
        </c:scaling>
        <c:delete val="0"/>
        <c:axPos val="r"/>
        <c:numFmt formatCode="0_);[Red]\(0\)" sourceLinked="0"/>
        <c:majorTickMark val="in"/>
        <c:minorTickMark val="none"/>
        <c:tickLblPos val="nextTo"/>
        <c:txPr>
          <a:bodyPr rot="0" vert="horz"/>
          <a:lstStyle/>
          <a:p>
            <a:pPr>
              <a:defRPr sz="1400"/>
            </a:pPr>
            <a:endParaRPr lang="ja-JP"/>
          </a:p>
        </c:txPr>
        <c:crossAx val="35001088"/>
        <c:crosses val="max"/>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ja-JP" altLang="en-US" sz="1100" dirty="0" smtClean="0">
                <a:latin typeface="+mn-ea"/>
                <a:ea typeface="+mn-ea"/>
              </a:rPr>
              <a:t>（括弧内</a:t>
            </a:r>
            <a:r>
              <a:rPr lang="ja-JP" altLang="en-US" sz="1100" dirty="0">
                <a:latin typeface="+mn-ea"/>
                <a:ea typeface="+mn-ea"/>
              </a:rPr>
              <a:t>は</a:t>
            </a:r>
            <a:r>
              <a:rPr lang="en-US" altLang="ja-JP" sz="1100" dirty="0">
                <a:latin typeface="+mn-ea"/>
                <a:ea typeface="+mn-ea"/>
              </a:rPr>
              <a:t>65</a:t>
            </a:r>
            <a:r>
              <a:rPr lang="ja-JP" altLang="en-US" sz="1100" dirty="0">
                <a:latin typeface="+mn-ea"/>
                <a:ea typeface="+mn-ea"/>
              </a:rPr>
              <a:t>歳以上人口</a:t>
            </a:r>
            <a:r>
              <a:rPr lang="ja-JP" altLang="en-US" sz="1100" dirty="0" smtClean="0">
                <a:latin typeface="+mn-ea"/>
                <a:ea typeface="+mn-ea"/>
              </a:rPr>
              <a:t>対比）</a:t>
            </a:r>
            <a:endParaRPr lang="ja-JP" altLang="en-US" sz="1100" dirty="0">
              <a:latin typeface="+mn-ea"/>
              <a:ea typeface="+mn-ea"/>
            </a:endParaRPr>
          </a:p>
        </c:rich>
      </c:tx>
      <c:layout>
        <c:manualLayout>
          <c:xMode val="edge"/>
          <c:yMode val="edge"/>
          <c:x val="6.7241477136066097E-2"/>
          <c:y val="9.3961692104580247E-2"/>
        </c:manualLayout>
      </c:layout>
      <c:overlay val="0"/>
    </c:title>
    <c:autoTitleDeleted val="0"/>
    <c:plotArea>
      <c:layout>
        <c:manualLayout>
          <c:layoutTarget val="inner"/>
          <c:xMode val="edge"/>
          <c:yMode val="edge"/>
          <c:x val="3.0408498672561287E-2"/>
          <c:y val="0.10296021530487542"/>
          <c:w val="0.93310130292036519"/>
          <c:h val="0.58631807350203713"/>
        </c:manualLayout>
      </c:layout>
      <c:barChart>
        <c:barDir val="col"/>
        <c:grouping val="stacked"/>
        <c:varyColors val="0"/>
        <c:ser>
          <c:idx val="0"/>
          <c:order val="0"/>
          <c:tx>
            <c:strRef>
              <c:f>Sheet1!$B$1</c:f>
              <c:strCache>
                <c:ptCount val="1"/>
                <c:pt idx="0">
                  <c:v>「認知症高齢者の日常生活自立度」Ⅱ以上の高齢者の推計（括弧内は65歳以上人口対比）</c:v>
                </c:pt>
              </c:strCache>
            </c:strRef>
          </c:tx>
          <c:spPr>
            <a:solidFill>
              <a:schemeClr val="accent1"/>
            </a:solidFill>
            <a:ln w="9525" cap="flat" cmpd="sng" algn="ctr">
              <a:noFill/>
              <a:prstDash val="solid"/>
            </a:ln>
            <a:effectLst>
              <a:outerShdw blurRad="40000" dist="20000" dir="5400000" rotWithShape="0">
                <a:srgbClr val="000000">
                  <a:alpha val="38000"/>
                </a:srgbClr>
              </a:outerShdw>
            </a:effectLst>
          </c:spPr>
          <c:invertIfNegative val="0"/>
          <c:cat>
            <c:strRef>
              <c:f>Sheet1!$A$2:$A$3</c:f>
              <c:strCache>
                <c:ptCount val="2"/>
                <c:pt idx="0">
                  <c:v>2012年</c:v>
                </c:pt>
                <c:pt idx="1">
                  <c:v>2025年</c:v>
                </c:pt>
              </c:strCache>
            </c:strRef>
          </c:cat>
          <c:val>
            <c:numRef>
              <c:f>Sheet1!$B$2:$B$3</c:f>
              <c:numCache>
                <c:formatCode>General</c:formatCode>
                <c:ptCount val="2"/>
                <c:pt idx="0">
                  <c:v>462</c:v>
                </c:pt>
                <c:pt idx="1">
                  <c:v>700</c:v>
                </c:pt>
              </c:numCache>
            </c:numRef>
          </c:val>
          <c:extLst>
            <c:ext xmlns:c16="http://schemas.microsoft.com/office/drawing/2014/chart" uri="{C3380CC4-5D6E-409C-BE32-E72D297353CC}">
              <c16:uniqueId val="{00000000-8DC6-4F08-8871-9A0892CA0EB7}"/>
            </c:ext>
          </c:extLst>
        </c:ser>
        <c:dLbls>
          <c:showLegendKey val="0"/>
          <c:showVal val="0"/>
          <c:showCatName val="0"/>
          <c:showSerName val="0"/>
          <c:showPercent val="0"/>
          <c:showBubbleSize val="0"/>
        </c:dLbls>
        <c:gapWidth val="150"/>
        <c:overlap val="100"/>
        <c:axId val="41140224"/>
        <c:axId val="41141760"/>
      </c:barChart>
      <c:catAx>
        <c:axId val="41140224"/>
        <c:scaling>
          <c:orientation val="minMax"/>
        </c:scaling>
        <c:delete val="0"/>
        <c:axPos val="b"/>
        <c:numFmt formatCode="General" sourceLinked="0"/>
        <c:majorTickMark val="out"/>
        <c:minorTickMark val="none"/>
        <c:tickLblPos val="nextTo"/>
        <c:txPr>
          <a:bodyPr/>
          <a:lstStyle/>
          <a:p>
            <a:pPr>
              <a:defRPr sz="1200"/>
            </a:pPr>
            <a:endParaRPr lang="ja-JP"/>
          </a:p>
        </c:txPr>
        <c:crossAx val="41141760"/>
        <c:crosses val="autoZero"/>
        <c:auto val="1"/>
        <c:lblAlgn val="ctr"/>
        <c:lblOffset val="100"/>
        <c:noMultiLvlLbl val="0"/>
      </c:catAx>
      <c:valAx>
        <c:axId val="41141760"/>
        <c:scaling>
          <c:orientation val="minMax"/>
        </c:scaling>
        <c:delete val="1"/>
        <c:axPos val="l"/>
        <c:majorGridlines>
          <c:spPr>
            <a:ln>
              <a:noFill/>
            </a:ln>
          </c:spPr>
        </c:majorGridlines>
        <c:numFmt formatCode="General" sourceLinked="1"/>
        <c:majorTickMark val="out"/>
        <c:minorTickMark val="none"/>
        <c:tickLblPos val="nextTo"/>
        <c:crossAx val="41140224"/>
        <c:crosses val="autoZero"/>
        <c:crossBetween val="between"/>
      </c:valAx>
      <c:spPr>
        <a:noFill/>
        <a:ln>
          <a:noFill/>
        </a:ln>
      </c:spPr>
    </c:plotArea>
    <c:plotVisOnly val="1"/>
    <c:dispBlanksAs val="gap"/>
    <c:showDLblsOverMax val="0"/>
  </c:chart>
  <c:spPr>
    <a:solidFill>
      <a:schemeClr val="bg1">
        <a:lumMod val="95000"/>
      </a:schemeClr>
    </a:solidFill>
  </c:spPr>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10996727229575"/>
          <c:y val="3.4643976721826723E-2"/>
          <c:w val="0.74187994584938999"/>
          <c:h val="0.62700638098901251"/>
        </c:manualLayout>
      </c:layout>
      <c:barChart>
        <c:barDir val="col"/>
        <c:grouping val="stacked"/>
        <c:varyColors val="0"/>
        <c:ser>
          <c:idx val="0"/>
          <c:order val="0"/>
          <c:tx>
            <c:strRef>
              <c:f>Sheet1!$B$1</c:f>
              <c:strCache>
                <c:ptCount val="1"/>
                <c:pt idx="0">
                  <c:v>世帯主65歳以上の単独世帯</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2015年</c:v>
                </c:pt>
                <c:pt idx="1">
                  <c:v>2020年</c:v>
                </c:pt>
                <c:pt idx="2">
                  <c:v>2025年</c:v>
                </c:pt>
                <c:pt idx="3">
                  <c:v>2030年</c:v>
                </c:pt>
                <c:pt idx="4">
                  <c:v>2035年</c:v>
                </c:pt>
                <c:pt idx="5">
                  <c:v>2040年</c:v>
                </c:pt>
              </c:strCache>
            </c:strRef>
          </c:cat>
          <c:val>
            <c:numRef>
              <c:f>Sheet1!$B$2:$B$7</c:f>
              <c:numCache>
                <c:formatCode>#,##0_);[Red]\(#,##0\)</c:formatCode>
                <c:ptCount val="6"/>
                <c:pt idx="0">
                  <c:v>6252.5169999999998</c:v>
                </c:pt>
                <c:pt idx="1">
                  <c:v>7025.1080000000002</c:v>
                </c:pt>
                <c:pt idx="2">
                  <c:v>7512.0069999999996</c:v>
                </c:pt>
                <c:pt idx="3">
                  <c:v>7958.5219999999999</c:v>
                </c:pt>
                <c:pt idx="4">
                  <c:v>8417.6679999999997</c:v>
                </c:pt>
                <c:pt idx="5">
                  <c:v>8963.2070000000003</c:v>
                </c:pt>
              </c:numCache>
            </c:numRef>
          </c:val>
          <c:extLst>
            <c:ext xmlns:c16="http://schemas.microsoft.com/office/drawing/2014/chart" uri="{C3380CC4-5D6E-409C-BE32-E72D297353CC}">
              <c16:uniqueId val="{00000000-0D4A-4B43-B5A0-64698A46FE5A}"/>
            </c:ext>
          </c:extLst>
        </c:ser>
        <c:ser>
          <c:idx val="1"/>
          <c:order val="1"/>
          <c:tx>
            <c:strRef>
              <c:f>Sheet1!$C$1</c:f>
              <c:strCache>
                <c:ptCount val="1"/>
                <c:pt idx="0">
                  <c:v>世帯主65歳以上の夫婦のみの世帯</c:v>
                </c:pt>
              </c:strCache>
            </c:strRef>
          </c:tx>
          <c:invertIfNegative val="0"/>
          <c:dLbls>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2015年</c:v>
                </c:pt>
                <c:pt idx="1">
                  <c:v>2020年</c:v>
                </c:pt>
                <c:pt idx="2">
                  <c:v>2025年</c:v>
                </c:pt>
                <c:pt idx="3">
                  <c:v>2030年</c:v>
                </c:pt>
                <c:pt idx="4">
                  <c:v>2035年</c:v>
                </c:pt>
                <c:pt idx="5">
                  <c:v>2040年</c:v>
                </c:pt>
              </c:strCache>
            </c:strRef>
          </c:cat>
          <c:val>
            <c:numRef>
              <c:f>Sheet1!$C$2:$C$7</c:f>
              <c:numCache>
                <c:formatCode>#,##0_);[Red]\(#,##0\)</c:formatCode>
                <c:ptCount val="6"/>
                <c:pt idx="0">
                  <c:v>6276.5159999999996</c:v>
                </c:pt>
                <c:pt idx="1">
                  <c:v>6740.4040000000005</c:v>
                </c:pt>
                <c:pt idx="2">
                  <c:v>6763.2709999999997</c:v>
                </c:pt>
                <c:pt idx="3">
                  <c:v>6692.8149999999996</c:v>
                </c:pt>
                <c:pt idx="4">
                  <c:v>6666.0990000000002</c:v>
                </c:pt>
                <c:pt idx="5">
                  <c:v>6869.6120000000001</c:v>
                </c:pt>
              </c:numCache>
            </c:numRef>
          </c:val>
          <c:extLst>
            <c:ext xmlns:c16="http://schemas.microsoft.com/office/drawing/2014/chart" uri="{C3380CC4-5D6E-409C-BE32-E72D297353CC}">
              <c16:uniqueId val="{00000001-0D4A-4B43-B5A0-64698A46FE5A}"/>
            </c:ext>
          </c:extLst>
        </c:ser>
        <c:dLbls>
          <c:showLegendKey val="0"/>
          <c:showVal val="0"/>
          <c:showCatName val="0"/>
          <c:showSerName val="0"/>
          <c:showPercent val="0"/>
          <c:showBubbleSize val="0"/>
        </c:dLbls>
        <c:gapWidth val="150"/>
        <c:overlap val="100"/>
        <c:axId val="113776896"/>
        <c:axId val="113782784"/>
      </c:barChart>
      <c:lineChart>
        <c:grouping val="standard"/>
        <c:varyColors val="0"/>
        <c:ser>
          <c:idx val="2"/>
          <c:order val="2"/>
          <c:tx>
            <c:strRef>
              <c:f>Sheet1!$D$1</c:f>
              <c:strCache>
                <c:ptCount val="1"/>
                <c:pt idx="0">
                  <c:v>世帯主65歳以上の単独世帯と夫婦のみの世帯の世帯数全体に占める割合</c:v>
                </c:pt>
              </c:strCache>
            </c:strRef>
          </c:tx>
          <c:spPr>
            <a:ln>
              <a:solidFill>
                <a:schemeClr val="tx2"/>
              </a:solidFill>
            </a:ln>
          </c:spPr>
          <c:marker>
            <c:symbol val="triangle"/>
            <c:size val="7"/>
            <c:spPr>
              <a:solidFill>
                <a:schemeClr val="tx2"/>
              </a:solidFill>
              <a:ln>
                <a:solidFill>
                  <a:schemeClr val="tx2"/>
                </a:solidFill>
              </a:ln>
            </c:spPr>
          </c:marker>
          <c:dLbls>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2015年</c:v>
                </c:pt>
                <c:pt idx="1">
                  <c:v>2020年</c:v>
                </c:pt>
                <c:pt idx="2">
                  <c:v>2025年</c:v>
                </c:pt>
                <c:pt idx="3">
                  <c:v>2030年</c:v>
                </c:pt>
                <c:pt idx="4">
                  <c:v>2035年</c:v>
                </c:pt>
                <c:pt idx="5">
                  <c:v>2040年</c:v>
                </c:pt>
              </c:strCache>
            </c:strRef>
          </c:cat>
          <c:val>
            <c:numRef>
              <c:f>Sheet1!$D$2:$D$7</c:f>
              <c:numCache>
                <c:formatCode>0.0%</c:formatCode>
                <c:ptCount val="6"/>
                <c:pt idx="0">
                  <c:v>0.23492613609100776</c:v>
                </c:pt>
                <c:pt idx="1">
                  <c:v>0.25441478247014465</c:v>
                </c:pt>
                <c:pt idx="2">
                  <c:v>0.26378992981088578</c:v>
                </c:pt>
                <c:pt idx="3">
                  <c:v>0.2739400594943513</c:v>
                </c:pt>
                <c:pt idx="4">
                  <c:v>0.28832595221001889</c:v>
                </c:pt>
                <c:pt idx="5">
                  <c:v>0.31193328582336555</c:v>
                </c:pt>
              </c:numCache>
            </c:numRef>
          </c:val>
          <c:smooth val="0"/>
          <c:extLst>
            <c:ext xmlns:c16="http://schemas.microsoft.com/office/drawing/2014/chart" uri="{C3380CC4-5D6E-409C-BE32-E72D297353CC}">
              <c16:uniqueId val="{00000002-0D4A-4B43-B5A0-64698A46FE5A}"/>
            </c:ext>
          </c:extLst>
        </c:ser>
        <c:dLbls>
          <c:showLegendKey val="0"/>
          <c:showVal val="0"/>
          <c:showCatName val="0"/>
          <c:showSerName val="0"/>
          <c:showPercent val="0"/>
          <c:showBubbleSize val="0"/>
        </c:dLbls>
        <c:marker val="1"/>
        <c:smooth val="0"/>
        <c:axId val="113785856"/>
        <c:axId val="113784320"/>
      </c:lineChart>
      <c:catAx>
        <c:axId val="113776896"/>
        <c:scaling>
          <c:orientation val="minMax"/>
        </c:scaling>
        <c:delete val="0"/>
        <c:axPos val="b"/>
        <c:numFmt formatCode="General" sourceLinked="0"/>
        <c:majorTickMark val="out"/>
        <c:minorTickMark val="none"/>
        <c:tickLblPos val="nextTo"/>
        <c:crossAx val="113782784"/>
        <c:crosses val="autoZero"/>
        <c:auto val="1"/>
        <c:lblAlgn val="ctr"/>
        <c:lblOffset val="100"/>
        <c:noMultiLvlLbl val="0"/>
      </c:catAx>
      <c:valAx>
        <c:axId val="113782784"/>
        <c:scaling>
          <c:orientation val="minMax"/>
        </c:scaling>
        <c:delete val="0"/>
        <c:axPos val="l"/>
        <c:majorGridlines/>
        <c:numFmt formatCode="#,##0_);[Red]\(#,##0\)" sourceLinked="1"/>
        <c:majorTickMark val="out"/>
        <c:minorTickMark val="none"/>
        <c:tickLblPos val="nextTo"/>
        <c:crossAx val="113776896"/>
        <c:crosses val="autoZero"/>
        <c:crossBetween val="between"/>
        <c:majorUnit val="5000"/>
      </c:valAx>
      <c:valAx>
        <c:axId val="113784320"/>
        <c:scaling>
          <c:orientation val="minMax"/>
        </c:scaling>
        <c:delete val="0"/>
        <c:axPos val="r"/>
        <c:numFmt formatCode="0.0%" sourceLinked="1"/>
        <c:majorTickMark val="out"/>
        <c:minorTickMark val="none"/>
        <c:tickLblPos val="nextTo"/>
        <c:crossAx val="113785856"/>
        <c:crosses val="max"/>
        <c:crossBetween val="between"/>
      </c:valAx>
      <c:catAx>
        <c:axId val="113785856"/>
        <c:scaling>
          <c:orientation val="minMax"/>
        </c:scaling>
        <c:delete val="1"/>
        <c:axPos val="b"/>
        <c:numFmt formatCode="General" sourceLinked="1"/>
        <c:majorTickMark val="out"/>
        <c:minorTickMark val="none"/>
        <c:tickLblPos val="nextTo"/>
        <c:crossAx val="113784320"/>
        <c:crosses val="autoZero"/>
        <c:auto val="1"/>
        <c:lblAlgn val="ctr"/>
        <c:lblOffset val="100"/>
        <c:noMultiLvlLbl val="0"/>
      </c:catAx>
    </c:plotArea>
    <c:legend>
      <c:legendPos val="r"/>
      <c:layout>
        <c:manualLayout>
          <c:xMode val="edge"/>
          <c:yMode val="edge"/>
          <c:x val="0.1029595773742145"/>
          <c:y val="0.75581673881673894"/>
          <c:w val="0.7985304152171333"/>
          <c:h val="0.12703900687452888"/>
        </c:manualLayout>
      </c:layout>
      <c:overlay val="0"/>
      <c:txPr>
        <a:bodyPr/>
        <a:lstStyle/>
        <a:p>
          <a:pPr>
            <a:defRPr sz="800"/>
          </a:pPr>
          <a:endParaRPr lang="ja-JP"/>
        </a:p>
      </c:txPr>
    </c:legend>
    <c:plotVisOnly val="1"/>
    <c:dispBlanksAs val="gap"/>
    <c:showDLblsOverMax val="0"/>
  </c:chart>
  <c:txPr>
    <a:bodyPr/>
    <a:lstStyle/>
    <a:p>
      <a:pPr>
        <a:defRPr sz="105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22006576231865E-2"/>
          <c:y val="3.1399858866311629E-2"/>
          <c:w val="0.92003434992972422"/>
          <c:h val="0.91632948378880252"/>
        </c:manualLayout>
      </c:layout>
      <c:lineChart>
        <c:grouping val="standard"/>
        <c:varyColors val="0"/>
        <c:ser>
          <c:idx val="2"/>
          <c:order val="0"/>
          <c:tx>
            <c:strRef>
              <c:f>'認定率、認定者数 (2)'!$Q$25</c:f>
              <c:strCache>
                <c:ptCount val="1"/>
                <c:pt idx="0">
                  <c:v>65歳以上全体の認定率</c:v>
                </c:pt>
              </c:strCache>
            </c:strRef>
          </c:tx>
          <c:spPr>
            <a:ln w="50800">
              <a:solidFill>
                <a:srgbClr val="FFC000"/>
              </a:solidFill>
            </a:ln>
          </c:spPr>
          <c:marker>
            <c:symbol val="none"/>
          </c:marker>
          <c:cat>
            <c:strRef>
              <c:f>'認定率、認定者数 (2)'!$N$26:$N$32</c:f>
              <c:strCache>
                <c:ptCount val="7"/>
                <c:pt idx="0">
                  <c:v>65-69</c:v>
                </c:pt>
                <c:pt idx="1">
                  <c:v>70-74</c:v>
                </c:pt>
                <c:pt idx="2">
                  <c:v>75-79</c:v>
                </c:pt>
                <c:pt idx="3">
                  <c:v>80-84</c:v>
                </c:pt>
                <c:pt idx="4">
                  <c:v>85-89</c:v>
                </c:pt>
                <c:pt idx="5">
                  <c:v>90-94</c:v>
                </c:pt>
                <c:pt idx="6">
                  <c:v>95-</c:v>
                </c:pt>
              </c:strCache>
            </c:strRef>
          </c:cat>
          <c:val>
            <c:numRef>
              <c:f>'認定率、認定者数 (2)'!$Q$26:$Q$32</c:f>
              <c:numCache>
                <c:formatCode>0.0%</c:formatCode>
                <c:ptCount val="7"/>
                <c:pt idx="0">
                  <c:v>0.18158516116184462</c:v>
                </c:pt>
                <c:pt idx="1">
                  <c:v>0.18158516116184462</c:v>
                </c:pt>
                <c:pt idx="2">
                  <c:v>0.18158516116184462</c:v>
                </c:pt>
                <c:pt idx="3">
                  <c:v>0.18158516116184462</c:v>
                </c:pt>
                <c:pt idx="4">
                  <c:v>0.18158516116184462</c:v>
                </c:pt>
                <c:pt idx="5">
                  <c:v>0.18158516116184462</c:v>
                </c:pt>
                <c:pt idx="6">
                  <c:v>0.18158516116184462</c:v>
                </c:pt>
              </c:numCache>
            </c:numRef>
          </c:val>
          <c:smooth val="0"/>
          <c:extLst>
            <c:ext xmlns:c16="http://schemas.microsoft.com/office/drawing/2014/chart" uri="{C3380CC4-5D6E-409C-BE32-E72D297353CC}">
              <c16:uniqueId val="{00000000-5297-49FD-A42B-2562D5495B40}"/>
            </c:ext>
          </c:extLst>
        </c:ser>
        <c:ser>
          <c:idx val="0"/>
          <c:order val="1"/>
          <c:tx>
            <c:strRef>
              <c:f>'認定率、認定者数 (2)'!$O$25</c:f>
              <c:strCache>
                <c:ptCount val="1"/>
                <c:pt idx="0">
                  <c:v>合計</c:v>
                </c:pt>
              </c:strCache>
            </c:strRef>
          </c:tx>
          <c:marker>
            <c:symbol val="diamond"/>
            <c:size val="9"/>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97-49FD-A42B-2562D5495B40}"/>
                </c:ext>
              </c:extLst>
            </c:dLbl>
            <c:dLbl>
              <c:idx val="4"/>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DF6-4646-9AFA-9C45EBB4315E}"/>
                </c:ext>
              </c:extLst>
            </c:dLbl>
            <c:dLbl>
              <c:idx val="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DF6-4646-9AFA-9C45EBB4315E}"/>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DF6-4646-9AFA-9C45EBB4315E}"/>
                </c:ext>
              </c:extLst>
            </c:dLbl>
            <c:spPr>
              <a:noFill/>
              <a:ln>
                <a:noFill/>
              </a:ln>
              <a:effectLst/>
            </c:spPr>
            <c:txPr>
              <a:bodyPr/>
              <a:lstStyle/>
              <a:p>
                <a:pPr>
                  <a:defRPr sz="105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'認定率、認定者数 (2)'!$N$26:$N$32</c:f>
              <c:strCache>
                <c:ptCount val="7"/>
                <c:pt idx="0">
                  <c:v>65-69</c:v>
                </c:pt>
                <c:pt idx="1">
                  <c:v>70-74</c:v>
                </c:pt>
                <c:pt idx="2">
                  <c:v>75-79</c:v>
                </c:pt>
                <c:pt idx="3">
                  <c:v>80-84</c:v>
                </c:pt>
                <c:pt idx="4">
                  <c:v>85-89</c:v>
                </c:pt>
                <c:pt idx="5">
                  <c:v>90-94</c:v>
                </c:pt>
                <c:pt idx="6">
                  <c:v>95-</c:v>
                </c:pt>
              </c:strCache>
            </c:strRef>
          </c:cat>
          <c:val>
            <c:numRef>
              <c:f>'認定率、認定者数 (2)'!$O$26:$O$32</c:f>
              <c:numCache>
                <c:formatCode>0.0%</c:formatCode>
                <c:ptCount val="7"/>
                <c:pt idx="0">
                  <c:v>2.9210765043846388E-2</c:v>
                </c:pt>
                <c:pt idx="1">
                  <c:v>6.0227126080784614E-2</c:v>
                </c:pt>
                <c:pt idx="2">
                  <c:v>0.12810923122588305</c:v>
                </c:pt>
                <c:pt idx="3">
                  <c:v>0.28059701492537314</c:v>
                </c:pt>
                <c:pt idx="4">
                  <c:v>0.50391637220259122</c:v>
                </c:pt>
                <c:pt idx="5">
                  <c:v>0.71352718078381794</c:v>
                </c:pt>
                <c:pt idx="6">
                  <c:v>0.92775423728813555</c:v>
                </c:pt>
              </c:numCache>
            </c:numRef>
          </c:val>
          <c:smooth val="0"/>
          <c:extLst>
            <c:ext xmlns:c16="http://schemas.microsoft.com/office/drawing/2014/chart" uri="{C3380CC4-5D6E-409C-BE32-E72D297353CC}">
              <c16:uniqueId val="{00000002-5297-49FD-A42B-2562D5495B40}"/>
            </c:ext>
          </c:extLst>
        </c:ser>
        <c:dLbls>
          <c:showLegendKey val="0"/>
          <c:showVal val="0"/>
          <c:showCatName val="0"/>
          <c:showSerName val="0"/>
          <c:showPercent val="0"/>
          <c:showBubbleSize val="0"/>
        </c:dLbls>
        <c:smooth val="0"/>
        <c:axId val="129140992"/>
        <c:axId val="129146880"/>
      </c:lineChart>
      <c:catAx>
        <c:axId val="129140992"/>
        <c:scaling>
          <c:orientation val="minMax"/>
        </c:scaling>
        <c:delete val="0"/>
        <c:axPos val="b"/>
        <c:numFmt formatCode="General" sourceLinked="0"/>
        <c:majorTickMark val="out"/>
        <c:minorTickMark val="none"/>
        <c:tickLblPos val="nextTo"/>
        <c:txPr>
          <a:bodyPr/>
          <a:lstStyle/>
          <a:p>
            <a:pPr>
              <a:defRPr sz="1000"/>
            </a:pPr>
            <a:endParaRPr lang="ja-JP"/>
          </a:p>
        </c:txPr>
        <c:crossAx val="129146880"/>
        <c:crosses val="autoZero"/>
        <c:auto val="1"/>
        <c:lblAlgn val="ctr"/>
        <c:lblOffset val="100"/>
        <c:noMultiLvlLbl val="0"/>
      </c:catAx>
      <c:valAx>
        <c:axId val="129146880"/>
        <c:scaling>
          <c:orientation val="minMax"/>
        </c:scaling>
        <c:delete val="0"/>
        <c:axPos val="l"/>
        <c:majorGridlines/>
        <c:numFmt formatCode="0.0%" sourceLinked="1"/>
        <c:majorTickMark val="out"/>
        <c:minorTickMark val="none"/>
        <c:tickLblPos val="nextTo"/>
        <c:txPr>
          <a:bodyPr/>
          <a:lstStyle/>
          <a:p>
            <a:pPr>
              <a:defRPr sz="1000"/>
            </a:pPr>
            <a:endParaRPr lang="ja-JP"/>
          </a:p>
        </c:txPr>
        <c:crossAx val="129140992"/>
        <c:crosses val="autoZero"/>
        <c:crossBetween val="between"/>
      </c:valAx>
      <c:spPr>
        <a:ln>
          <a:solidFill>
            <a:schemeClr val="tx1"/>
          </a:solidFill>
        </a:ln>
      </c:spPr>
    </c:plotArea>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計算!$B$5:$B$11</c:f>
              <c:strCache>
                <c:ptCount val="7"/>
                <c:pt idx="0">
                  <c:v>65～69</c:v>
                </c:pt>
                <c:pt idx="1">
                  <c:v>70～74</c:v>
                </c:pt>
                <c:pt idx="2">
                  <c:v>75～79</c:v>
                </c:pt>
                <c:pt idx="3">
                  <c:v>80～84</c:v>
                </c:pt>
                <c:pt idx="4">
                  <c:v>85～89</c:v>
                </c:pt>
                <c:pt idx="5">
                  <c:v>90～94</c:v>
                </c:pt>
                <c:pt idx="6">
                  <c:v>95～</c:v>
                </c:pt>
              </c:strCache>
            </c:strRef>
          </c:cat>
          <c:val>
            <c:numRef>
              <c:f>計算!$E$5:$E$11</c:f>
              <c:numCache>
                <c:formatCode>#,##0.0;[Red]\-#,##0.0</c:formatCode>
                <c:ptCount val="7"/>
                <c:pt idx="0">
                  <c:v>3.2969910305912671</c:v>
                </c:pt>
                <c:pt idx="1">
                  <c:v>6.723015246341923</c:v>
                </c:pt>
                <c:pt idx="2">
                  <c:v>14.256722868419923</c:v>
                </c:pt>
                <c:pt idx="3">
                  <c:v>33.962602008014159</c:v>
                </c:pt>
                <c:pt idx="4">
                  <c:v>72.457847389921668</c:v>
                </c:pt>
                <c:pt idx="5">
                  <c:v>126.0118985060785</c:v>
                </c:pt>
                <c:pt idx="6">
                  <c:v>205.76155876281956</c:v>
                </c:pt>
              </c:numCache>
            </c:numRef>
          </c:val>
          <c:extLst>
            <c:ext xmlns:c16="http://schemas.microsoft.com/office/drawing/2014/chart" uri="{C3380CC4-5D6E-409C-BE32-E72D297353CC}">
              <c16:uniqueId val="{00000000-F293-4EA2-9DCE-2579A870AC01}"/>
            </c:ext>
          </c:extLst>
        </c:ser>
        <c:dLbls>
          <c:showLegendKey val="0"/>
          <c:showVal val="0"/>
          <c:showCatName val="0"/>
          <c:showSerName val="0"/>
          <c:showPercent val="0"/>
          <c:showBubbleSize val="0"/>
        </c:dLbls>
        <c:gapWidth val="100"/>
        <c:axId val="2131067359"/>
        <c:axId val="2131063615"/>
      </c:barChart>
      <c:catAx>
        <c:axId val="213106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131063615"/>
        <c:crosses val="autoZero"/>
        <c:auto val="1"/>
        <c:lblAlgn val="ctr"/>
        <c:lblOffset val="100"/>
        <c:noMultiLvlLbl val="0"/>
      </c:catAx>
      <c:valAx>
        <c:axId val="2131063615"/>
        <c:scaling>
          <c:orientation val="minMax"/>
        </c:scaling>
        <c:delete val="0"/>
        <c:axPos val="l"/>
        <c:majorGridlines>
          <c:spPr>
            <a:ln w="9525" cap="flat" cmpd="sng" algn="ctr">
              <a:solidFill>
                <a:schemeClr val="tx1">
                  <a:lumMod val="15000"/>
                  <a:lumOff val="85000"/>
                </a:schemeClr>
              </a:solidFill>
              <a:round/>
            </a:ln>
            <a:effectLst/>
          </c:spPr>
        </c:majorGridlines>
        <c:numFmt formatCode="#,##0.0;[Red]\-#,##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131067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56678640628566"/>
          <c:y val="1.5706557997654007E-2"/>
          <c:w val="0.89153788585431326"/>
          <c:h val="0.81944936457972772"/>
        </c:manualLayout>
      </c:layout>
      <c:barChart>
        <c:barDir val="col"/>
        <c:grouping val="stacked"/>
        <c:varyColors val="0"/>
        <c:ser>
          <c:idx val="0"/>
          <c:order val="0"/>
          <c:tx>
            <c:strRef>
              <c:f>'75～ (2)'!$A$12</c:f>
              <c:strCache>
                <c:ptCount val="1"/>
                <c:pt idx="0">
                  <c:v>75歳～84歳</c:v>
                </c:pt>
              </c:strCache>
            </c:strRef>
          </c:tx>
          <c:spPr>
            <a:solidFill>
              <a:srgbClr val="0070C0"/>
            </a:solidFill>
            <a:ln w="12700">
              <a:solidFill>
                <a:sysClr val="window" lastClr="FFFFFF"/>
              </a:solidFill>
            </a:ln>
          </c:spPr>
          <c:invertIfNegative val="0"/>
          <c:dLbls>
            <c:dLbl>
              <c:idx val="0"/>
              <c:layout>
                <c:manualLayout>
                  <c:x val="2.5641025641025641E-3"/>
                  <c:y val="2.29867396879434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05F-4271-885E-83F2C66916C6}"/>
                </c:ext>
              </c:extLst>
            </c:dLbl>
            <c:dLbl>
              <c:idx val="1"/>
              <c:layout>
                <c:manualLayout>
                  <c:x val="-2.5641025641025641E-3"/>
                  <c:y val="1.787857531284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5F-4271-885E-83F2C66916C6}"/>
                </c:ext>
              </c:extLst>
            </c:dLbl>
            <c:dLbl>
              <c:idx val="2"/>
              <c:layout>
                <c:manualLayout>
                  <c:x val="-5.1282051282051282E-3"/>
                  <c:y val="1.02163287501970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5F-4271-885E-83F2C66916C6}"/>
                </c:ext>
              </c:extLst>
            </c:dLbl>
            <c:dLbl>
              <c:idx val="3"/>
              <c:layout>
                <c:manualLayout>
                  <c:x val="2.5641025641025641E-3"/>
                  <c:y val="-2.55408218754927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05F-4271-885E-83F2C66916C6}"/>
                </c:ext>
              </c:extLst>
            </c:dLbl>
            <c:dLbl>
              <c:idx val="4"/>
              <c:layout>
                <c:manualLayout>
                  <c:x val="-4.7008003968073819E-17"/>
                  <c:y val="-1.5324493125295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5F-4271-885E-83F2C66916C6}"/>
                </c:ext>
              </c:extLst>
            </c:dLbl>
            <c:dLbl>
              <c:idx val="5"/>
              <c:layout>
                <c:manualLayout>
                  <c:x val="-7.6923076923076927E-3"/>
                  <c:y val="-1.5324493125295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05F-4271-885E-83F2C66916C6}"/>
                </c:ext>
              </c:extLst>
            </c:dLbl>
            <c:dLbl>
              <c:idx val="8"/>
              <c:layout>
                <c:manualLayout>
                  <c:x val="0"/>
                  <c:y val="2.80949040630419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05F-4271-885E-83F2C66916C6}"/>
                </c:ext>
              </c:extLst>
            </c:dLbl>
            <c:dLbl>
              <c:idx val="10"/>
              <c:layout>
                <c:manualLayout>
                  <c:x val="-5.1282051282052219E-3"/>
                  <c:y val="-2.29867396879434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05F-4271-885E-83F2C66916C6}"/>
                </c:ext>
              </c:extLst>
            </c:dLbl>
            <c:spPr>
              <a:solidFill>
                <a:sysClr val="window" lastClr="FFFFFF"/>
              </a:solidFill>
              <a:ln>
                <a:solidFill>
                  <a:sysClr val="window" lastClr="FFFFFF">
                    <a:alpha val="0"/>
                  </a:sysClr>
                </a:solidFill>
              </a:ln>
              <a:effectLst/>
            </c:spPr>
            <c:txPr>
              <a:bodyPr lIns="0" tIns="0" rIns="0" bIns="0"/>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677.56790000000001</c:v>
                </c:pt>
                <c:pt idx="1">
                  <c:v>870.37800000000004</c:v>
                </c:pt>
                <c:pt idx="2">
                  <c:v>1036.8440999999998</c:v>
                </c:pt>
                <c:pt idx="3">
                  <c:v>1137.9736</c:v>
                </c:pt>
                <c:pt idx="4">
                  <c:v>1251.6792</c:v>
                </c:pt>
                <c:pt idx="5">
                  <c:v>1459.7118999999998</c:v>
                </c:pt>
                <c:pt idx="6">
                  <c:v>1457.8072</c:v>
                </c:pt>
                <c:pt idx="7">
                  <c:v>1257.9288000000001</c:v>
                </c:pt>
                <c:pt idx="8">
                  <c:v>1215.5131999999999</c:v>
                </c:pt>
                <c:pt idx="9">
                  <c:v>1306.8177000000001</c:v>
                </c:pt>
                <c:pt idx="10">
                  <c:v>1452.6470999999999</c:v>
                </c:pt>
                <c:pt idx="11">
                  <c:v>1417.5812999999998</c:v>
                </c:pt>
                <c:pt idx="12">
                  <c:v>1234.8815999999999</c:v>
                </c:pt>
              </c:numCache>
            </c:numRef>
          </c:val>
          <c:extLst>
            <c:ext xmlns:c16="http://schemas.microsoft.com/office/drawing/2014/chart" uri="{C3380CC4-5D6E-409C-BE32-E72D297353CC}">
              <c16:uniqueId val="{00000008-205F-4271-885E-83F2C66916C6}"/>
            </c:ext>
          </c:extLst>
        </c:ser>
        <c:ser>
          <c:idx val="1"/>
          <c:order val="1"/>
          <c:tx>
            <c:strRef>
              <c:f>'75～ (2)'!$A$13</c:f>
              <c:strCache>
                <c:ptCount val="1"/>
                <c:pt idx="0">
                  <c:v>85歳～</c:v>
                </c:pt>
              </c:strCache>
            </c:strRef>
          </c:tx>
          <c:spPr>
            <a:solidFill>
              <a:srgbClr val="7030A0"/>
            </a:solidFill>
            <a:ln w="12700">
              <a:solidFill>
                <a:sysClr val="window" lastClr="FFFFFF"/>
              </a:solidFill>
            </a:ln>
          </c:spPr>
          <c:invertIfNegative val="0"/>
          <c:dLbls>
            <c:dLbl>
              <c:idx val="7"/>
              <c:layout>
                <c:manualLayout>
                  <c:x val="0"/>
                  <c:y val="1.27704109377464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05F-4271-885E-83F2C66916C6}"/>
                </c:ext>
              </c:extLst>
            </c:dLbl>
            <c:dLbl>
              <c:idx val="8"/>
              <c:layout>
                <c:manualLayout>
                  <c:x val="-5.1282051282051282E-3"/>
                  <c:y val="3.32030684381404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05F-4271-885E-83F2C66916C6}"/>
                </c:ext>
              </c:extLst>
            </c:dLbl>
            <c:dLbl>
              <c:idx val="9"/>
              <c:layout>
                <c:manualLayout>
                  <c:x val="-9.4016007936147637E-17"/>
                  <c:y val="1.27704109377464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05F-4271-885E-83F2C66916C6}"/>
                </c:ext>
              </c:extLst>
            </c:dLbl>
            <c:spPr>
              <a:solidFill>
                <a:sysClr val="window" lastClr="FFFFFF"/>
              </a:solidFill>
              <a:ln>
                <a:solidFill>
                  <a:srgbClr val="7030A0">
                    <a:alpha val="0"/>
                  </a:srgbClr>
                </a:solidFill>
              </a:ln>
              <a:effectLst/>
            </c:spPr>
            <c:txPr>
              <a:bodyPr lIns="0" tIns="0" rIns="0" bIns="0"/>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494.25009999999992</c:v>
                </c:pt>
                <c:pt idx="4">
                  <c:v>620.31060000000002</c:v>
                </c:pt>
                <c:pt idx="5">
                  <c:v>720.26050000000009</c:v>
                </c:pt>
                <c:pt idx="6">
                  <c:v>830.62599999999998</c:v>
                </c:pt>
                <c:pt idx="7">
                  <c:v>1001.7973</c:v>
                </c:pt>
                <c:pt idx="8">
                  <c:v>1023.6672999999998</c:v>
                </c:pt>
                <c:pt idx="9">
                  <c:v>969.84640000000002</c:v>
                </c:pt>
                <c:pt idx="10">
                  <c:v>964.38489999999979</c:v>
                </c:pt>
                <c:pt idx="11">
                  <c:v>1028.5898</c:v>
                </c:pt>
                <c:pt idx="12">
                  <c:v>1151.76</c:v>
                </c:pt>
              </c:numCache>
            </c:numRef>
          </c:val>
          <c:extLst>
            <c:ext xmlns:c16="http://schemas.microsoft.com/office/drawing/2014/chart" uri="{C3380CC4-5D6E-409C-BE32-E72D297353CC}">
              <c16:uniqueId val="{0000000C-205F-4271-885E-83F2C66916C6}"/>
            </c:ext>
          </c:extLst>
        </c:ser>
        <c:ser>
          <c:idx val="2"/>
          <c:order val="2"/>
          <c:tx>
            <c:strRef>
              <c:f>'75～ (2)'!$A$14</c:f>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05F-4271-885E-83F2C66916C6}"/>
                </c:ext>
              </c:extLst>
            </c:dLbl>
            <c:spPr>
              <a:noFill/>
              <a:ln>
                <a:noFill/>
              </a:ln>
            </c:spPr>
            <c:txPr>
              <a:bodyPr/>
              <a:lstStyle/>
              <a:p>
                <a:pPr>
                  <a:defRPr sz="11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1163.9367999999999</c:v>
                </c:pt>
                <c:pt idx="2">
                  <c:v>1419.3638999999998</c:v>
                </c:pt>
                <c:pt idx="3">
                  <c:v>1632.2237</c:v>
                </c:pt>
                <c:pt idx="4">
                  <c:v>1871.9898000000001</c:v>
                </c:pt>
                <c:pt idx="5">
                  <c:v>2179.9723999999997</c:v>
                </c:pt>
                <c:pt idx="6">
                  <c:v>2288.4331999999999</c:v>
                </c:pt>
                <c:pt idx="7">
                  <c:v>2259.7260999999999</c:v>
                </c:pt>
                <c:pt idx="8">
                  <c:v>2239.1804999999995</c:v>
                </c:pt>
                <c:pt idx="9">
                  <c:v>2276.6641</c:v>
                </c:pt>
                <c:pt idx="10">
                  <c:v>2417.0319999999997</c:v>
                </c:pt>
                <c:pt idx="11">
                  <c:v>2446.1710999999996</c:v>
                </c:pt>
                <c:pt idx="12">
                  <c:v>2386.6415999999999</c:v>
                </c:pt>
              </c:numCache>
            </c:numRef>
          </c:val>
          <c:extLst>
            <c:ext xmlns:c16="http://schemas.microsoft.com/office/drawing/2014/chart" uri="{C3380CC4-5D6E-409C-BE32-E72D297353CC}">
              <c16:uniqueId val="{0000000E-205F-4271-885E-83F2C66916C6}"/>
            </c:ext>
          </c:extLst>
        </c:ser>
        <c:dLbls>
          <c:showLegendKey val="0"/>
          <c:showVal val="0"/>
          <c:showCatName val="0"/>
          <c:showSerName val="0"/>
          <c:showPercent val="0"/>
          <c:showBubbleSize val="0"/>
        </c:dLbls>
        <c:gapWidth val="150"/>
        <c:overlap val="100"/>
        <c:axId val="207045376"/>
        <c:axId val="207046912"/>
      </c:barChart>
      <c:catAx>
        <c:axId val="207045376"/>
        <c:scaling>
          <c:orientation val="minMax"/>
        </c:scaling>
        <c:delete val="0"/>
        <c:axPos val="b"/>
        <c:numFmt formatCode="General" sourceLinked="1"/>
        <c:majorTickMark val="out"/>
        <c:minorTickMark val="none"/>
        <c:tickLblPos val="nextTo"/>
        <c:txPr>
          <a:bodyPr/>
          <a:lstStyle/>
          <a:p>
            <a:pPr>
              <a:defRPr sz="1000"/>
            </a:pPr>
            <a:endParaRPr lang="ja-JP"/>
          </a:p>
        </c:txPr>
        <c:crossAx val="207046912"/>
        <c:crosses val="autoZero"/>
        <c:auto val="1"/>
        <c:lblAlgn val="ctr"/>
        <c:lblOffset val="100"/>
        <c:noMultiLvlLbl val="0"/>
      </c:catAx>
      <c:valAx>
        <c:axId val="207046912"/>
        <c:scaling>
          <c:orientation val="minMax"/>
          <c:max val="3000"/>
        </c:scaling>
        <c:delete val="0"/>
        <c:axPos val="l"/>
        <c:majorGridlines/>
        <c:numFmt formatCode="#,##0_ " sourceLinked="1"/>
        <c:majorTickMark val="out"/>
        <c:minorTickMark val="none"/>
        <c:tickLblPos val="nextTo"/>
        <c:txPr>
          <a:bodyPr/>
          <a:lstStyle/>
          <a:p>
            <a:pPr>
              <a:defRPr sz="1000"/>
            </a:pPr>
            <a:endParaRPr lang="ja-JP"/>
          </a:p>
        </c:txPr>
        <c:crossAx val="207045376"/>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57818930041152"/>
          <c:y val="2.7414957264957268E-2"/>
          <c:w val="0.88766337448559673"/>
          <c:h val="0.74377991452991454"/>
        </c:manualLayout>
      </c:layout>
      <c:barChart>
        <c:barDir val="col"/>
        <c:grouping val="stacked"/>
        <c:varyColors val="0"/>
        <c:ser>
          <c:idx val="1"/>
          <c:order val="1"/>
          <c:tx>
            <c:strRef>
              <c:f>'75～ (2)'!$A$13</c:f>
              <c:strCache>
                <c:ptCount val="1"/>
                <c:pt idx="0">
                  <c:v>85歳～</c:v>
                </c:pt>
              </c:strCache>
            </c:strRef>
          </c:tx>
          <c:spPr>
            <a:solidFill>
              <a:srgbClr val="7030A0"/>
            </a:solidFill>
            <a:ln>
              <a:solidFill>
                <a:sysClr val="window" lastClr="FFFFFF"/>
              </a:solidFill>
            </a:ln>
          </c:spPr>
          <c:invertIfNegative val="0"/>
          <c:dLbls>
            <c:spPr>
              <a:solidFill>
                <a:sysClr val="window" lastClr="FFFFFF"/>
              </a:solidFill>
              <a:ln>
                <a:solidFill>
                  <a:srgbClr val="7030A0">
                    <a:alpha val="0"/>
                  </a:srgbClr>
                </a:solidFill>
              </a:ln>
              <a:effectLst/>
            </c:spPr>
            <c:txPr>
              <a:bodyPr lIns="0" tIns="0" rIns="0" bIns="0"/>
              <a:lstStyle/>
              <a:p>
                <a:pPr>
                  <a:defRPr sz="12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494.25009999999992</c:v>
                </c:pt>
                <c:pt idx="4">
                  <c:v>620.31060000000002</c:v>
                </c:pt>
                <c:pt idx="5">
                  <c:v>720.26050000000009</c:v>
                </c:pt>
                <c:pt idx="6">
                  <c:v>830.62599999999998</c:v>
                </c:pt>
                <c:pt idx="7">
                  <c:v>1001.7973</c:v>
                </c:pt>
                <c:pt idx="8">
                  <c:v>1023.6672999999998</c:v>
                </c:pt>
                <c:pt idx="9">
                  <c:v>969.84640000000002</c:v>
                </c:pt>
                <c:pt idx="10">
                  <c:v>964.38489999999979</c:v>
                </c:pt>
                <c:pt idx="11">
                  <c:v>1028.5898</c:v>
                </c:pt>
                <c:pt idx="12">
                  <c:v>1151.76</c:v>
                </c:pt>
              </c:numCache>
            </c:numRef>
          </c:val>
          <c:extLst>
            <c:ext xmlns:c16="http://schemas.microsoft.com/office/drawing/2014/chart" uri="{C3380CC4-5D6E-409C-BE32-E72D297353CC}">
              <c16:uniqueId val="{00000003-8D08-475E-B157-BEE872C21C90}"/>
            </c:ext>
          </c:extLst>
        </c:ser>
        <c:dLbls>
          <c:showLegendKey val="0"/>
          <c:showVal val="0"/>
          <c:showCatName val="0"/>
          <c:showSerName val="0"/>
          <c:showPercent val="0"/>
          <c:showBubbleSize val="0"/>
        </c:dLbls>
        <c:gapWidth val="150"/>
        <c:overlap val="100"/>
        <c:axId val="207045376"/>
        <c:axId val="207046912"/>
        <c:extLst>
          <c:ext xmlns:c15="http://schemas.microsoft.com/office/drawing/2012/chart" uri="{02D57815-91ED-43cb-92C2-25804820EDAC}">
            <c15:filteredBarSeries>
              <c15:ser>
                <c:idx val="0"/>
                <c:order val="0"/>
                <c:tx>
                  <c:strRef>
                    <c:extLst>
                      <c:ext uri="{02D57815-91ED-43cb-92C2-25804820EDAC}">
                        <c15:formulaRef>
                          <c15:sqref>'75～ (2)'!$A$12</c15:sqref>
                        </c15:formulaRef>
                      </c:ext>
                    </c:extLst>
                    <c:strCache>
                      <c:ptCount val="1"/>
                      <c:pt idx="0">
                        <c:v>75歳～84歳</c:v>
                      </c:pt>
                    </c:strCache>
                  </c:strRef>
                </c:tx>
                <c:spPr>
                  <a:solidFill>
                    <a:srgbClr val="00FFFF"/>
                  </a:solidFill>
                </c:spPr>
                <c:invertIfNegative val="0"/>
                <c:dLbls>
                  <c:dLbl>
                    <c:idx val="0"/>
                    <c:layout>
                      <c:manualLayout>
                        <c:x val="2.5641025641025641E-3"/>
                        <c:y val="2.298673968794344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D08-475E-B157-BEE872C21C90}"/>
                      </c:ext>
                    </c:extLst>
                  </c:dLbl>
                  <c:dLbl>
                    <c:idx val="1"/>
                    <c:layout>
                      <c:manualLayout>
                        <c:x val="-2.5641025641025641E-3"/>
                        <c:y val="1.7878575312844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8D08-475E-B157-BEE872C21C90}"/>
                      </c:ext>
                    </c:extLst>
                  </c:dLbl>
                  <c:dLbl>
                    <c:idx val="2"/>
                    <c:layout>
                      <c:manualLayout>
                        <c:x val="-5.1282051282051282E-3"/>
                        <c:y val="1.02163287501970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D08-475E-B157-BEE872C21C90}"/>
                      </c:ext>
                    </c:extLst>
                  </c:dLbl>
                  <c:dLbl>
                    <c:idx val="3"/>
                    <c:layout>
                      <c:manualLayout>
                        <c:x val="2.5641025641025641E-3"/>
                        <c:y val="-2.5540821875492717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D08-475E-B157-BEE872C21C90}"/>
                      </c:ext>
                    </c:extLst>
                  </c:dLbl>
                  <c:dLbl>
                    <c:idx val="4"/>
                    <c:layout>
                      <c:manualLayout>
                        <c:x val="-4.7008003968073819E-17"/>
                        <c:y val="-1.53244931252956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D08-475E-B157-BEE872C21C90}"/>
                      </c:ext>
                    </c:extLst>
                  </c:dLbl>
                  <c:dLbl>
                    <c:idx val="5"/>
                    <c:layout>
                      <c:manualLayout>
                        <c:x val="-7.6923076923076927E-3"/>
                        <c:y val="-1.53244931252956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8D08-475E-B157-BEE872C21C90}"/>
                      </c:ext>
                    </c:extLst>
                  </c:dLbl>
                  <c:dLbl>
                    <c:idx val="8"/>
                    <c:layout>
                      <c:manualLayout>
                        <c:x val="0"/>
                        <c:y val="2.809490406304198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A-8D08-475E-B157-BEE872C21C90}"/>
                      </c:ext>
                    </c:extLst>
                  </c:dLbl>
                  <c:dLbl>
                    <c:idx val="10"/>
                    <c:layout>
                      <c:manualLayout>
                        <c:x val="-5.1282051282052219E-3"/>
                        <c:y val="-2.298673968794344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8D08-475E-B157-BEE872C21C90}"/>
                      </c:ext>
                    </c:extLst>
                  </c:dLbl>
                  <c:spPr>
                    <a:noFill/>
                    <a:ln>
                      <a:noFill/>
                    </a:ln>
                    <a:effectLst/>
                  </c:spPr>
                  <c:txPr>
                    <a:bodyPr/>
                    <a:lstStyle/>
                    <a:p>
                      <a:pPr>
                        <a:defRPr sz="1100"/>
                      </a:pPr>
                      <a:endParaRPr lang="ja-JP"/>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'75～ (2)'!$B$10:$N$10</c15:sqref>
                        </c15:formulaRef>
                      </c:ext>
                    </c:extLst>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extLst>
                      <c:ext uri="{02D57815-91ED-43cb-92C2-25804820EDAC}">
                        <c15:formulaRef>
                          <c15:sqref>'75～ (2)'!$B$12:$N$12</c15:sqref>
                        </c15:formulaRef>
                      </c:ext>
                    </c:extLst>
                    <c:numCache>
                      <c:formatCode>#,##0_ </c:formatCode>
                      <c:ptCount val="13"/>
                      <c:pt idx="0">
                        <c:v>677.56790000000001</c:v>
                      </c:pt>
                      <c:pt idx="1">
                        <c:v>870.37800000000004</c:v>
                      </c:pt>
                      <c:pt idx="2">
                        <c:v>1036.8440999999998</c:v>
                      </c:pt>
                      <c:pt idx="3">
                        <c:v>1137.9736</c:v>
                      </c:pt>
                      <c:pt idx="4">
                        <c:v>1251.6792</c:v>
                      </c:pt>
                      <c:pt idx="5">
                        <c:v>1459.7118999999998</c:v>
                      </c:pt>
                      <c:pt idx="6">
                        <c:v>1457.8072</c:v>
                      </c:pt>
                      <c:pt idx="7">
                        <c:v>1257.9288000000001</c:v>
                      </c:pt>
                      <c:pt idx="8">
                        <c:v>1215.5131999999999</c:v>
                      </c:pt>
                      <c:pt idx="9">
                        <c:v>1306.8177000000001</c:v>
                      </c:pt>
                      <c:pt idx="10">
                        <c:v>1452.6470999999999</c:v>
                      </c:pt>
                      <c:pt idx="11">
                        <c:v>1417.5812999999998</c:v>
                      </c:pt>
                      <c:pt idx="12">
                        <c:v>1234.8815999999999</c:v>
                      </c:pt>
                    </c:numCache>
                  </c:numRef>
                </c:val>
                <c:extLst>
                  <c:ext xmlns:c16="http://schemas.microsoft.com/office/drawing/2014/chart" uri="{C3380CC4-5D6E-409C-BE32-E72D297353CC}">
                    <c16:uniqueId val="{0000000C-8D08-475E-B157-BEE872C21C9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'75～ (2)'!$A$14</c15:sqref>
                        </c15:formulaRef>
                      </c:ext>
                    </c:extLst>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8D08-475E-B157-BEE872C21C90}"/>
                      </c:ext>
                    </c:extLst>
                  </c:dLbl>
                  <c:spPr>
                    <a:noFill/>
                    <a:ln>
                      <a:noFill/>
                    </a:ln>
                  </c:spPr>
                  <c:txPr>
                    <a:bodyPr/>
                    <a:lstStyle/>
                    <a:p>
                      <a:pPr>
                        <a:defRPr sz="1100"/>
                      </a:pPr>
                      <a:endParaRPr lang="ja-JP"/>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'75～ (2)'!$B$10:$N$10</c15:sqref>
                        </c15:formulaRef>
                      </c:ext>
                    </c:extLst>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extLst xmlns:c15="http://schemas.microsoft.com/office/drawing/2012/chart">
                      <c:ext xmlns:c15="http://schemas.microsoft.com/office/drawing/2012/chart" uri="{02D57815-91ED-43cb-92C2-25804820EDAC}">
                        <c15:formulaRef>
                          <c15:sqref>'75～ (2)'!$B$14:$N$14</c15:sqref>
                        </c15:formulaRef>
                      </c:ext>
                    </c:extLst>
                    <c:numCache>
                      <c:formatCode>#,##0_ </c:formatCode>
                      <c:ptCount val="13"/>
                      <c:pt idx="0">
                        <c:v>901.22180000000003</c:v>
                      </c:pt>
                      <c:pt idx="1">
                        <c:v>1163.9367999999999</c:v>
                      </c:pt>
                      <c:pt idx="2">
                        <c:v>1419.3638999999998</c:v>
                      </c:pt>
                      <c:pt idx="3">
                        <c:v>1632.2237</c:v>
                      </c:pt>
                      <c:pt idx="4">
                        <c:v>1871.9898000000001</c:v>
                      </c:pt>
                      <c:pt idx="5">
                        <c:v>2179.9723999999997</c:v>
                      </c:pt>
                      <c:pt idx="6">
                        <c:v>2288.4331999999999</c:v>
                      </c:pt>
                      <c:pt idx="7">
                        <c:v>2259.7260999999999</c:v>
                      </c:pt>
                      <c:pt idx="8">
                        <c:v>2239.1804999999995</c:v>
                      </c:pt>
                      <c:pt idx="9">
                        <c:v>2276.6641</c:v>
                      </c:pt>
                      <c:pt idx="10">
                        <c:v>2417.0319999999997</c:v>
                      </c:pt>
                      <c:pt idx="11">
                        <c:v>2446.1710999999996</c:v>
                      </c:pt>
                      <c:pt idx="12">
                        <c:v>2386.6415999999999</c:v>
                      </c:pt>
                    </c:numCache>
                  </c:numRef>
                </c:val>
                <c:extLst xmlns:c15="http://schemas.microsoft.com/office/drawing/2012/chart">
                  <c:ext xmlns:c16="http://schemas.microsoft.com/office/drawing/2014/chart" uri="{C3380CC4-5D6E-409C-BE32-E72D297353CC}">
                    <c16:uniqueId val="{0000000E-8D08-475E-B157-BEE872C21C90}"/>
                  </c:ext>
                </c:extLst>
              </c15:ser>
            </c15:filteredBarSeries>
          </c:ext>
        </c:extLst>
      </c:barChart>
      <c:catAx>
        <c:axId val="207045376"/>
        <c:scaling>
          <c:orientation val="minMax"/>
        </c:scaling>
        <c:delete val="0"/>
        <c:axPos val="b"/>
        <c:numFmt formatCode="General" sourceLinked="1"/>
        <c:majorTickMark val="out"/>
        <c:minorTickMark val="none"/>
        <c:tickLblPos val="nextTo"/>
        <c:txPr>
          <a:bodyPr/>
          <a:lstStyle/>
          <a:p>
            <a:pPr>
              <a:defRPr sz="1000"/>
            </a:pPr>
            <a:endParaRPr lang="ja-JP"/>
          </a:p>
        </c:txPr>
        <c:crossAx val="207046912"/>
        <c:crosses val="autoZero"/>
        <c:auto val="1"/>
        <c:lblAlgn val="ctr"/>
        <c:lblOffset val="100"/>
        <c:noMultiLvlLbl val="0"/>
      </c:catAx>
      <c:valAx>
        <c:axId val="207046912"/>
        <c:scaling>
          <c:orientation val="minMax"/>
          <c:max val="1200"/>
        </c:scaling>
        <c:delete val="0"/>
        <c:axPos val="l"/>
        <c:majorGridlines/>
        <c:numFmt formatCode="#,##0_ " sourceLinked="1"/>
        <c:majorTickMark val="out"/>
        <c:minorTickMark val="none"/>
        <c:tickLblPos val="nextTo"/>
        <c:txPr>
          <a:bodyPr/>
          <a:lstStyle/>
          <a:p>
            <a:pPr>
              <a:defRPr sz="1000"/>
            </a:pPr>
            <a:endParaRPr lang="ja-JP"/>
          </a:p>
        </c:txPr>
        <c:crossAx val="207045376"/>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0.30846</cdr:x>
      <cdr:y>0.39171</cdr:y>
    </cdr:from>
    <cdr:to>
      <cdr:x>0.43611</cdr:x>
      <cdr:y>0.48536</cdr:y>
    </cdr:to>
    <cdr:sp macro="" textlink="">
      <cdr:nvSpPr>
        <cdr:cNvPr id="2" name="テキスト ボックス 7"/>
        <cdr:cNvSpPr txBox="1">
          <a:spLocks xmlns:a="http://schemas.openxmlformats.org/drawingml/2006/main" noChangeArrowheads="1"/>
        </cdr:cNvSpPr>
      </cdr:nvSpPr>
      <cdr:spPr bwMode="auto">
        <a:xfrm xmlns:a="http://schemas.openxmlformats.org/drawingml/2006/main">
          <a:off x="1816688" y="2059718"/>
          <a:ext cx="751797" cy="492443"/>
        </a:xfrm>
        <a:prstGeom xmlns:a="http://schemas.openxmlformats.org/drawingml/2006/main" prst="rect">
          <a:avLst/>
        </a:prstGeom>
        <a:noFill xmlns:a="http://schemas.openxmlformats.org/drawingml/2006/main"/>
        <a:ln xmlns:a="http://schemas.openxmlformats.org/drawingml/2006/main" w="12700">
          <a:noFill/>
          <a:headEnd/>
          <a:tailEnd/>
        </a:ln>
        <a:extLst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lIns="0" tIns="0" rIns="0" bIns="0">
          <a:spAutoFit/>
        </a:bodyPr>
        <a:lstStyle xmlns:a="http://schemas.openxmlformats.org/drawingml/2006/main">
          <a:defPPr>
            <a:defRPr lang="ja-JP"/>
          </a:defPPr>
          <a:lvl1pPr marL="0" algn="l" defTabSz="956737" rtl="0" eaLnBrk="1" latinLnBrk="0" hangingPunct="1">
            <a:defRPr kumimoji="1" sz="1900" kern="1200">
              <a:solidFill>
                <a:schemeClr val="dk1"/>
              </a:solidFill>
              <a:latin typeface="+mn-lt"/>
              <a:ea typeface="+mn-ea"/>
              <a:cs typeface="+mn-cs"/>
            </a:defRPr>
          </a:lvl1pPr>
          <a:lvl2pPr marL="478368" algn="l" defTabSz="956737" rtl="0" eaLnBrk="1" latinLnBrk="0" hangingPunct="1">
            <a:defRPr kumimoji="1" sz="1900" kern="1200">
              <a:solidFill>
                <a:schemeClr val="dk1"/>
              </a:solidFill>
              <a:latin typeface="+mn-lt"/>
              <a:ea typeface="+mn-ea"/>
              <a:cs typeface="+mn-cs"/>
            </a:defRPr>
          </a:lvl2pPr>
          <a:lvl3pPr marL="956737" algn="l" defTabSz="956737" rtl="0" eaLnBrk="1" latinLnBrk="0" hangingPunct="1">
            <a:defRPr kumimoji="1" sz="1900" kern="1200">
              <a:solidFill>
                <a:schemeClr val="dk1"/>
              </a:solidFill>
              <a:latin typeface="+mn-lt"/>
              <a:ea typeface="+mn-ea"/>
              <a:cs typeface="+mn-cs"/>
            </a:defRPr>
          </a:lvl3pPr>
          <a:lvl4pPr marL="1435105" algn="l" defTabSz="956737" rtl="0" eaLnBrk="1" latinLnBrk="0" hangingPunct="1">
            <a:defRPr kumimoji="1" sz="1900" kern="1200">
              <a:solidFill>
                <a:schemeClr val="dk1"/>
              </a:solidFill>
              <a:latin typeface="+mn-lt"/>
              <a:ea typeface="+mn-ea"/>
              <a:cs typeface="+mn-cs"/>
            </a:defRPr>
          </a:lvl4pPr>
          <a:lvl5pPr marL="1913473" algn="l" defTabSz="956737" rtl="0" eaLnBrk="1" latinLnBrk="0" hangingPunct="1">
            <a:defRPr kumimoji="1" sz="1900" kern="1200">
              <a:solidFill>
                <a:schemeClr val="dk1"/>
              </a:solidFill>
              <a:latin typeface="+mn-lt"/>
              <a:ea typeface="+mn-ea"/>
              <a:cs typeface="+mn-cs"/>
            </a:defRPr>
          </a:lvl5pPr>
          <a:lvl6pPr marL="2391842" algn="l" defTabSz="956737" rtl="0" eaLnBrk="1" latinLnBrk="0" hangingPunct="1">
            <a:defRPr kumimoji="1" sz="1900" kern="1200">
              <a:solidFill>
                <a:schemeClr val="dk1"/>
              </a:solidFill>
              <a:latin typeface="+mn-lt"/>
              <a:ea typeface="+mn-ea"/>
              <a:cs typeface="+mn-cs"/>
            </a:defRPr>
          </a:lvl6pPr>
          <a:lvl7pPr marL="2870210" algn="l" defTabSz="956737" rtl="0" eaLnBrk="1" latinLnBrk="0" hangingPunct="1">
            <a:defRPr kumimoji="1" sz="1900" kern="1200">
              <a:solidFill>
                <a:schemeClr val="dk1"/>
              </a:solidFill>
              <a:latin typeface="+mn-lt"/>
              <a:ea typeface="+mn-ea"/>
              <a:cs typeface="+mn-cs"/>
            </a:defRPr>
          </a:lvl7pPr>
          <a:lvl8pPr marL="3348579" algn="l" defTabSz="956737" rtl="0" eaLnBrk="1" latinLnBrk="0" hangingPunct="1">
            <a:defRPr kumimoji="1" sz="1900" kern="1200">
              <a:solidFill>
                <a:schemeClr val="dk1"/>
              </a:solidFill>
              <a:latin typeface="+mn-lt"/>
              <a:ea typeface="+mn-ea"/>
              <a:cs typeface="+mn-cs"/>
            </a:defRPr>
          </a:lvl8pPr>
          <a:lvl9pPr marL="3826947" algn="l" defTabSz="956737" rtl="0" eaLnBrk="1" latinLnBrk="0" hangingPunct="1">
            <a:defRPr kumimoji="1" sz="1900" kern="1200">
              <a:solidFill>
                <a:schemeClr val="dk1"/>
              </a:solidFill>
              <a:latin typeface="+mn-lt"/>
              <a:ea typeface="+mn-ea"/>
              <a:cs typeface="+mn-cs"/>
            </a:defRPr>
          </a:lvl9pPr>
        </a:lstStyle>
        <a:p xmlns:a="http://schemas.openxmlformats.org/drawingml/2006/main">
          <a:pPr algn="ctr" eaLnBrk="1" fontAlgn="base" hangingPunct="1">
            <a:spcBef>
              <a:spcPct val="0"/>
            </a:spcBef>
            <a:spcAft>
              <a:spcPct val="0"/>
            </a:spcAft>
          </a:pPr>
          <a:r>
            <a:rPr lang="ja-JP" altLang="en-US" sz="1600" b="1"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施設</a:t>
          </a:r>
          <a:endParaRPr lang="en-US" altLang="ja-JP" sz="1600" b="1"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xmlns:a="http://schemas.openxmlformats.org/drawingml/2006/main">
          <a:pPr algn="ctr" eaLnBrk="1" fontAlgn="base" hangingPunct="1">
            <a:spcBef>
              <a:spcPct val="0"/>
            </a:spcBef>
            <a:spcAft>
              <a:spcPct val="0"/>
            </a:spcAft>
          </a:pPr>
          <a:r>
            <a:rPr lang="ja-JP" altLang="en-US" sz="1050" b="1"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600" b="1"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050" b="1"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0.79776</cdr:x>
      <cdr:y>0.60577</cdr:y>
    </cdr:from>
    <cdr:to>
      <cdr:x>0.8448</cdr:x>
      <cdr:y>0.67979</cdr:y>
    </cdr:to>
    <cdr:sp macro="" textlink="">
      <cdr:nvSpPr>
        <cdr:cNvPr id="4" name="テキスト ボックス 20"/>
        <cdr:cNvSpPr txBox="1"/>
      </cdr:nvSpPr>
      <cdr:spPr>
        <a:xfrm xmlns:a="http://schemas.openxmlformats.org/drawingml/2006/main" rot="17684188">
          <a:off x="4628996" y="3474320"/>
          <a:ext cx="416031"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ja-JP"/>
          </a:defPPr>
          <a:lvl1pPr marL="0" algn="l" defTabSz="956737" rtl="0" eaLnBrk="1" latinLnBrk="0" hangingPunct="1">
            <a:defRPr kumimoji="1" sz="1900" kern="1200">
              <a:solidFill>
                <a:schemeClr val="tx1"/>
              </a:solidFill>
              <a:latin typeface="+mn-lt"/>
              <a:ea typeface="+mn-ea"/>
              <a:cs typeface="+mn-cs"/>
            </a:defRPr>
          </a:lvl1pPr>
          <a:lvl2pPr marL="478368" algn="l" defTabSz="956737" rtl="0" eaLnBrk="1" latinLnBrk="0" hangingPunct="1">
            <a:defRPr kumimoji="1" sz="1900" kern="1200">
              <a:solidFill>
                <a:schemeClr val="tx1"/>
              </a:solidFill>
              <a:latin typeface="+mn-lt"/>
              <a:ea typeface="+mn-ea"/>
              <a:cs typeface="+mn-cs"/>
            </a:defRPr>
          </a:lvl2pPr>
          <a:lvl3pPr marL="956737" algn="l" defTabSz="956737" rtl="0" eaLnBrk="1" latinLnBrk="0" hangingPunct="1">
            <a:defRPr kumimoji="1" sz="1900" kern="1200">
              <a:solidFill>
                <a:schemeClr val="tx1"/>
              </a:solidFill>
              <a:latin typeface="+mn-lt"/>
              <a:ea typeface="+mn-ea"/>
              <a:cs typeface="+mn-cs"/>
            </a:defRPr>
          </a:lvl3pPr>
          <a:lvl4pPr marL="1435105" algn="l" defTabSz="956737" rtl="0" eaLnBrk="1" latinLnBrk="0" hangingPunct="1">
            <a:defRPr kumimoji="1" sz="1900" kern="1200">
              <a:solidFill>
                <a:schemeClr val="tx1"/>
              </a:solidFill>
              <a:latin typeface="+mn-lt"/>
              <a:ea typeface="+mn-ea"/>
              <a:cs typeface="+mn-cs"/>
            </a:defRPr>
          </a:lvl4pPr>
          <a:lvl5pPr marL="1913473" algn="l" defTabSz="956737" rtl="0" eaLnBrk="1" latinLnBrk="0" hangingPunct="1">
            <a:defRPr kumimoji="1" sz="1900" kern="1200">
              <a:solidFill>
                <a:schemeClr val="tx1"/>
              </a:solidFill>
              <a:latin typeface="+mn-lt"/>
              <a:ea typeface="+mn-ea"/>
              <a:cs typeface="+mn-cs"/>
            </a:defRPr>
          </a:lvl5pPr>
          <a:lvl6pPr marL="2391842" algn="l" defTabSz="956737" rtl="0" eaLnBrk="1" latinLnBrk="0" hangingPunct="1">
            <a:defRPr kumimoji="1" sz="1900" kern="1200">
              <a:solidFill>
                <a:schemeClr val="tx1"/>
              </a:solidFill>
              <a:latin typeface="+mn-lt"/>
              <a:ea typeface="+mn-ea"/>
              <a:cs typeface="+mn-cs"/>
            </a:defRPr>
          </a:lvl6pPr>
          <a:lvl7pPr marL="2870210" algn="l" defTabSz="956737" rtl="0" eaLnBrk="1" latinLnBrk="0" hangingPunct="1">
            <a:defRPr kumimoji="1" sz="1900" kern="1200">
              <a:solidFill>
                <a:schemeClr val="tx1"/>
              </a:solidFill>
              <a:latin typeface="+mn-lt"/>
              <a:ea typeface="+mn-ea"/>
              <a:cs typeface="+mn-cs"/>
            </a:defRPr>
          </a:lvl7pPr>
          <a:lvl8pPr marL="3348579" algn="l" defTabSz="956737" rtl="0" eaLnBrk="1" latinLnBrk="0" hangingPunct="1">
            <a:defRPr kumimoji="1" sz="1900" kern="1200">
              <a:solidFill>
                <a:schemeClr val="tx1"/>
              </a:solidFill>
              <a:latin typeface="+mn-lt"/>
              <a:ea typeface="+mn-ea"/>
              <a:cs typeface="+mn-cs"/>
            </a:defRPr>
          </a:lvl8pPr>
          <a:lvl9pPr marL="3826947" algn="l" defTabSz="956737" rtl="0" eaLnBrk="1" latinLnBrk="0" hangingPunct="1">
            <a:defRPr kumimoji="1" sz="1900" kern="1200">
              <a:solidFill>
                <a:schemeClr val="tx1"/>
              </a:solidFill>
              <a:latin typeface="+mn-lt"/>
              <a:ea typeface="+mn-ea"/>
              <a:cs typeface="+mn-cs"/>
            </a:defRPr>
          </a:lvl9pPr>
        </a:lstStyle>
        <a:p xmlns:a="http://schemas.openxmlformats.org/drawingml/2006/main">
          <a:pPr algn="ctr"/>
          <a:r>
            <a:rPr kumimoji="1" lang="ja-JP" altLang="en-US" sz="9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福祉</a:t>
          </a:r>
          <a:endParaRPr kumimoji="1" lang="en-US" altLang="ja-JP" sz="9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xmlns:a="http://schemas.openxmlformats.org/drawingml/2006/main">
          <a:pPr algn="ctr"/>
          <a:r>
            <a:rPr kumimoji="1" lang="ja-JP" altLang="en-US" sz="9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用具</a:t>
          </a:r>
          <a:endParaRPr kumimoji="1" lang="en-US" altLang="ja-JP" sz="9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0.2344</cdr:x>
      <cdr:y>0.76824</cdr:y>
    </cdr:from>
    <cdr:to>
      <cdr:x>0.34787</cdr:x>
      <cdr:y>0.82576</cdr:y>
    </cdr:to>
    <cdr:sp macro="" textlink="">
      <cdr:nvSpPr>
        <cdr:cNvPr id="3" name="テキスト ボックス 35"/>
        <cdr:cNvSpPr txBox="1"/>
      </cdr:nvSpPr>
      <cdr:spPr>
        <a:xfrm xmlns:a="http://schemas.openxmlformats.org/drawingml/2006/main" rot="2155358">
          <a:off x="1380529" y="4317954"/>
          <a:ext cx="668280" cy="323309"/>
        </a:xfrm>
        <a:prstGeom xmlns:a="http://schemas.openxmlformats.org/drawingml/2006/main" prst="rect">
          <a:avLst/>
        </a:prstGeom>
        <a:solidFill xmlns:a="http://schemas.openxmlformats.org/drawingml/2006/main">
          <a:srgbClr val="E46C0A"/>
        </a:solidFill>
      </cdr:spPr>
      <cdr:txBody>
        <a:bodyPr xmlns:a="http://schemas.openxmlformats.org/drawingml/2006/main" wrap="square" lIns="0" tIns="0" rIns="0" bIns="0" rtlCol="0">
          <a:spAutoFit/>
        </a:bodyPr>
        <a:lstStyle xmlns:a="http://schemas.openxmlformats.org/drawingml/2006/main">
          <a:defPPr>
            <a:defRPr lang="ja-JP"/>
          </a:defPPr>
          <a:lvl1pPr marL="0" algn="l" defTabSz="956737" rtl="0" eaLnBrk="1" latinLnBrk="0" hangingPunct="1">
            <a:defRPr kumimoji="1" sz="1900" kern="1200">
              <a:solidFill>
                <a:schemeClr val="tx1"/>
              </a:solidFill>
              <a:latin typeface="+mn-lt"/>
              <a:ea typeface="+mn-ea"/>
              <a:cs typeface="+mn-cs"/>
            </a:defRPr>
          </a:lvl1pPr>
          <a:lvl2pPr marL="478368" algn="l" defTabSz="956737" rtl="0" eaLnBrk="1" latinLnBrk="0" hangingPunct="1">
            <a:defRPr kumimoji="1" sz="1900" kern="1200">
              <a:solidFill>
                <a:schemeClr val="tx1"/>
              </a:solidFill>
              <a:latin typeface="+mn-lt"/>
              <a:ea typeface="+mn-ea"/>
              <a:cs typeface="+mn-cs"/>
            </a:defRPr>
          </a:lvl2pPr>
          <a:lvl3pPr marL="956737" algn="l" defTabSz="956737" rtl="0" eaLnBrk="1" latinLnBrk="0" hangingPunct="1">
            <a:defRPr kumimoji="1" sz="1900" kern="1200">
              <a:solidFill>
                <a:schemeClr val="tx1"/>
              </a:solidFill>
              <a:latin typeface="+mn-lt"/>
              <a:ea typeface="+mn-ea"/>
              <a:cs typeface="+mn-cs"/>
            </a:defRPr>
          </a:lvl3pPr>
          <a:lvl4pPr marL="1435105" algn="l" defTabSz="956737" rtl="0" eaLnBrk="1" latinLnBrk="0" hangingPunct="1">
            <a:defRPr kumimoji="1" sz="1900" kern="1200">
              <a:solidFill>
                <a:schemeClr val="tx1"/>
              </a:solidFill>
              <a:latin typeface="+mn-lt"/>
              <a:ea typeface="+mn-ea"/>
              <a:cs typeface="+mn-cs"/>
            </a:defRPr>
          </a:lvl4pPr>
          <a:lvl5pPr marL="1913473" algn="l" defTabSz="956737" rtl="0" eaLnBrk="1" latinLnBrk="0" hangingPunct="1">
            <a:defRPr kumimoji="1" sz="1900" kern="1200">
              <a:solidFill>
                <a:schemeClr val="tx1"/>
              </a:solidFill>
              <a:latin typeface="+mn-lt"/>
              <a:ea typeface="+mn-ea"/>
              <a:cs typeface="+mn-cs"/>
            </a:defRPr>
          </a:lvl5pPr>
          <a:lvl6pPr marL="2391842" algn="l" defTabSz="956737" rtl="0" eaLnBrk="1" latinLnBrk="0" hangingPunct="1">
            <a:defRPr kumimoji="1" sz="1900" kern="1200">
              <a:solidFill>
                <a:schemeClr val="tx1"/>
              </a:solidFill>
              <a:latin typeface="+mn-lt"/>
              <a:ea typeface="+mn-ea"/>
              <a:cs typeface="+mn-cs"/>
            </a:defRPr>
          </a:lvl6pPr>
          <a:lvl7pPr marL="2870210" algn="l" defTabSz="956737" rtl="0" eaLnBrk="1" latinLnBrk="0" hangingPunct="1">
            <a:defRPr kumimoji="1" sz="1900" kern="1200">
              <a:solidFill>
                <a:schemeClr val="tx1"/>
              </a:solidFill>
              <a:latin typeface="+mn-lt"/>
              <a:ea typeface="+mn-ea"/>
              <a:cs typeface="+mn-cs"/>
            </a:defRPr>
          </a:lvl7pPr>
          <a:lvl8pPr marL="3348579" algn="l" defTabSz="956737" rtl="0" eaLnBrk="1" latinLnBrk="0" hangingPunct="1">
            <a:defRPr kumimoji="1" sz="1900" kern="1200">
              <a:solidFill>
                <a:schemeClr val="tx1"/>
              </a:solidFill>
              <a:latin typeface="+mn-lt"/>
              <a:ea typeface="+mn-ea"/>
              <a:cs typeface="+mn-cs"/>
            </a:defRPr>
          </a:lvl8pPr>
          <a:lvl9pPr marL="3826947" algn="l" defTabSz="956737" rtl="0" eaLnBrk="1" latinLnBrk="0" hangingPunct="1">
            <a:defRPr kumimoji="1" sz="1900" kern="1200">
              <a:solidFill>
                <a:schemeClr val="tx1"/>
              </a:solidFill>
              <a:latin typeface="+mn-lt"/>
              <a:ea typeface="+mn-ea"/>
              <a:cs typeface="+mn-cs"/>
            </a:defRPr>
          </a:lvl9pPr>
        </a:lstStyle>
        <a:p xmlns:a="http://schemas.openxmlformats.org/drawingml/2006/main">
          <a:pPr algn="ctr"/>
          <a:r>
            <a:rPr kumimoji="1" lang="ja-JP" altLang="en-US"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グループ</a:t>
          </a:r>
          <a:endParaRPr kumimoji="1" lang="en-US" altLang="ja-JP"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xmlns:a="http://schemas.openxmlformats.org/drawingml/2006/main">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ホーム</a:t>
          </a:r>
          <a:endParaRPr kumimoji="1" lang="en-US" altLang="ja-JP"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0.08605</cdr:x>
      <cdr:y>0.42857</cdr:y>
    </cdr:from>
    <cdr:to>
      <cdr:x>0.46552</cdr:x>
      <cdr:y>0.65086</cdr:y>
    </cdr:to>
    <cdr:sp macro="" textlink="">
      <cdr:nvSpPr>
        <cdr:cNvPr id="2" name="正方形/長方形 1"/>
        <cdr:cNvSpPr/>
      </cdr:nvSpPr>
      <cdr:spPr>
        <a:xfrm xmlns:a="http://schemas.openxmlformats.org/drawingml/2006/main">
          <a:off x="279054" y="1060682"/>
          <a:ext cx="1230592" cy="55015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ja-JP" sz="1400" dirty="0">
              <a:solidFill>
                <a:schemeClr val="tx1"/>
              </a:solidFill>
            </a:rPr>
            <a:t>462</a:t>
          </a:r>
          <a:r>
            <a:rPr lang="ja-JP" altLang="en-US" sz="1400" dirty="0" smtClean="0">
              <a:solidFill>
                <a:schemeClr val="tx1"/>
              </a:solidFill>
            </a:rPr>
            <a:t>万人</a:t>
          </a:r>
          <a:endParaRPr lang="en-US" altLang="ja-JP" sz="1400" dirty="0" smtClean="0">
            <a:solidFill>
              <a:schemeClr val="tx1"/>
            </a:solidFill>
          </a:endParaRPr>
        </a:p>
        <a:p xmlns:a="http://schemas.openxmlformats.org/drawingml/2006/main">
          <a:pPr algn="ctr"/>
          <a:r>
            <a:rPr lang="en-US" altLang="ja-JP" sz="1400" dirty="0" smtClean="0">
              <a:solidFill>
                <a:schemeClr val="tx1"/>
              </a:solidFill>
            </a:rPr>
            <a:t>(15%)</a:t>
          </a:r>
          <a:endParaRPr lang="ja-JP" sz="1400" dirty="0">
            <a:solidFill>
              <a:schemeClr val="tx1"/>
            </a:solidFill>
          </a:endParaRPr>
        </a:p>
      </cdr:txBody>
    </cdr:sp>
  </cdr:relSizeAnchor>
  <cdr:relSizeAnchor xmlns:cdr="http://schemas.openxmlformats.org/drawingml/2006/chartDrawing">
    <cdr:from>
      <cdr:x>0.55157</cdr:x>
      <cdr:y>0.30612</cdr:y>
    </cdr:from>
    <cdr:to>
      <cdr:x>0.93103</cdr:x>
      <cdr:y>0.48979</cdr:y>
    </cdr:to>
    <cdr:sp macro="" textlink="">
      <cdr:nvSpPr>
        <cdr:cNvPr id="3" name="正方形/長方形 2"/>
        <cdr:cNvSpPr/>
      </cdr:nvSpPr>
      <cdr:spPr>
        <a:xfrm xmlns:a="http://schemas.openxmlformats.org/drawingml/2006/main">
          <a:off x="2303611" y="1080120"/>
          <a:ext cx="1584801" cy="6480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400" b="1" dirty="0" smtClean="0">
              <a:solidFill>
                <a:schemeClr val="tx1"/>
              </a:solidFill>
            </a:rPr>
            <a:t>約</a:t>
          </a:r>
          <a:r>
            <a:rPr lang="en-US" altLang="ja-JP" sz="1400" b="1" dirty="0" smtClean="0">
              <a:solidFill>
                <a:schemeClr val="tx1"/>
              </a:solidFill>
            </a:rPr>
            <a:t>700</a:t>
          </a:r>
          <a:r>
            <a:rPr lang="ja-JP" altLang="en-US" sz="1400" b="1" dirty="0" smtClean="0">
              <a:solidFill>
                <a:schemeClr val="tx1"/>
              </a:solidFill>
            </a:rPr>
            <a:t>万人</a:t>
          </a:r>
          <a:endParaRPr lang="en-US" altLang="ja-JP" sz="1400" b="1" dirty="0" smtClean="0">
            <a:solidFill>
              <a:schemeClr val="tx1"/>
            </a:solidFill>
          </a:endParaRPr>
        </a:p>
        <a:p xmlns:a="http://schemas.openxmlformats.org/drawingml/2006/main">
          <a:pPr algn="ctr"/>
          <a:r>
            <a:rPr lang="en-US" altLang="ja-JP" sz="1400" b="1" dirty="0" smtClean="0">
              <a:solidFill>
                <a:schemeClr val="tx1"/>
              </a:solidFill>
            </a:rPr>
            <a:t>(</a:t>
          </a:r>
          <a:r>
            <a:rPr lang="ja-JP" altLang="en-US" sz="1400" b="1" dirty="0" smtClean="0">
              <a:solidFill>
                <a:schemeClr val="tx1"/>
              </a:solidFill>
            </a:rPr>
            <a:t>約</a:t>
          </a:r>
          <a:r>
            <a:rPr lang="en-US" altLang="ja-JP" sz="1400" b="1" dirty="0" smtClean="0">
              <a:solidFill>
                <a:schemeClr val="tx1"/>
              </a:solidFill>
            </a:rPr>
            <a:t>20%)</a:t>
          </a:r>
          <a:endParaRPr lang="ja-JP" sz="1400" b="1" dirty="0">
            <a:solidFill>
              <a:schemeClr val="tx1"/>
            </a:solidFill>
          </a:endParaRPr>
        </a:p>
      </cdr:txBody>
    </cdr:sp>
  </cdr:relSizeAnchor>
  <cdr:relSizeAnchor xmlns:cdr="http://schemas.openxmlformats.org/drawingml/2006/chartDrawing">
    <cdr:from>
      <cdr:x>0.01724</cdr:x>
      <cdr:y>0.77025</cdr:y>
    </cdr:from>
    <cdr:to>
      <cdr:x>1</cdr:x>
      <cdr:y>1</cdr:y>
    </cdr:to>
    <cdr:sp macro="" textlink="">
      <cdr:nvSpPr>
        <cdr:cNvPr id="4" name="正方形/長方形 3"/>
        <cdr:cNvSpPr/>
      </cdr:nvSpPr>
      <cdr:spPr>
        <a:xfrm xmlns:a="http://schemas.openxmlformats.org/drawingml/2006/main">
          <a:off x="55907" y="2172652"/>
          <a:ext cx="3187017" cy="64807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50" dirty="0" smtClean="0">
              <a:solidFill>
                <a:schemeClr val="tx1"/>
              </a:solidFill>
            </a:rPr>
            <a:t>※</a:t>
          </a:r>
          <a:r>
            <a:rPr lang="ja-JP" altLang="en-US" sz="1050" dirty="0" smtClean="0">
              <a:solidFill>
                <a:schemeClr val="tx1"/>
              </a:solidFill>
            </a:rPr>
            <a:t>「日本における認知症の高齢者人口の将来推計に関する研究」（平成</a:t>
          </a:r>
          <a:r>
            <a:rPr lang="en-US" altLang="ja-JP" sz="1050" dirty="0" smtClean="0">
              <a:solidFill>
                <a:schemeClr val="tx1"/>
              </a:solidFill>
            </a:rPr>
            <a:t>26</a:t>
          </a:r>
          <a:r>
            <a:rPr lang="ja-JP" altLang="en-US" sz="1050" dirty="0" smtClean="0">
              <a:solidFill>
                <a:schemeClr val="tx1"/>
              </a:solidFill>
            </a:rPr>
            <a:t>年度厚生労働科学研究費補助金特別研究事業　九州大学　二宮教授）による速報値</a:t>
          </a:r>
          <a:endParaRPr lang="ja-JP" sz="105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0.50897</cdr:x>
      <cdr:y>0.15277</cdr:y>
    </cdr:from>
    <cdr:to>
      <cdr:x>0.83974</cdr:x>
      <cdr:y>0.21641</cdr:y>
    </cdr:to>
    <cdr:sp macro="" textlink="">
      <cdr:nvSpPr>
        <cdr:cNvPr id="2" name="角丸四角形吹き出し 1"/>
        <cdr:cNvSpPr/>
      </cdr:nvSpPr>
      <cdr:spPr>
        <a:xfrm xmlns:a="http://schemas.openxmlformats.org/drawingml/2006/main">
          <a:off x="2381992" y="714984"/>
          <a:ext cx="1548000" cy="297802"/>
        </a:xfrm>
        <a:prstGeom xmlns:a="http://schemas.openxmlformats.org/drawingml/2006/main" prst="wedgeRoundRectCallout">
          <a:avLst>
            <a:gd name="adj1" fmla="val 52394"/>
            <a:gd name="adj2" fmla="val 75491"/>
            <a:gd name="adj3" fmla="val 16667"/>
          </a:avLst>
        </a:prstGeom>
        <a:ln xmlns:a="http://schemas.openxmlformats.org/drawingml/2006/main" w="19050"/>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lIns="36000" tIns="36000" rIns="36000" bIns="36000"/>
        <a:lstStyle xmlns:a="http://schemas.openxmlformats.org/drawingml/2006/main"/>
        <a:p xmlns:a="http://schemas.openxmlformats.org/drawingml/2006/main">
          <a:r>
            <a:rPr lang="ja-JP" altLang="en-US" sz="1100" b="0" dirty="0" smtClean="0">
              <a:latin typeface="+mn-ea"/>
              <a:ea typeface="+mn-ea"/>
            </a:rPr>
            <a:t>各年齢階層別の認定率</a:t>
          </a:r>
          <a:endParaRPr lang="ja-JP" sz="1100" b="0" dirty="0">
            <a:latin typeface="+mn-ea"/>
            <a:ea typeface="+mn-ea"/>
          </a:endParaRPr>
        </a:p>
      </cdr:txBody>
    </cdr:sp>
  </cdr:relSizeAnchor>
  <cdr:relSizeAnchor xmlns:cdr="http://schemas.openxmlformats.org/drawingml/2006/chartDrawing">
    <cdr:from>
      <cdr:x>0.52247</cdr:x>
      <cdr:y>0.83355</cdr:y>
    </cdr:from>
    <cdr:to>
      <cdr:x>0.98401</cdr:x>
      <cdr:y>0.88127</cdr:y>
    </cdr:to>
    <cdr:sp macro="" textlink="">
      <cdr:nvSpPr>
        <cdr:cNvPr id="3" name="正方形/長方形 2"/>
        <cdr:cNvSpPr/>
      </cdr:nvSpPr>
      <cdr:spPr>
        <a:xfrm xmlns:a="http://schemas.openxmlformats.org/drawingml/2006/main">
          <a:off x="2445146" y="3772616"/>
          <a:ext cx="2160000" cy="216000"/>
        </a:xfrm>
        <a:prstGeom xmlns:a="http://schemas.openxmlformats.org/drawingml/2006/main" prst="rect">
          <a:avLst/>
        </a:prstGeom>
        <a:ln xmlns:a="http://schemas.openxmlformats.org/drawingml/2006/main" w="25400">
          <a:solidFill>
            <a:srgbClr val="FFC000"/>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lIns="36000" tIns="36000" rIns="36000" bIns="36000"/>
        <a:lstStyle xmlns:a="http://schemas.openxmlformats.org/drawingml/2006/main"/>
        <a:p xmlns:a="http://schemas.openxmlformats.org/drawingml/2006/main">
          <a:r>
            <a:rPr lang="ja-JP" altLang="en-US" dirty="0" smtClean="0"/>
            <a:t>６５歳以上全体の認定率：１８．２％</a:t>
          </a:r>
          <a:endParaRPr lang="ja-JP" dirty="0"/>
        </a:p>
      </cdr:txBody>
    </cdr:sp>
  </cdr:relSizeAnchor>
  <cdr:relSizeAnchor xmlns:cdr="http://schemas.openxmlformats.org/drawingml/2006/chartDrawing">
    <cdr:from>
      <cdr:x>0.40137</cdr:x>
      <cdr:y>0.6364</cdr:y>
    </cdr:from>
    <cdr:to>
      <cdr:x>0.93189</cdr:x>
      <cdr:y>0.6364</cdr:y>
    </cdr:to>
    <cdr:cxnSp macro="">
      <cdr:nvCxnSpPr>
        <cdr:cNvPr id="5" name="直線コネクタ 4"/>
        <cdr:cNvCxnSpPr/>
      </cdr:nvCxnSpPr>
      <cdr:spPr>
        <a:xfrm xmlns:a="http://schemas.openxmlformats.org/drawingml/2006/main" flipV="1">
          <a:off x="1878412" y="2978352"/>
          <a:ext cx="2482833" cy="0"/>
        </a:xfrm>
        <a:prstGeom xmlns:a="http://schemas.openxmlformats.org/drawingml/2006/main" prst="line">
          <a:avLst/>
        </a:prstGeom>
        <a:ln xmlns:a="http://schemas.openxmlformats.org/drawingml/2006/main" w="47625" cap="rnd">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0.71037</cdr:x>
      <cdr:y>0.77959</cdr:y>
    </cdr:from>
    <cdr:to>
      <cdr:x>0.74926</cdr:x>
      <cdr:y>0.83355</cdr:y>
    </cdr:to>
    <cdr:cxnSp macro="">
      <cdr:nvCxnSpPr>
        <cdr:cNvPr id="11" name="直線矢印コネクタ 10"/>
        <cdr:cNvCxnSpPr>
          <a:stCxn xmlns:a="http://schemas.openxmlformats.org/drawingml/2006/main" id="3" idx="0"/>
        </cdr:cNvCxnSpPr>
      </cdr:nvCxnSpPr>
      <cdr:spPr>
        <a:xfrm xmlns:a="http://schemas.openxmlformats.org/drawingml/2006/main" flipH="1" flipV="1">
          <a:off x="5846056" y="3528386"/>
          <a:ext cx="320054" cy="244230"/>
        </a:xfrm>
        <a:prstGeom xmlns:a="http://schemas.openxmlformats.org/drawingml/2006/main" prst="straightConnector1">
          <a:avLst/>
        </a:prstGeom>
        <a:ln xmlns:a="http://schemas.openxmlformats.org/drawingml/2006/main" w="28575">
          <a:solidFill>
            <a:srgbClr val="FFC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0.46159</cdr:x>
      <cdr:y>0.58065</cdr:y>
    </cdr:from>
    <cdr:to>
      <cdr:x>0.53852</cdr:x>
      <cdr:y>0.63084</cdr:y>
    </cdr:to>
    <cdr:cxnSp macro="">
      <cdr:nvCxnSpPr>
        <cdr:cNvPr id="13" name="直線矢印コネクタ 12"/>
        <cdr:cNvCxnSpPr/>
      </cdr:nvCxnSpPr>
      <cdr:spPr>
        <a:xfrm xmlns:a="http://schemas.openxmlformats.org/drawingml/2006/main">
          <a:off x="2160240" y="2717427"/>
          <a:ext cx="360040" cy="234896"/>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0.73599</cdr:x>
      <cdr:y>0.08502</cdr:y>
    </cdr:from>
    <cdr:to>
      <cdr:x>0.78548</cdr:x>
      <cdr:y>0.13475</cdr:y>
    </cdr:to>
    <cdr:sp macro="" textlink="">
      <cdr:nvSpPr>
        <cdr:cNvPr id="3" name="Oval 59"/>
        <cdr:cNvSpPr>
          <a:spLocks xmlns:a="http://schemas.openxmlformats.org/drawingml/2006/main" noChangeArrowheads="1"/>
        </cdr:cNvSpPr>
      </cdr:nvSpPr>
      <cdr:spPr bwMode="auto">
        <a:xfrm xmlns:a="http://schemas.openxmlformats.org/drawingml/2006/main">
          <a:off x="6424721" y="430799"/>
          <a:ext cx="432000" cy="252000"/>
        </a:xfrm>
        <a:prstGeom xmlns:a="http://schemas.openxmlformats.org/drawingml/2006/main" prst="ellipse">
          <a:avLst/>
        </a:prstGeom>
        <a:solidFill xmlns:a="http://schemas.openxmlformats.org/drawingml/2006/main">
          <a:schemeClr val="bg1"/>
        </a:solidFill>
        <a:ln xmlns:a="http://schemas.openxmlformats.org/drawingml/2006/main" w="38100" cmpd="dbl">
          <a:solidFill>
            <a:srgbClr val="FF0066"/>
          </a:solidFill>
          <a:round/>
          <a:headEnd/>
          <a:tailEnd/>
        </a:ln>
      </cdr:spPr>
      <cdr:txBody>
        <a:bodyPr xmlns:a="http://schemas.openxmlformats.org/drawingml/2006/main" wrap="none" lIns="95555" tIns="47777" rIns="95555" bIns="47777" anchor="ct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xmlns:a="http://schemas.openxmlformats.org/drawingml/2006/main">
          <a:pPr algn="ctr" defTabSz="952500" fontAlgn="auto">
            <a:spcBef>
              <a:spcPts val="0"/>
            </a:spcBef>
            <a:spcAft>
              <a:spcPts val="0"/>
            </a:spcAft>
          </a:pPr>
          <a:r>
            <a:rPr lang="ja-JP" altLang="en-US" sz="1000" b="1" dirty="0" smtClean="0">
              <a:solidFill>
                <a:srgbClr val="000000"/>
              </a:solidFill>
              <a:ea typeface="HG丸ｺﾞｼｯｸM-PRO" pitchFamily="50" charset="-128"/>
            </a:rPr>
            <a:t>５８６</a:t>
          </a:r>
          <a:endParaRPr lang="en-US" altLang="ja-JP" sz="1000" b="1" dirty="0">
            <a:solidFill>
              <a:srgbClr val="000000"/>
            </a:solidFill>
            <a:ea typeface="HG丸ｺﾞｼｯｸM-PRO"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143" cy="511649"/>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504" y="0"/>
            <a:ext cx="3076143" cy="511649"/>
          </a:xfrm>
          <a:prstGeom prst="rect">
            <a:avLst/>
          </a:prstGeom>
        </p:spPr>
        <p:txBody>
          <a:bodyPr vert="horz" lIns="94632" tIns="47316" rIns="94632" bIns="47316" rtlCol="0"/>
          <a:lstStyle>
            <a:lvl1pPr algn="r">
              <a:defRPr sz="1200"/>
            </a:lvl1pPr>
          </a:lstStyle>
          <a:p>
            <a:fld id="{D2276B7C-4569-4E27-BD60-F8325AA75BD8}" type="datetimeFigureOut">
              <a:rPr kumimoji="1" lang="ja-JP" altLang="en-US" smtClean="0"/>
              <a:t>2019/5/21</a:t>
            </a:fld>
            <a:endParaRPr kumimoji="1" lang="ja-JP" altLang="en-US"/>
          </a:p>
        </p:txBody>
      </p:sp>
      <p:sp>
        <p:nvSpPr>
          <p:cNvPr id="4" name="フッター プレースホルダー 3"/>
          <p:cNvSpPr>
            <a:spLocks noGrp="1"/>
          </p:cNvSpPr>
          <p:nvPr>
            <p:ph type="ftr" sz="quarter" idx="2"/>
          </p:nvPr>
        </p:nvSpPr>
        <p:spPr>
          <a:xfrm>
            <a:off x="1" y="9721331"/>
            <a:ext cx="3076143" cy="511648"/>
          </a:xfrm>
          <a:prstGeom prst="rect">
            <a:avLst/>
          </a:prstGeom>
        </p:spPr>
        <p:txBody>
          <a:bodyPr vert="horz" lIns="94632" tIns="47316" rIns="94632" bIns="473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504" y="9721331"/>
            <a:ext cx="3076143" cy="511648"/>
          </a:xfrm>
          <a:prstGeom prst="rect">
            <a:avLst/>
          </a:prstGeom>
        </p:spPr>
        <p:txBody>
          <a:bodyPr vert="horz" lIns="94632" tIns="47316" rIns="94632" bIns="47316"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4" cy="511731"/>
          </a:xfrm>
          <a:prstGeom prst="rect">
            <a:avLst/>
          </a:prstGeom>
        </p:spPr>
        <p:txBody>
          <a:bodyPr vert="horz" lIns="99028" tIns="49513" rIns="99028" bIns="4951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1"/>
            <a:ext cx="3076364" cy="511731"/>
          </a:xfrm>
          <a:prstGeom prst="rect">
            <a:avLst/>
          </a:prstGeom>
        </p:spPr>
        <p:txBody>
          <a:bodyPr vert="horz" lIns="99028" tIns="49513" rIns="99028" bIns="49513" rtlCol="0"/>
          <a:lstStyle>
            <a:lvl1pPr algn="r">
              <a:defRPr sz="1300"/>
            </a:lvl1pPr>
          </a:lstStyle>
          <a:p>
            <a:fld id="{30B5B6DB-E5ED-43A6-A7A1-5659AE97A17A}" type="datetimeFigureOut">
              <a:rPr kumimoji="1" lang="ja-JP" altLang="en-US" smtClean="0"/>
              <a:t>2019/5/21</a:t>
            </a:fld>
            <a:endParaRPr kumimoji="1" lang="ja-JP" altLang="en-US"/>
          </a:p>
        </p:txBody>
      </p:sp>
      <p:sp>
        <p:nvSpPr>
          <p:cNvPr id="4" name="スライド イメージ プレースホルダー 3"/>
          <p:cNvSpPr>
            <a:spLocks noGrp="1" noRot="1" noChangeAspect="1"/>
          </p:cNvSpPr>
          <p:nvPr>
            <p:ph type="sldImg" idx="2"/>
          </p:nvPr>
        </p:nvSpPr>
        <p:spPr>
          <a:xfrm>
            <a:off x="777875" y="766763"/>
            <a:ext cx="5543550" cy="3838575"/>
          </a:xfrm>
          <a:prstGeom prst="rect">
            <a:avLst/>
          </a:prstGeom>
          <a:noFill/>
          <a:ln w="12700">
            <a:solidFill>
              <a:prstClr val="black"/>
            </a:solidFill>
          </a:ln>
        </p:spPr>
        <p:txBody>
          <a:bodyPr vert="horz" lIns="99028" tIns="49513" rIns="99028" bIns="49513" rtlCol="0" anchor="ctr"/>
          <a:lstStyle/>
          <a:p>
            <a:endParaRPr lang="ja-JP" altLang="en-US"/>
          </a:p>
        </p:txBody>
      </p:sp>
      <p:sp>
        <p:nvSpPr>
          <p:cNvPr id="5" name="ノート プレースホルダー 4"/>
          <p:cNvSpPr>
            <a:spLocks noGrp="1"/>
          </p:cNvSpPr>
          <p:nvPr>
            <p:ph type="body" sz="quarter" idx="3"/>
          </p:nvPr>
        </p:nvSpPr>
        <p:spPr>
          <a:xfrm>
            <a:off x="709930" y="4861443"/>
            <a:ext cx="5679440" cy="4605576"/>
          </a:xfrm>
          <a:prstGeom prst="rect">
            <a:avLst/>
          </a:prstGeom>
        </p:spPr>
        <p:txBody>
          <a:bodyPr vert="horz" lIns="99028" tIns="49513" rIns="99028" bIns="495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8"/>
            <a:ext cx="3076364" cy="511731"/>
          </a:xfrm>
          <a:prstGeom prst="rect">
            <a:avLst/>
          </a:prstGeom>
        </p:spPr>
        <p:txBody>
          <a:bodyPr vert="horz" lIns="99028" tIns="49513" rIns="99028" bIns="4951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4" cy="511731"/>
          </a:xfrm>
          <a:prstGeom prst="rect">
            <a:avLst/>
          </a:prstGeom>
        </p:spPr>
        <p:txBody>
          <a:bodyPr vert="horz" lIns="99028" tIns="49513" rIns="99028" bIns="49513"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77875" y="768350"/>
            <a:ext cx="5543550" cy="38385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FF2E2F2-51A5-4A07-B056-2271C4C63D72}" type="slidenum">
              <a:rPr lang="ja-JP" altLang="en-US" smtClean="0">
                <a:solidFill>
                  <a:prstClr val="black"/>
                </a:solidFill>
              </a:rPr>
              <a:pPr>
                <a:defRPr/>
              </a:pPr>
              <a:t>0</a:t>
            </a:fld>
            <a:endParaRPr lang="ja-JP"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23AD55-F3B3-4303-B863-AFDE909BDC9D}"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24921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238DC9-B30E-4E1E-9716-5CCE1149913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97676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238DC9-B30E-4E1E-9716-5CCE1149913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97676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要介護度３の特養入所者の平均的な費用額の３割相当分は、</a:t>
            </a:r>
            <a:r>
              <a:rPr kumimoji="1" lang="en-US" altLang="ja-JP" dirty="0" smtClean="0"/>
              <a:t>76,500</a:t>
            </a:r>
            <a:r>
              <a:rPr kumimoji="1" lang="ja-JP" altLang="en-US" dirty="0" smtClean="0"/>
              <a:t>円</a:t>
            </a:r>
            <a:endParaRPr kumimoji="1" lang="ja-JP" altLang="en-US" dirty="0"/>
          </a:p>
        </p:txBody>
      </p:sp>
      <p:sp>
        <p:nvSpPr>
          <p:cNvPr id="4" name="スライド番号プレースホルダー 3"/>
          <p:cNvSpPr>
            <a:spLocks noGrp="1"/>
          </p:cNvSpPr>
          <p:nvPr>
            <p:ph type="sldNum" sz="quarter" idx="10"/>
          </p:nvPr>
        </p:nvSpPr>
        <p:spPr/>
        <p:txBody>
          <a:bodyPr/>
          <a:lstStyle/>
          <a:p>
            <a:fld id="{5B238DC9-B30E-4E1E-9716-5CCE11499133}" type="slidenum">
              <a:rPr kumimoji="1" lang="ja-JP" altLang="en-US" smtClean="0"/>
              <a:t>23</a:t>
            </a:fld>
            <a:endParaRPr kumimoji="1" lang="ja-JP" altLang="en-US"/>
          </a:p>
        </p:txBody>
      </p:sp>
    </p:spTree>
    <p:extLst>
      <p:ext uri="{BB962C8B-B14F-4D97-AF65-F5344CB8AC3E}">
        <p14:creationId xmlns:p14="http://schemas.microsoft.com/office/powerpoint/2010/main" val="2425459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205862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49B0E2-DAA9-42B8-AF14-4BCA91C442A8}"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3417701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48B2B8E-D92F-472B-9329-87F0F083D5AE}" type="slidenum">
              <a:rPr lang="en-US" altLang="ja-JP" smtClean="0"/>
              <a:pPr>
                <a:defRPr/>
              </a:pPr>
              <a:t>27</a:t>
            </a:fld>
            <a:endParaRPr lang="en-US" altLang="ja-JP"/>
          </a:p>
        </p:txBody>
      </p:sp>
    </p:spTree>
    <p:extLst>
      <p:ext uri="{BB962C8B-B14F-4D97-AF65-F5344CB8AC3E}">
        <p14:creationId xmlns:p14="http://schemas.microsoft.com/office/powerpoint/2010/main" val="2944240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1205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62" fontAlgn="auto">
              <a:spcBef>
                <a:spcPts val="0"/>
              </a:spcBef>
              <a:spcAft>
                <a:spcPts val="0"/>
              </a:spcAft>
              <a:defRPr/>
            </a:pPr>
            <a:fld id="{B0475140-CA0F-405C-9B53-5A0DB5D4B18D}" type="slidenum">
              <a:rPr lang="ja-JP" altLang="en-US">
                <a:solidFill>
                  <a:prstClr val="black"/>
                </a:solidFill>
                <a:latin typeface="Calibri"/>
              </a:rPr>
              <a:pPr defTabSz="914162" fontAlgn="auto">
                <a:spcBef>
                  <a:spcPts val="0"/>
                </a:spcBef>
                <a:spcAft>
                  <a:spcPts val="0"/>
                </a:spcAft>
                <a:defRPr/>
              </a:pPr>
              <a:t>31</a:t>
            </a:fld>
            <a:endParaRPr lang="ja-JP" altLang="en-US">
              <a:solidFill>
                <a:prstClr val="black"/>
              </a:solidFill>
              <a:latin typeface="Calibri"/>
            </a:endParaRPr>
          </a:p>
        </p:txBody>
      </p:sp>
    </p:spTree>
    <p:extLst>
      <p:ext uri="{BB962C8B-B14F-4D97-AF65-F5344CB8AC3E}">
        <p14:creationId xmlns:p14="http://schemas.microsoft.com/office/powerpoint/2010/main" val="3048999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○介護関連データベースとして現在運用されているものに、介護保険総合データベース、通所・訪問リハビリテーション事業所から収集しているデータベースがある。</a:t>
            </a:r>
          </a:p>
          <a:p>
            <a:r>
              <a:rPr lang="en-US" altLang="ja-JP" dirty="0"/>
              <a:t> </a:t>
            </a:r>
            <a:endParaRPr lang="ja-JP" altLang="ja-JP" dirty="0"/>
          </a:p>
          <a:p>
            <a:r>
              <a:rPr lang="ja-JP" altLang="ja-JP" dirty="0"/>
              <a:t>○介護保険総合データベースは、市町村から要介護認定情報、介護保険レセプト情報を収集し、データベース化したものである。</a:t>
            </a:r>
          </a:p>
          <a:p>
            <a:r>
              <a:rPr lang="en-US" altLang="ja-JP" dirty="0"/>
              <a:t> </a:t>
            </a:r>
            <a:endParaRPr lang="ja-JP" altLang="ja-JP" dirty="0"/>
          </a:p>
          <a:p>
            <a:r>
              <a:rPr lang="ja-JP" altLang="ja-JP" dirty="0"/>
              <a:t>○通所・訪問リハビリテーション事業所から収集しているデータベースは通称</a:t>
            </a:r>
            <a:r>
              <a:rPr lang="en-US" altLang="ja-JP" dirty="0" smtClean="0"/>
              <a:t>VISIT</a:t>
            </a:r>
            <a:r>
              <a:rPr lang="ja-JP" altLang="en-US" dirty="0" smtClean="0"/>
              <a:t>（ビジット）</a:t>
            </a:r>
            <a:r>
              <a:rPr lang="ja-JP" altLang="ja-JP" dirty="0" smtClean="0"/>
              <a:t>と</a:t>
            </a:r>
            <a:r>
              <a:rPr lang="ja-JP" altLang="ja-JP" dirty="0"/>
              <a:t>呼ばれ、リハビリテーション計画書等の情報を収集している。</a:t>
            </a:r>
          </a:p>
          <a:p>
            <a:r>
              <a:rPr lang="en-US" altLang="ja-JP" dirty="0"/>
              <a:t> </a:t>
            </a:r>
            <a:endParaRPr lang="ja-JP" altLang="ja-JP" dirty="0"/>
          </a:p>
          <a:p>
            <a:r>
              <a:rPr lang="ja-JP" altLang="ja-JP" dirty="0"/>
              <a:t>○これらのデータベースを補完する介入、状態等のデータを収集するデータベースを通称</a:t>
            </a:r>
            <a:r>
              <a:rPr lang="en-US" altLang="ja-JP" dirty="0" smtClean="0"/>
              <a:t>CHASE</a:t>
            </a:r>
            <a:r>
              <a:rPr lang="ja-JP" altLang="en-US" dirty="0" smtClean="0"/>
              <a:t>（チェイス）</a:t>
            </a:r>
            <a:r>
              <a:rPr lang="ja-JP" altLang="ja-JP" dirty="0" smtClean="0"/>
              <a:t>と</a:t>
            </a:r>
            <a:r>
              <a:rPr lang="ja-JP" altLang="ja-JP" dirty="0"/>
              <a:t>名付け、</a:t>
            </a:r>
            <a:r>
              <a:rPr lang="en-US" altLang="ja-JP" dirty="0"/>
              <a:t>2020</a:t>
            </a:r>
            <a:r>
              <a:rPr lang="ja-JP" altLang="ja-JP" dirty="0"/>
              <a:t>年度からの本格運用を目指して、データベース構築を行う予定である。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3B710076-F11A-434E-9E9E-190F8C93AAC7}" type="slidenum">
              <a:rPr kumimoji="1" lang="ja-JP" altLang="en-US" smtClean="0"/>
              <a:t>32</a:t>
            </a:fld>
            <a:endParaRPr kumimoji="1" lang="ja-JP" altLang="en-US"/>
          </a:p>
        </p:txBody>
      </p:sp>
    </p:spTree>
    <p:extLst>
      <p:ext uri="{BB962C8B-B14F-4D97-AF65-F5344CB8AC3E}">
        <p14:creationId xmlns:p14="http://schemas.microsoft.com/office/powerpoint/2010/main" val="399181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353" rtl="0" eaLnBrk="1" fontAlgn="auto" latinLnBrk="0" hangingPunct="1">
              <a:lnSpc>
                <a:spcPct val="100000"/>
              </a:lnSpc>
              <a:spcBef>
                <a:spcPts val="0"/>
              </a:spcBef>
              <a:spcAft>
                <a:spcPts val="0"/>
              </a:spcAft>
              <a:buClrTx/>
              <a:buSzTx/>
              <a:buFontTx/>
              <a:buNone/>
              <a:tabLst/>
              <a:defRPr/>
            </a:pPr>
            <a:fld id="{27CB3B11-08EB-4660-8992-0DB80295CEBC}"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353" rtl="0" eaLnBrk="1" fontAlgn="auto" latinLnBrk="0" hangingPunct="1">
                <a:lnSpc>
                  <a:spcPct val="100000"/>
                </a:lnSpc>
                <a:spcBef>
                  <a:spcPts val="0"/>
                </a:spcBef>
                <a:spcAft>
                  <a:spcPts val="0"/>
                </a:spcAft>
                <a:buClrTx/>
                <a:buSzTx/>
                <a:buFontTx/>
                <a:buNone/>
                <a:tabLst/>
                <a:defRPr/>
              </a:pPr>
              <a:t>2</a:t>
            </a:fld>
            <a:endPar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
        <p:nvSpPr>
          <p:cNvPr id="68611" name="Rectangle 2"/>
          <p:cNvSpPr>
            <a:spLocks noGrp="1" noRot="1" noChangeAspect="1" noChangeArrowheads="1" noTextEdit="1"/>
          </p:cNvSpPr>
          <p:nvPr>
            <p:ph type="sldImg"/>
          </p:nvPr>
        </p:nvSpPr>
        <p:spPr>
          <a:xfrm>
            <a:off x="769938" y="782638"/>
            <a:ext cx="5265737" cy="3646487"/>
          </a:xfrm>
          <a:ln w="12700" cap="flat">
            <a:solidFill>
              <a:schemeClr val="tx1"/>
            </a:solidFill>
          </a:ln>
        </p:spPr>
      </p:sp>
      <p:sp>
        <p:nvSpPr>
          <p:cNvPr id="68612" name="Rectangle 3"/>
          <p:cNvSpPr>
            <a:spLocks noGrp="1" noChangeArrowheads="1"/>
          </p:cNvSpPr>
          <p:nvPr>
            <p:ph type="body" idx="1"/>
          </p:nvPr>
        </p:nvSpPr>
        <p:spPr>
          <a:xfrm>
            <a:off x="887623" y="4738688"/>
            <a:ext cx="5030373" cy="4424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1" tIns="44378" rIns="90341" bIns="44378"/>
          <a:lstStyle/>
          <a:p>
            <a:pPr defTabSz="733425" eaLnBrk="1" hangingPunct="1"/>
            <a:endParaRPr lang="ja-JP" altLang="ja-JP" smtClean="0"/>
          </a:p>
        </p:txBody>
      </p:sp>
    </p:spTree>
    <p:extLst>
      <p:ext uri="{BB962C8B-B14F-4D97-AF65-F5344CB8AC3E}">
        <p14:creationId xmlns:p14="http://schemas.microsoft.com/office/powerpoint/2010/main" val="3610903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BE62CA77-C87B-4EF1-9E59-7D7A305AF787}" type="slidenum">
              <a:rPr lang="ja-JP" altLang="en-US">
                <a:solidFill>
                  <a:prstClr val="black"/>
                </a:solidFill>
                <a:latin typeface="Calibri"/>
                <a:ea typeface="ＭＳ Ｐゴシック" panose="020B0600070205080204" pitchFamily="50" charset="-128"/>
              </a:rPr>
              <a:pPr defTabSz="914331">
                <a:defRPr/>
              </a:pPr>
              <a:t>33</a:t>
            </a:fld>
            <a:endParaRPr lang="ja-JP" altLang="en-US">
              <a:solidFill>
                <a:prstClr val="black"/>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96829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6733D6-25B0-4F87-BED1-74AEB9BD7302}"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999822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31">
              <a:defRPr/>
            </a:pPr>
            <a:fld id="{BE62CA77-C87B-4EF1-9E59-7D7A305AF787}" type="slidenum">
              <a:rPr lang="ja-JP" altLang="en-US">
                <a:solidFill>
                  <a:prstClr val="black"/>
                </a:solidFill>
                <a:latin typeface="Calibri"/>
                <a:ea typeface="ＭＳ Ｐゴシック" panose="020B0600070205080204" pitchFamily="50" charset="-128"/>
              </a:rPr>
              <a:pPr defTabSz="914331">
                <a:defRPr/>
              </a:pPr>
              <a:t>36</a:t>
            </a:fld>
            <a:endParaRPr lang="ja-JP" altLang="en-US">
              <a:solidFill>
                <a:prstClr val="black"/>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15921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57BF3-16C3-4418-84F6-F3749E63C2B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87972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04352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1188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zh-CN" altLang="en-US" dirty="0" smtClean="0"/>
          </a:p>
        </p:txBody>
      </p:sp>
      <p:sp>
        <p:nvSpPr>
          <p:cNvPr id="4" name="スライド番号プレースホルダー 3"/>
          <p:cNvSpPr>
            <a:spLocks noGrp="1"/>
          </p:cNvSpPr>
          <p:nvPr>
            <p:ph type="sldNum" sz="quarter" idx="10"/>
          </p:nvPr>
        </p:nvSpPr>
        <p:spPr/>
        <p:txBody>
          <a:bodyPr/>
          <a:lstStyle/>
          <a:p>
            <a:fld id="{42EA15A4-5EC3-4798-9897-187507E01666}" type="slidenum">
              <a:rPr kumimoji="1" lang="ja-JP" altLang="en-US" smtClean="0"/>
              <a:t>42</a:t>
            </a:fld>
            <a:endParaRPr kumimoji="1" lang="ja-JP" altLang="en-US"/>
          </a:p>
        </p:txBody>
      </p:sp>
    </p:spTree>
    <p:extLst>
      <p:ext uri="{BB962C8B-B14F-4D97-AF65-F5344CB8AC3E}">
        <p14:creationId xmlns:p14="http://schemas.microsoft.com/office/powerpoint/2010/main" val="317377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94C4D6-32A8-4DE3-9F9F-6A596900EBBF}"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78640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D21F5-9C51-43D2-8E34-71EB923BF42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305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BB059B-71D1-4A8D-A7B7-B6D12504DA13}" type="slidenum">
              <a:rPr kumimoji="1"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400912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9E6C17-F827-4752-855E-A9CE6B45F35D}" type="slidenum">
              <a:rPr kumimoji="1" lang="ja-JP" altLang="en-US" smtClean="0"/>
              <a:t>7</a:t>
            </a:fld>
            <a:endParaRPr kumimoji="1" lang="ja-JP" altLang="en-US"/>
          </a:p>
        </p:txBody>
      </p:sp>
    </p:spTree>
    <p:extLst>
      <p:ext uri="{BB962C8B-B14F-4D97-AF65-F5344CB8AC3E}">
        <p14:creationId xmlns:p14="http://schemas.microsoft.com/office/powerpoint/2010/main" val="296893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B04072-AF13-4A6D-A1C8-A9FE60EA41B2}" type="slidenum">
              <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99331" name="Rectangle 7"/>
          <p:cNvSpPr txBox="1">
            <a:spLocks noGrp="1" noChangeArrowheads="1"/>
          </p:cNvSpPr>
          <p:nvPr/>
        </p:nvSpPr>
        <p:spPr bwMode="auto">
          <a:xfrm>
            <a:off x="3855351" y="9440867"/>
            <a:ext cx="2950263" cy="496885"/>
          </a:xfrm>
          <a:prstGeom prst="rect">
            <a:avLst/>
          </a:prstGeom>
          <a:noFill/>
          <a:ln w="9525">
            <a:noFill/>
            <a:miter lim="800000"/>
            <a:headEnd/>
            <a:tailEnd/>
          </a:ln>
        </p:spPr>
        <p:txBody>
          <a:bodyPr lIns="83445" tIns="41720" rIns="83445" bIns="41720" anchor="b"/>
          <a:lstStyle/>
          <a:p>
            <a:pPr marL="0" marR="0" lvl="0" indent="0" algn="r" defTabSz="846410" rtl="0" eaLnBrk="1" fontAlgn="auto" latinLnBrk="0" hangingPunct="1">
              <a:lnSpc>
                <a:spcPct val="100000"/>
              </a:lnSpc>
              <a:spcBef>
                <a:spcPts val="0"/>
              </a:spcBef>
              <a:spcAft>
                <a:spcPts val="0"/>
              </a:spcAft>
              <a:buClrTx/>
              <a:buSzTx/>
              <a:buFontTx/>
              <a:buNone/>
              <a:tabLst/>
              <a:defRPr/>
            </a:pPr>
            <a:fld id="{4AC8F8F6-6ED0-4130-A658-0928045A0301}" type="slidenum">
              <a:rPr kumimoji="1" lang="en-US" altLang="ja-JP" sz="1000" b="0" i="0" u="none" strike="noStrike" kern="1200" cap="none" spc="0" normalizeH="0" baseline="0" noProof="0">
                <a:ln>
                  <a:noFill/>
                </a:ln>
                <a:solidFill>
                  <a:prstClr val="black"/>
                </a:solidFill>
                <a:effectLst/>
                <a:uLnTx/>
                <a:uFillTx/>
                <a:latin typeface="Calibri"/>
                <a:ea typeface="ＭＳ Ｐゴシック"/>
                <a:cs typeface="+mn-cs"/>
              </a:rPr>
              <a:pPr marL="0" marR="0" lvl="0" indent="0" algn="r" defTabSz="846410" rtl="0" eaLnBrk="1" fontAlgn="auto" latinLnBrk="0" hangingPunct="1">
                <a:lnSpc>
                  <a:spcPct val="100000"/>
                </a:lnSpc>
                <a:spcBef>
                  <a:spcPts val="0"/>
                </a:spcBef>
                <a:spcAft>
                  <a:spcPts val="0"/>
                </a:spcAft>
                <a:buClrTx/>
                <a:buSzTx/>
                <a:buFontTx/>
                <a:buNone/>
                <a:tabLst/>
                <a:defRPr/>
              </a:pPr>
              <a:t>10</a:t>
            </a:fld>
            <a:endParaRPr kumimoji="1" lang="en-US" altLang="ja-JP" sz="10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99332" name="Rectangle 7"/>
          <p:cNvSpPr txBox="1">
            <a:spLocks noGrp="1" noChangeArrowheads="1"/>
          </p:cNvSpPr>
          <p:nvPr/>
        </p:nvSpPr>
        <p:spPr bwMode="auto">
          <a:xfrm>
            <a:off x="3855351" y="9440867"/>
            <a:ext cx="2950263" cy="496885"/>
          </a:xfrm>
          <a:prstGeom prst="rect">
            <a:avLst/>
          </a:prstGeom>
          <a:noFill/>
          <a:ln w="9525">
            <a:noFill/>
            <a:miter lim="800000"/>
            <a:headEnd/>
            <a:tailEnd/>
          </a:ln>
        </p:spPr>
        <p:txBody>
          <a:bodyPr lIns="83349" tIns="41676" rIns="83349" bIns="41676" anchor="b"/>
          <a:lstStyle/>
          <a:p>
            <a:pPr marL="0" marR="0" lvl="0" indent="0" algn="r" defTabSz="846410" rtl="0" eaLnBrk="1" fontAlgn="auto" latinLnBrk="0" hangingPunct="1">
              <a:lnSpc>
                <a:spcPct val="100000"/>
              </a:lnSpc>
              <a:spcBef>
                <a:spcPts val="0"/>
              </a:spcBef>
              <a:spcAft>
                <a:spcPts val="0"/>
              </a:spcAft>
              <a:buClrTx/>
              <a:buSzTx/>
              <a:buFontTx/>
              <a:buNone/>
              <a:tabLst/>
              <a:defRPr/>
            </a:pPr>
            <a:fld id="{A75000A7-8354-4753-B3CC-2138AB72E2F4}" type="slidenum">
              <a:rPr kumimoji="1" lang="en-US" altLang="ja-JP" sz="1000" b="0" i="0" u="none" strike="noStrike" kern="1200" cap="none" spc="0" normalizeH="0" baseline="0" noProof="0">
                <a:ln>
                  <a:noFill/>
                </a:ln>
                <a:solidFill>
                  <a:prstClr val="black"/>
                </a:solidFill>
                <a:effectLst/>
                <a:uLnTx/>
                <a:uFillTx/>
                <a:latin typeface="Calibri"/>
                <a:ea typeface="ＭＳ Ｐゴシック"/>
                <a:cs typeface="+mn-cs"/>
              </a:rPr>
              <a:pPr marL="0" marR="0" lvl="0" indent="0" algn="r" defTabSz="846410" rtl="0" eaLnBrk="1" fontAlgn="auto" latinLnBrk="0" hangingPunct="1">
                <a:lnSpc>
                  <a:spcPct val="100000"/>
                </a:lnSpc>
                <a:spcBef>
                  <a:spcPts val="0"/>
                </a:spcBef>
                <a:spcAft>
                  <a:spcPts val="0"/>
                </a:spcAft>
                <a:buClrTx/>
                <a:buSzTx/>
                <a:buFontTx/>
                <a:buNone/>
                <a:tabLst/>
                <a:defRPr/>
              </a:pPr>
              <a:t>10</a:t>
            </a:fld>
            <a:endParaRPr kumimoji="1" lang="en-US" altLang="ja-JP" sz="10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99333" name="Rectangle 2"/>
          <p:cNvSpPr>
            <a:spLocks noGrp="1" noRot="1" noChangeAspect="1" noChangeArrowheads="1" noTextEdit="1"/>
          </p:cNvSpPr>
          <p:nvPr>
            <p:ph type="sldImg"/>
          </p:nvPr>
        </p:nvSpPr>
        <p:spPr>
          <a:xfrm>
            <a:off x="714375" y="746125"/>
            <a:ext cx="5380038" cy="3725863"/>
          </a:xfrm>
          <a:ln/>
        </p:spPr>
      </p:sp>
      <p:sp>
        <p:nvSpPr>
          <p:cNvPr id="99334" name="Rectangle 3"/>
          <p:cNvSpPr>
            <a:spLocks noGrp="1" noChangeArrowheads="1"/>
          </p:cNvSpPr>
          <p:nvPr>
            <p:ph type="body" idx="1"/>
          </p:nvPr>
        </p:nvSpPr>
        <p:spPr>
          <a:noFill/>
          <a:ln/>
        </p:spPr>
        <p:txBody>
          <a:bodyPr lIns="83349" tIns="41676" rIns="83349" bIns="41676"/>
          <a:lstStyle/>
          <a:p>
            <a:pPr eaLnBrk="1" hangingPunct="1"/>
            <a:endParaRPr lang="ja-JP" altLang="ja-JP" smtClean="0"/>
          </a:p>
        </p:txBody>
      </p:sp>
    </p:spTree>
    <p:extLst>
      <p:ext uri="{BB962C8B-B14F-4D97-AF65-F5344CB8AC3E}">
        <p14:creationId xmlns:p14="http://schemas.microsoft.com/office/powerpoint/2010/main" val="253833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2CA77-C87B-4EF1-9E59-7D7A305AF78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9545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11596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Rot="1" noChangeAspect="1" noChangeArrowheads="1" noTextEdit="1"/>
          </p:cNvSpPr>
          <p:nvPr>
            <p:ph type="sldImg"/>
          </p:nvPr>
        </p:nvSpPr>
        <p:spPr>
          <a:xfrm>
            <a:off x="714375" y="746125"/>
            <a:ext cx="5381625" cy="3725863"/>
          </a:xfrm>
          <a:ln/>
        </p:spPr>
      </p:sp>
      <p:sp>
        <p:nvSpPr>
          <p:cNvPr id="146436" name="Rectangle 3"/>
          <p:cNvSpPr>
            <a:spLocks noGrp="1" noChangeArrowheads="1"/>
          </p:cNvSpPr>
          <p:nvPr>
            <p:ph type="body" idx="1"/>
          </p:nvPr>
        </p:nvSpPr>
        <p:spPr>
          <a:xfrm>
            <a:off x="908265" y="4721226"/>
            <a:ext cx="4990677"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extLst>
      <p:ext uri="{BB962C8B-B14F-4D97-AF65-F5344CB8AC3E}">
        <p14:creationId xmlns:p14="http://schemas.microsoft.com/office/powerpoint/2010/main" val="76230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4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7B50FC-3B07-44AF-B18B-A2A658A27A8F}"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F1ED25-BA28-40DF-80AA-C3CCCAF0C0AA}"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0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7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AF95B8-C300-4E83-97DF-488CBD90FD56}"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3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60" y="274667"/>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EEB182C-B0EF-4DCC-9270-5A84D0D07D5C}" type="datetime1">
              <a:rPr lang="ja-JP" altLang="en-US" smtClean="0">
                <a:solidFill>
                  <a:prstClr val="black">
                    <a:tint val="75000"/>
                  </a:prstClr>
                </a:solidFill>
                <a:latin typeface="Calibri"/>
              </a:rPr>
              <a:pPr>
                <a:defRPr/>
              </a:pPr>
              <a:t>2019/5/21</a:t>
            </a:fld>
            <a:endParaRPr lang="en-US" altLang="ja-JP">
              <a:solidFill>
                <a:prstClr val="black">
                  <a:tint val="75000"/>
                </a:prstClr>
              </a:solidFill>
              <a:latin typeface="Calibri"/>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CC7E30-E6A2-48DF-BBDC-70A482C76B70}" type="slidenum">
              <a:rPr lang="en-US" altLang="ja-JP" sz="1196">
                <a:solidFill>
                  <a:prstClr val="black">
                    <a:tint val="75000"/>
                  </a:prstClr>
                </a:solidFill>
                <a:latin typeface="Calibri"/>
              </a:rPr>
              <a:pPr>
                <a:defRPr/>
              </a:pPr>
              <a:t>‹#›</a:t>
            </a:fld>
            <a:endParaRPr lang="en-US" altLang="ja-JP" sz="1196">
              <a:solidFill>
                <a:prstClr val="black">
                  <a:tint val="75000"/>
                </a:prstClr>
              </a:solidFill>
              <a:latin typeface="Calibri"/>
            </a:endParaRPr>
          </a:p>
        </p:txBody>
      </p:sp>
    </p:spTree>
    <p:extLst>
      <p:ext uri="{BB962C8B-B14F-4D97-AF65-F5344CB8AC3E}">
        <p14:creationId xmlns:p14="http://schemas.microsoft.com/office/powerpoint/2010/main" val="76396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14145" y="6563839"/>
            <a:ext cx="23113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623231" y="6592305"/>
            <a:ext cx="23113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4E106-E4D4-4543-B6B1-4D754DB78274}" type="slidenum">
              <a:rPr kumimoji="1" lang="ja-JP" altLang="en-US" sz="13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73173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77" indent="0" algn="ctr">
              <a:buNone/>
              <a:defRPr>
                <a:solidFill>
                  <a:schemeClr val="tx1">
                    <a:tint val="75000"/>
                  </a:schemeClr>
                </a:solidFill>
              </a:defRPr>
            </a:lvl2pPr>
            <a:lvl3pPr marL="990552" indent="0" algn="ctr">
              <a:buNone/>
              <a:defRPr>
                <a:solidFill>
                  <a:schemeClr val="tx1">
                    <a:tint val="75000"/>
                  </a:schemeClr>
                </a:solidFill>
              </a:defRPr>
            </a:lvl3pPr>
            <a:lvl4pPr marL="1485829" indent="0" algn="ctr">
              <a:buNone/>
              <a:defRPr>
                <a:solidFill>
                  <a:schemeClr val="tx1">
                    <a:tint val="75000"/>
                  </a:schemeClr>
                </a:solidFill>
              </a:defRPr>
            </a:lvl4pPr>
            <a:lvl5pPr marL="1981103" indent="0" algn="ctr">
              <a:buNone/>
              <a:defRPr>
                <a:solidFill>
                  <a:schemeClr val="tx1">
                    <a:tint val="75000"/>
                  </a:schemeClr>
                </a:solidFill>
              </a:defRPr>
            </a:lvl5pPr>
            <a:lvl6pPr marL="2476382" indent="0" algn="ctr">
              <a:buNone/>
              <a:defRPr>
                <a:solidFill>
                  <a:schemeClr val="tx1">
                    <a:tint val="75000"/>
                  </a:schemeClr>
                </a:solidFill>
              </a:defRPr>
            </a:lvl6pPr>
            <a:lvl7pPr marL="2971657" indent="0" algn="ctr">
              <a:buNone/>
              <a:defRPr>
                <a:solidFill>
                  <a:schemeClr val="tx1">
                    <a:tint val="75000"/>
                  </a:schemeClr>
                </a:solidFill>
              </a:defRPr>
            </a:lvl7pPr>
            <a:lvl8pPr marL="3466933" indent="0" algn="ctr">
              <a:buNone/>
              <a:defRPr>
                <a:solidFill>
                  <a:schemeClr val="tx1">
                    <a:tint val="75000"/>
                  </a:schemeClr>
                </a:solidFill>
              </a:defRPr>
            </a:lvl8pPr>
            <a:lvl9pPr marL="396221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1A519BA-2183-4A90-B535-ECDDE4F3DFAC}" type="datetime1">
              <a:rPr kumimoji="1" lang="ja-JP" altLang="en-US" smtClean="0"/>
              <a:t>2019/5/21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209224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6468D18-4D6B-47DC-AB6D-F82E1FF31BEA}" type="datetime1">
              <a:rPr kumimoji="1" lang="ja-JP" altLang="en-US" smtClean="0"/>
              <a:t>2019/5/21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9172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3"/>
            <a:ext cx="8420100" cy="1362075"/>
          </a:xfrm>
        </p:spPr>
        <p:txBody>
          <a:bodyPr anchor="t"/>
          <a:lstStyle>
            <a:lvl1pPr algn="l">
              <a:defRPr sz="433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77" indent="0">
              <a:buNone/>
              <a:defRPr sz="1950">
                <a:solidFill>
                  <a:schemeClr val="tx1">
                    <a:tint val="75000"/>
                  </a:schemeClr>
                </a:solidFill>
              </a:defRPr>
            </a:lvl2pPr>
            <a:lvl3pPr marL="990552" indent="0">
              <a:buNone/>
              <a:defRPr sz="1733">
                <a:solidFill>
                  <a:schemeClr val="tx1">
                    <a:tint val="75000"/>
                  </a:schemeClr>
                </a:solidFill>
              </a:defRPr>
            </a:lvl3pPr>
            <a:lvl4pPr marL="1485829" indent="0">
              <a:buNone/>
              <a:defRPr sz="1517">
                <a:solidFill>
                  <a:schemeClr val="tx1">
                    <a:tint val="75000"/>
                  </a:schemeClr>
                </a:solidFill>
              </a:defRPr>
            </a:lvl4pPr>
            <a:lvl5pPr marL="1981103" indent="0">
              <a:buNone/>
              <a:defRPr sz="1517">
                <a:solidFill>
                  <a:schemeClr val="tx1">
                    <a:tint val="75000"/>
                  </a:schemeClr>
                </a:solidFill>
              </a:defRPr>
            </a:lvl5pPr>
            <a:lvl6pPr marL="2476382" indent="0">
              <a:buNone/>
              <a:defRPr sz="1517">
                <a:solidFill>
                  <a:schemeClr val="tx1">
                    <a:tint val="75000"/>
                  </a:schemeClr>
                </a:solidFill>
              </a:defRPr>
            </a:lvl6pPr>
            <a:lvl7pPr marL="2971657" indent="0">
              <a:buNone/>
              <a:defRPr sz="1517">
                <a:solidFill>
                  <a:schemeClr val="tx1">
                    <a:tint val="75000"/>
                  </a:schemeClr>
                </a:solidFill>
              </a:defRPr>
            </a:lvl7pPr>
            <a:lvl8pPr marL="3466933" indent="0">
              <a:buNone/>
              <a:defRPr sz="1517">
                <a:solidFill>
                  <a:schemeClr val="tx1">
                    <a:tint val="75000"/>
                  </a:schemeClr>
                </a:solidFill>
              </a:defRPr>
            </a:lvl8pPr>
            <a:lvl9pPr marL="3962210" indent="0">
              <a:buNone/>
              <a:defRPr sz="1517">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07F9341-EB34-4898-8E03-7F7771F4638A}" type="datetime1">
              <a:rPr kumimoji="1" lang="ja-JP" altLang="en-US" smtClean="0"/>
              <a:t>2019/5/21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247250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E7A7E9F-99C1-45AE-A7D1-AA2F2EA5B0E0}" type="datetime1">
              <a:rPr kumimoji="1" lang="ja-JP" altLang="en-US" smtClean="0"/>
              <a:t>2019/5/21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732762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77" indent="0">
              <a:buNone/>
              <a:defRPr sz="2167" b="1"/>
            </a:lvl2pPr>
            <a:lvl3pPr marL="990552" indent="0">
              <a:buNone/>
              <a:defRPr sz="1950" b="1"/>
            </a:lvl3pPr>
            <a:lvl4pPr marL="1485829" indent="0">
              <a:buNone/>
              <a:defRPr sz="1733" b="1"/>
            </a:lvl4pPr>
            <a:lvl5pPr marL="1981103" indent="0">
              <a:buNone/>
              <a:defRPr sz="1733" b="1"/>
            </a:lvl5pPr>
            <a:lvl6pPr marL="2476382" indent="0">
              <a:buNone/>
              <a:defRPr sz="1733" b="1"/>
            </a:lvl6pPr>
            <a:lvl7pPr marL="2971657" indent="0">
              <a:buNone/>
              <a:defRPr sz="1733" b="1"/>
            </a:lvl7pPr>
            <a:lvl8pPr marL="3466933" indent="0">
              <a:buNone/>
              <a:defRPr sz="1733" b="1"/>
            </a:lvl8pPr>
            <a:lvl9pPr marL="3962210" indent="0">
              <a:buNone/>
              <a:defRPr sz="173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600" b="1"/>
            </a:lvl1pPr>
            <a:lvl2pPr marL="495277" indent="0">
              <a:buNone/>
              <a:defRPr sz="2167" b="1"/>
            </a:lvl2pPr>
            <a:lvl3pPr marL="990552" indent="0">
              <a:buNone/>
              <a:defRPr sz="1950" b="1"/>
            </a:lvl3pPr>
            <a:lvl4pPr marL="1485829" indent="0">
              <a:buNone/>
              <a:defRPr sz="1733" b="1"/>
            </a:lvl4pPr>
            <a:lvl5pPr marL="1981103" indent="0">
              <a:buNone/>
              <a:defRPr sz="1733" b="1"/>
            </a:lvl5pPr>
            <a:lvl6pPr marL="2476382" indent="0">
              <a:buNone/>
              <a:defRPr sz="1733" b="1"/>
            </a:lvl6pPr>
            <a:lvl7pPr marL="2971657" indent="0">
              <a:buNone/>
              <a:defRPr sz="1733" b="1"/>
            </a:lvl7pPr>
            <a:lvl8pPr marL="3466933" indent="0">
              <a:buNone/>
              <a:defRPr sz="1733" b="1"/>
            </a:lvl8pPr>
            <a:lvl9pPr marL="3962210" indent="0">
              <a:buNone/>
              <a:defRPr sz="173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8C4CEEF-8A29-4B47-905E-42D0CCCC6CF1}" type="datetime1">
              <a:rPr kumimoji="1" lang="ja-JP" altLang="en-US" smtClean="0"/>
              <a:t>2019/5/21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3974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1F3CA7C-50D7-43F0-9D06-DDD9AB5145E6}" type="datetime1">
              <a:rPr kumimoji="1" lang="ja-JP" altLang="en-US" smtClean="0"/>
              <a:t>2019/5/21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147152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59E93D-E61F-4C83-8EA2-76DDBDE350BE}"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95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B39C065-F011-4C98-864E-343406E68960}" type="datetime1">
              <a:rPr kumimoji="1" lang="ja-JP" altLang="en-US" smtClean="0"/>
              <a:t>2019/5/21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562585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7" y="273050"/>
            <a:ext cx="3259006" cy="1162050"/>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63"/>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7" y="1435103"/>
            <a:ext cx="3259006" cy="4691063"/>
          </a:xfrm>
        </p:spPr>
        <p:txBody>
          <a:bodyPr/>
          <a:lstStyle>
            <a:lvl1pPr marL="0" indent="0">
              <a:buNone/>
              <a:defRPr sz="1517"/>
            </a:lvl1pPr>
            <a:lvl2pPr marL="495277" indent="0">
              <a:buNone/>
              <a:defRPr sz="1300"/>
            </a:lvl2pPr>
            <a:lvl3pPr marL="990552" indent="0">
              <a:buNone/>
              <a:defRPr sz="1083"/>
            </a:lvl3pPr>
            <a:lvl4pPr marL="1485829" indent="0">
              <a:buNone/>
              <a:defRPr sz="975"/>
            </a:lvl4pPr>
            <a:lvl5pPr marL="1981103" indent="0">
              <a:buNone/>
              <a:defRPr sz="975"/>
            </a:lvl5pPr>
            <a:lvl6pPr marL="2476382" indent="0">
              <a:buNone/>
              <a:defRPr sz="975"/>
            </a:lvl6pPr>
            <a:lvl7pPr marL="2971657" indent="0">
              <a:buNone/>
              <a:defRPr sz="975"/>
            </a:lvl7pPr>
            <a:lvl8pPr marL="3466933" indent="0">
              <a:buNone/>
              <a:defRPr sz="975"/>
            </a:lvl8pPr>
            <a:lvl9pPr marL="3962210"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0AC3A85-8DC9-442E-8232-96237920EC1A}" type="datetime1">
              <a:rPr kumimoji="1" lang="ja-JP" altLang="en-US" smtClean="0"/>
              <a:t>2019/5/21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62670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77" indent="0">
              <a:buNone/>
              <a:defRPr sz="3033"/>
            </a:lvl2pPr>
            <a:lvl3pPr marL="990552" indent="0">
              <a:buNone/>
              <a:defRPr sz="2600"/>
            </a:lvl3pPr>
            <a:lvl4pPr marL="1485829" indent="0">
              <a:buNone/>
              <a:defRPr sz="2167"/>
            </a:lvl4pPr>
            <a:lvl5pPr marL="1981103" indent="0">
              <a:buNone/>
              <a:defRPr sz="2167"/>
            </a:lvl5pPr>
            <a:lvl6pPr marL="2476382" indent="0">
              <a:buNone/>
              <a:defRPr sz="2167"/>
            </a:lvl6pPr>
            <a:lvl7pPr marL="2971657" indent="0">
              <a:buNone/>
              <a:defRPr sz="2167"/>
            </a:lvl7pPr>
            <a:lvl8pPr marL="3466933" indent="0">
              <a:buNone/>
              <a:defRPr sz="2167"/>
            </a:lvl8pPr>
            <a:lvl9pPr marL="3962210" indent="0">
              <a:buNone/>
              <a:defRPr sz="2167"/>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77" indent="0">
              <a:buNone/>
              <a:defRPr sz="1300"/>
            </a:lvl2pPr>
            <a:lvl3pPr marL="990552" indent="0">
              <a:buNone/>
              <a:defRPr sz="1083"/>
            </a:lvl3pPr>
            <a:lvl4pPr marL="1485829" indent="0">
              <a:buNone/>
              <a:defRPr sz="975"/>
            </a:lvl4pPr>
            <a:lvl5pPr marL="1981103" indent="0">
              <a:buNone/>
              <a:defRPr sz="975"/>
            </a:lvl5pPr>
            <a:lvl6pPr marL="2476382" indent="0">
              <a:buNone/>
              <a:defRPr sz="975"/>
            </a:lvl6pPr>
            <a:lvl7pPr marL="2971657" indent="0">
              <a:buNone/>
              <a:defRPr sz="975"/>
            </a:lvl7pPr>
            <a:lvl8pPr marL="3466933" indent="0">
              <a:buNone/>
              <a:defRPr sz="975"/>
            </a:lvl8pPr>
            <a:lvl9pPr marL="3962210"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887996-F215-48AC-85E7-C24D57A09D00}" type="datetime1">
              <a:rPr kumimoji="1" lang="ja-JP" altLang="en-US" smtClean="0"/>
              <a:t>2019/5/21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37588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D7520C-3920-46C8-A8D1-A73EF5E0AA0A}" type="datetime1">
              <a:rPr kumimoji="1" lang="ja-JP" altLang="en-US" smtClean="0"/>
              <a:t>2019/5/21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4981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1"/>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51"/>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859515C-A589-4122-9133-D50C3494E9C8}" type="datetime1">
              <a:rPr kumimoji="1" lang="ja-JP" altLang="en-US" smtClean="0"/>
              <a:t>2019/5/21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0674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61" y="274669"/>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EEB182C-B0EF-4DCC-9270-5A84D0D07D5C}" type="datetime1">
              <a:rPr lang="ja-JP" altLang="en-US" smtClean="0">
                <a:solidFill>
                  <a:prstClr val="black">
                    <a:tint val="75000"/>
                  </a:prstClr>
                </a:solidFill>
                <a:latin typeface="Calibri"/>
              </a:rPr>
              <a:pPr>
                <a:defRPr/>
              </a:pPr>
              <a:t>2019/5/21</a:t>
            </a:fld>
            <a:endParaRPr lang="en-US" altLang="ja-JP">
              <a:solidFill>
                <a:prstClr val="black">
                  <a:tint val="75000"/>
                </a:prstClr>
              </a:solidFill>
              <a:latin typeface="Calibri"/>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CC7E30-E6A2-48DF-BBDC-70A482C76B70}" type="slidenum">
              <a:rPr lang="en-US" altLang="ja-JP" sz="1104">
                <a:solidFill>
                  <a:prstClr val="black">
                    <a:tint val="75000"/>
                  </a:prstClr>
                </a:solidFill>
                <a:latin typeface="Calibri"/>
              </a:rPr>
              <a:pPr>
                <a:defRPr/>
              </a:pPr>
              <a:t>‹#›</a:t>
            </a:fld>
            <a:endParaRPr lang="en-US" altLang="ja-JP" sz="1104">
              <a:solidFill>
                <a:prstClr val="black">
                  <a:tint val="75000"/>
                </a:prstClr>
              </a:solidFill>
              <a:latin typeface="Calibri"/>
            </a:endParaRPr>
          </a:p>
        </p:txBody>
      </p:sp>
    </p:spTree>
    <p:extLst>
      <p:ext uri="{BB962C8B-B14F-4D97-AF65-F5344CB8AC3E}">
        <p14:creationId xmlns:p14="http://schemas.microsoft.com/office/powerpoint/2010/main" val="1865734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79" y="2131453"/>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52" y="3886200"/>
            <a:ext cx="6934200" cy="1752600"/>
          </a:xfrm>
        </p:spPr>
        <p:txBody>
          <a:bodyPr/>
          <a:lstStyle>
            <a:lvl1pPr marL="0" indent="0" algn="ctr">
              <a:buNone/>
              <a:defRPr>
                <a:solidFill>
                  <a:schemeClr val="tx1">
                    <a:tint val="75000"/>
                  </a:schemeClr>
                </a:solidFill>
              </a:defRPr>
            </a:lvl1pPr>
            <a:lvl2pPr marL="457387" indent="0" algn="ctr">
              <a:buNone/>
              <a:defRPr>
                <a:solidFill>
                  <a:schemeClr val="tx1">
                    <a:tint val="75000"/>
                  </a:schemeClr>
                </a:solidFill>
              </a:defRPr>
            </a:lvl2pPr>
            <a:lvl3pPr marL="914774" indent="0" algn="ctr">
              <a:buNone/>
              <a:defRPr>
                <a:solidFill>
                  <a:schemeClr val="tx1">
                    <a:tint val="75000"/>
                  </a:schemeClr>
                </a:solidFill>
              </a:defRPr>
            </a:lvl3pPr>
            <a:lvl4pPr marL="1372163" indent="0" algn="ctr">
              <a:buNone/>
              <a:defRPr>
                <a:solidFill>
                  <a:schemeClr val="tx1">
                    <a:tint val="75000"/>
                  </a:schemeClr>
                </a:solidFill>
              </a:defRPr>
            </a:lvl4pPr>
            <a:lvl5pPr marL="1829551" indent="0" algn="ctr">
              <a:buNone/>
              <a:defRPr>
                <a:solidFill>
                  <a:schemeClr val="tx1">
                    <a:tint val="75000"/>
                  </a:schemeClr>
                </a:solidFill>
              </a:defRPr>
            </a:lvl5pPr>
            <a:lvl6pPr marL="2286938" indent="0" algn="ctr">
              <a:buNone/>
              <a:defRPr>
                <a:solidFill>
                  <a:schemeClr val="tx1">
                    <a:tint val="75000"/>
                  </a:schemeClr>
                </a:solidFill>
              </a:defRPr>
            </a:lvl6pPr>
            <a:lvl7pPr marL="2744326" indent="0" algn="ctr">
              <a:buNone/>
              <a:defRPr>
                <a:solidFill>
                  <a:schemeClr val="tx1">
                    <a:tint val="75000"/>
                  </a:schemeClr>
                </a:solidFill>
              </a:defRPr>
            </a:lvl7pPr>
            <a:lvl8pPr marL="3201713" indent="0" algn="ctr">
              <a:buNone/>
              <a:defRPr>
                <a:solidFill>
                  <a:schemeClr val="tx1">
                    <a:tint val="75000"/>
                  </a:schemeClr>
                </a:solidFill>
              </a:defRPr>
            </a:lvl8pPr>
            <a:lvl9pPr marL="365910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0C6FF02-8321-436F-809E-106E00E7BE21}"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11399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4A12ED-C97F-4F98-AC7D-4B503E870F3C}"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3640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9" y="4407928"/>
            <a:ext cx="8420100" cy="1362075"/>
          </a:xfrm>
        </p:spPr>
        <p:txBody>
          <a:bodyPr anchor="t"/>
          <a:lstStyle>
            <a:lvl1pPr algn="l">
              <a:defRPr sz="4002"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29" y="2906741"/>
            <a:ext cx="8420100" cy="1500187"/>
          </a:xfrm>
        </p:spPr>
        <p:txBody>
          <a:bodyPr anchor="b"/>
          <a:lstStyle>
            <a:lvl1pPr marL="0" indent="0">
              <a:buNone/>
              <a:defRPr sz="2001">
                <a:solidFill>
                  <a:schemeClr val="tx1">
                    <a:tint val="75000"/>
                  </a:schemeClr>
                </a:solidFill>
              </a:defRPr>
            </a:lvl1pPr>
            <a:lvl2pPr marL="457387" indent="0">
              <a:buNone/>
              <a:defRPr sz="1800">
                <a:solidFill>
                  <a:schemeClr val="tx1">
                    <a:tint val="75000"/>
                  </a:schemeClr>
                </a:solidFill>
              </a:defRPr>
            </a:lvl2pPr>
            <a:lvl3pPr marL="914774" indent="0">
              <a:buNone/>
              <a:defRPr sz="1601">
                <a:solidFill>
                  <a:schemeClr val="tx1">
                    <a:tint val="75000"/>
                  </a:schemeClr>
                </a:solidFill>
              </a:defRPr>
            </a:lvl3pPr>
            <a:lvl4pPr marL="1372163" indent="0">
              <a:buNone/>
              <a:defRPr sz="1401">
                <a:solidFill>
                  <a:schemeClr val="tx1">
                    <a:tint val="75000"/>
                  </a:schemeClr>
                </a:solidFill>
              </a:defRPr>
            </a:lvl4pPr>
            <a:lvl5pPr marL="1829551" indent="0">
              <a:buNone/>
              <a:defRPr sz="1401">
                <a:solidFill>
                  <a:schemeClr val="tx1">
                    <a:tint val="75000"/>
                  </a:schemeClr>
                </a:solidFill>
              </a:defRPr>
            </a:lvl5pPr>
            <a:lvl6pPr marL="2286938" indent="0">
              <a:buNone/>
              <a:defRPr sz="1401">
                <a:solidFill>
                  <a:schemeClr val="tx1">
                    <a:tint val="75000"/>
                  </a:schemeClr>
                </a:solidFill>
              </a:defRPr>
            </a:lvl6pPr>
            <a:lvl7pPr marL="2744326" indent="0">
              <a:buNone/>
              <a:defRPr sz="1401">
                <a:solidFill>
                  <a:schemeClr val="tx1">
                    <a:tint val="75000"/>
                  </a:schemeClr>
                </a:solidFill>
              </a:defRPr>
            </a:lvl7pPr>
            <a:lvl8pPr marL="3201713" indent="0">
              <a:buNone/>
              <a:defRPr sz="1401">
                <a:solidFill>
                  <a:schemeClr val="tx1">
                    <a:tint val="75000"/>
                  </a:schemeClr>
                </a:solidFill>
              </a:defRPr>
            </a:lvl8pPr>
            <a:lvl9pPr marL="3659101" indent="0">
              <a:buNone/>
              <a:defRPr sz="1401">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4C809C3-81BE-4FC6-A5B0-B4E9C7C1FF70}"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0214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953" y="1600235"/>
            <a:ext cx="4746625" cy="4525963"/>
          </a:xfrm>
        </p:spPr>
        <p:txBody>
          <a:bodyPr/>
          <a:lstStyle>
            <a:lvl1pPr>
              <a:defRPr sz="2801"/>
            </a:lvl1pPr>
            <a:lvl2pPr>
              <a:defRPr sz="2401"/>
            </a:lvl2pPr>
            <a:lvl3pPr>
              <a:defRPr sz="2001"/>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680" y="1600235"/>
            <a:ext cx="4746625" cy="4525963"/>
          </a:xfrm>
        </p:spPr>
        <p:txBody>
          <a:bodyPr/>
          <a:lstStyle>
            <a:lvl1pPr>
              <a:defRPr sz="2801"/>
            </a:lvl1pPr>
            <a:lvl2pPr>
              <a:defRPr sz="2401"/>
            </a:lvl2pPr>
            <a:lvl3pPr>
              <a:defRPr sz="2001"/>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2C05145-BC86-46F3-8FE8-BEFA516125BE}"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678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2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AD7554-678E-4D04-B629-03C92C16CD1E}"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988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9"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23" y="1535113"/>
            <a:ext cx="4376870" cy="639762"/>
          </a:xfrm>
        </p:spPr>
        <p:txBody>
          <a:bodyPr anchor="b"/>
          <a:lstStyle>
            <a:lvl1pPr marL="0" indent="0">
              <a:buNone/>
              <a:defRPr sz="2401" b="1"/>
            </a:lvl1pPr>
            <a:lvl2pPr marL="457387" indent="0">
              <a:buNone/>
              <a:defRPr sz="2001" b="1"/>
            </a:lvl2pPr>
            <a:lvl3pPr marL="914774" indent="0">
              <a:buNone/>
              <a:defRPr sz="1800" b="1"/>
            </a:lvl3pPr>
            <a:lvl4pPr marL="1372163" indent="0">
              <a:buNone/>
              <a:defRPr sz="1601" b="1"/>
            </a:lvl4pPr>
            <a:lvl5pPr marL="1829551" indent="0">
              <a:buNone/>
              <a:defRPr sz="1601" b="1"/>
            </a:lvl5pPr>
            <a:lvl6pPr marL="2286938" indent="0">
              <a:buNone/>
              <a:defRPr sz="1601" b="1"/>
            </a:lvl6pPr>
            <a:lvl7pPr marL="2744326" indent="0">
              <a:buNone/>
              <a:defRPr sz="1601" b="1"/>
            </a:lvl7pPr>
            <a:lvl8pPr marL="3201713" indent="0">
              <a:buNone/>
              <a:defRPr sz="1601" b="1"/>
            </a:lvl8pPr>
            <a:lvl9pPr marL="3659101" indent="0">
              <a:buNone/>
              <a:defRPr sz="160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23" y="2174875"/>
            <a:ext cx="4376870" cy="3951288"/>
          </a:xfrm>
        </p:spPr>
        <p:txBody>
          <a:bodyPr/>
          <a:lstStyle>
            <a:lvl1pPr>
              <a:defRPr sz="2401"/>
            </a:lvl1pPr>
            <a:lvl2pPr>
              <a:defRPr sz="2001"/>
            </a:lvl2pPr>
            <a:lvl3pPr>
              <a:defRPr sz="1800"/>
            </a:lvl3pPr>
            <a:lvl4pPr>
              <a:defRPr sz="1601"/>
            </a:lvl4pPr>
            <a:lvl5pPr>
              <a:defRPr sz="1601"/>
            </a:lvl5pPr>
            <a:lvl6pPr>
              <a:defRPr sz="1601"/>
            </a:lvl6pPr>
            <a:lvl7pPr>
              <a:defRPr sz="1601"/>
            </a:lvl7pPr>
            <a:lvl8pPr>
              <a:defRPr sz="1601"/>
            </a:lvl8pPr>
            <a:lvl9pPr>
              <a:defRPr sz="160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438" y="1535113"/>
            <a:ext cx="4378590" cy="639762"/>
          </a:xfrm>
        </p:spPr>
        <p:txBody>
          <a:bodyPr anchor="b"/>
          <a:lstStyle>
            <a:lvl1pPr marL="0" indent="0">
              <a:buNone/>
              <a:defRPr sz="2401" b="1"/>
            </a:lvl1pPr>
            <a:lvl2pPr marL="457387" indent="0">
              <a:buNone/>
              <a:defRPr sz="2001" b="1"/>
            </a:lvl2pPr>
            <a:lvl3pPr marL="914774" indent="0">
              <a:buNone/>
              <a:defRPr sz="1800" b="1"/>
            </a:lvl3pPr>
            <a:lvl4pPr marL="1372163" indent="0">
              <a:buNone/>
              <a:defRPr sz="1601" b="1"/>
            </a:lvl4pPr>
            <a:lvl5pPr marL="1829551" indent="0">
              <a:buNone/>
              <a:defRPr sz="1601" b="1"/>
            </a:lvl5pPr>
            <a:lvl6pPr marL="2286938" indent="0">
              <a:buNone/>
              <a:defRPr sz="1601" b="1"/>
            </a:lvl6pPr>
            <a:lvl7pPr marL="2744326" indent="0">
              <a:buNone/>
              <a:defRPr sz="1601" b="1"/>
            </a:lvl7pPr>
            <a:lvl8pPr marL="3201713" indent="0">
              <a:buNone/>
              <a:defRPr sz="1601" b="1"/>
            </a:lvl8pPr>
            <a:lvl9pPr marL="3659101" indent="0">
              <a:buNone/>
              <a:defRPr sz="160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438" y="2174875"/>
            <a:ext cx="4378590" cy="3951288"/>
          </a:xfrm>
        </p:spPr>
        <p:txBody>
          <a:bodyPr/>
          <a:lstStyle>
            <a:lvl1pPr>
              <a:defRPr sz="2401"/>
            </a:lvl1pPr>
            <a:lvl2pPr>
              <a:defRPr sz="2001"/>
            </a:lvl2pPr>
            <a:lvl3pPr>
              <a:defRPr sz="1800"/>
            </a:lvl3pPr>
            <a:lvl4pPr>
              <a:defRPr sz="1601"/>
            </a:lvl4pPr>
            <a:lvl5pPr>
              <a:defRPr sz="1601"/>
            </a:lvl5pPr>
            <a:lvl6pPr>
              <a:defRPr sz="1601"/>
            </a:lvl6pPr>
            <a:lvl7pPr>
              <a:defRPr sz="1601"/>
            </a:lvl7pPr>
            <a:lvl8pPr>
              <a:defRPr sz="1601"/>
            </a:lvl8pPr>
            <a:lvl9pPr>
              <a:defRPr sz="160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FA49F66-EB37-43FF-862D-D24762A47236}"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2752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7ABFCD7-5B7A-4815-BEAF-0131427C1175}"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9922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B6E5C8-C33F-4C82-9529-769167D9620B}"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503202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90" y="273051"/>
            <a:ext cx="3259006" cy="1162050"/>
          </a:xfrm>
        </p:spPr>
        <p:txBody>
          <a:bodyPr anchor="b"/>
          <a:lstStyle>
            <a:lvl1pPr algn="l">
              <a:defRPr sz="2001"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377" y="273096"/>
            <a:ext cx="5537729" cy="5853113"/>
          </a:xfrm>
        </p:spPr>
        <p:txBody>
          <a:bodyPr/>
          <a:lstStyle>
            <a:lvl1pPr>
              <a:defRPr sz="3201"/>
            </a:lvl1pPr>
            <a:lvl2pPr>
              <a:defRPr sz="2801"/>
            </a:lvl2pPr>
            <a:lvl3pPr>
              <a:defRPr sz="2401"/>
            </a:lvl3pPr>
            <a:lvl4pPr>
              <a:defRPr sz="2001"/>
            </a:lvl4pPr>
            <a:lvl5pPr>
              <a:defRPr sz="2001"/>
            </a:lvl5pPr>
            <a:lvl6pPr>
              <a:defRPr sz="2001"/>
            </a:lvl6pPr>
            <a:lvl7pPr>
              <a:defRPr sz="2001"/>
            </a:lvl7pPr>
            <a:lvl8pPr>
              <a:defRPr sz="2001"/>
            </a:lvl8pPr>
            <a:lvl9pPr>
              <a:defRPr sz="200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490" y="1435113"/>
            <a:ext cx="3259006" cy="4691063"/>
          </a:xfrm>
        </p:spPr>
        <p:txBody>
          <a:bodyPr/>
          <a:lstStyle>
            <a:lvl1pPr marL="0" indent="0">
              <a:buNone/>
              <a:defRPr sz="1401"/>
            </a:lvl1pPr>
            <a:lvl2pPr marL="457387" indent="0">
              <a:buNone/>
              <a:defRPr sz="1200"/>
            </a:lvl2pPr>
            <a:lvl3pPr marL="914774" indent="0">
              <a:buNone/>
              <a:defRPr sz="1001"/>
            </a:lvl3pPr>
            <a:lvl4pPr marL="1372163" indent="0">
              <a:buNone/>
              <a:defRPr sz="900"/>
            </a:lvl4pPr>
            <a:lvl5pPr marL="1829551" indent="0">
              <a:buNone/>
              <a:defRPr sz="900"/>
            </a:lvl5pPr>
            <a:lvl6pPr marL="2286938" indent="0">
              <a:buNone/>
              <a:defRPr sz="900"/>
            </a:lvl6pPr>
            <a:lvl7pPr marL="2744326" indent="0">
              <a:buNone/>
              <a:defRPr sz="900"/>
            </a:lvl7pPr>
            <a:lvl8pPr marL="3201713" indent="0">
              <a:buNone/>
              <a:defRPr sz="900"/>
            </a:lvl8pPr>
            <a:lvl9pPr marL="3659101"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CADD68-E8FD-476E-AA45-275C570C618F}"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36487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1"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9"/>
            <a:ext cx="5943600" cy="4114800"/>
          </a:xfrm>
        </p:spPr>
        <p:txBody>
          <a:bodyPr/>
          <a:lstStyle>
            <a:lvl1pPr marL="0" indent="0">
              <a:buNone/>
              <a:defRPr sz="3201"/>
            </a:lvl1pPr>
            <a:lvl2pPr marL="457387" indent="0">
              <a:buNone/>
              <a:defRPr sz="2801"/>
            </a:lvl2pPr>
            <a:lvl3pPr marL="914774" indent="0">
              <a:buNone/>
              <a:defRPr sz="2401"/>
            </a:lvl3pPr>
            <a:lvl4pPr marL="1372163" indent="0">
              <a:buNone/>
              <a:defRPr sz="2001"/>
            </a:lvl4pPr>
            <a:lvl5pPr marL="1829551" indent="0">
              <a:buNone/>
              <a:defRPr sz="2001"/>
            </a:lvl5pPr>
            <a:lvl6pPr marL="2286938" indent="0">
              <a:buNone/>
              <a:defRPr sz="2001"/>
            </a:lvl6pPr>
            <a:lvl7pPr marL="2744326" indent="0">
              <a:buNone/>
              <a:defRPr sz="2001"/>
            </a:lvl7pPr>
            <a:lvl8pPr marL="3201713" indent="0">
              <a:buNone/>
              <a:defRPr sz="2001"/>
            </a:lvl8pPr>
            <a:lvl9pPr marL="3659101" indent="0">
              <a:buNone/>
              <a:defRPr sz="2001"/>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1"/>
            </a:lvl1pPr>
            <a:lvl2pPr marL="457387" indent="0">
              <a:buNone/>
              <a:defRPr sz="1200"/>
            </a:lvl2pPr>
            <a:lvl3pPr marL="914774" indent="0">
              <a:buNone/>
              <a:defRPr sz="1001"/>
            </a:lvl3pPr>
            <a:lvl4pPr marL="1372163" indent="0">
              <a:buNone/>
              <a:defRPr sz="900"/>
            </a:lvl4pPr>
            <a:lvl5pPr marL="1829551" indent="0">
              <a:buNone/>
              <a:defRPr sz="900"/>
            </a:lvl5pPr>
            <a:lvl6pPr marL="2286938" indent="0">
              <a:buNone/>
              <a:defRPr sz="900"/>
            </a:lvl6pPr>
            <a:lvl7pPr marL="2744326" indent="0">
              <a:buNone/>
              <a:defRPr sz="900"/>
            </a:lvl7pPr>
            <a:lvl8pPr marL="3201713" indent="0">
              <a:buNone/>
              <a:defRPr sz="900"/>
            </a:lvl8pPr>
            <a:lvl9pPr marL="3659101"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241C7B-507E-48D7-B90D-96FBA5FC636B}"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938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7BB2081-8AFB-4480-AE56-AA8046E2C24B}"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8235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741" y="274682"/>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856" y="274682"/>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2CA80D-51C9-4BC4-A033-DD0C34E64DCC}"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229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79"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8EA6C129-1A8F-4937-9F1B-4B02258221DB}" type="datetime1">
              <a:rPr lang="ja-JP" altLang="en-US" smtClean="0">
                <a:solidFill>
                  <a:prstClr val="black">
                    <a:tint val="75000"/>
                  </a:prstClr>
                </a:solidFill>
              </a:rPr>
              <a:t>2019/5/21</a:t>
            </a:fld>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78794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タイトル/4つの内容" type="fourObj">
  <p:cSld name="タイトル/4つの内容">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defRPr lang="ja-JP" altLang="en-US"/>
            </a:pPr>
            <a:r>
              <a:rPr lang="ko-KR" altLang="en-US"/>
              <a:t>マスタータイトルのスタイル編集</a:t>
            </a:r>
          </a:p>
        </p:txBody>
      </p:sp>
      <p:sp>
        <p:nvSpPr>
          <p:cNvPr id="3" name="内容プレースホルダー 2"/>
          <p:cNvSpPr>
            <a:spLocks noGrp="1"/>
          </p:cNvSpPr>
          <p:nvPr>
            <p:ph sz="quarter" idx="1"/>
          </p:nvPr>
        </p:nvSpPr>
        <p:spPr>
          <a:xfrm>
            <a:off x="495371" y="1600199"/>
            <a:ext cx="4374849" cy="2195984"/>
          </a:xfrm>
        </p:spPr>
        <p:txBody>
          <a:bodyPr/>
          <a:lstStyle>
            <a:lvl1pPr>
              <a:defRPr sz="2201"/>
            </a:lvl1pPr>
            <a:lvl2pPr>
              <a:defRPr sz="1901"/>
            </a:lvl2pPr>
            <a:lvl3pPr>
              <a:defRPr sz="1701"/>
            </a:lvl3pPr>
            <a:lvl4pPr>
              <a:defRPr sz="1499"/>
            </a:lvl4pPr>
            <a:lvl5pPr>
              <a:defRPr sz="1499"/>
            </a:lvl5pPr>
            <a:lvl6pPr>
              <a:defRPr sz="1499"/>
            </a:lvl6pPr>
            <a:lvl7pPr>
              <a:defRPr sz="1499"/>
            </a:lvl7pPr>
            <a:lvl8pPr>
              <a:defRPr sz="1499"/>
            </a:lvl8pPr>
            <a:lvl9pPr>
              <a:defRPr sz="1499"/>
            </a:lvl9pPr>
          </a:lstStyle>
          <a:p>
            <a:pPr lvl="0">
              <a:defRPr lang="ja-JP" altLang="en-US"/>
            </a:pPr>
            <a:r>
              <a:rPr lang="ko-KR" altLang="en-US"/>
              <a:t>マスターテキストスタイルを編集します。</a:t>
            </a:r>
          </a:p>
          <a:p>
            <a:pPr lvl="1">
              <a:defRPr lang="ja-JP" altLang="en-US"/>
            </a:pPr>
            <a:r>
              <a:rPr lang="ko-KR" altLang="en-US"/>
              <a:t>第2レベル</a:t>
            </a:r>
          </a:p>
          <a:p>
            <a:pPr lvl="2">
              <a:defRPr lang="ja-JP" altLang="en-US"/>
            </a:pPr>
            <a:r>
              <a:rPr lang="ko-KR" altLang="en-US"/>
              <a:t>第3レベル</a:t>
            </a:r>
          </a:p>
          <a:p>
            <a:pPr lvl="3">
              <a:defRPr lang="ja-JP" altLang="en-US"/>
            </a:pPr>
            <a:r>
              <a:rPr lang="ko-KR" altLang="en-US"/>
              <a:t>第4レベル</a:t>
            </a:r>
          </a:p>
          <a:p>
            <a:pPr lvl="4">
              <a:defRPr lang="ja-JP" altLang="en-US"/>
            </a:pPr>
            <a:r>
              <a:rPr lang="ko-KR" altLang="en-US"/>
              <a:t>第5レベル</a:t>
            </a:r>
          </a:p>
        </p:txBody>
      </p:sp>
      <p:sp>
        <p:nvSpPr>
          <p:cNvPr id="4" name="内容プレースホルダー 3"/>
          <p:cNvSpPr>
            <a:spLocks noGrp="1"/>
          </p:cNvSpPr>
          <p:nvPr>
            <p:ph sz="quarter" idx="2"/>
          </p:nvPr>
        </p:nvSpPr>
        <p:spPr>
          <a:xfrm>
            <a:off x="5035712" y="1600199"/>
            <a:ext cx="4374849" cy="2195984"/>
          </a:xfrm>
        </p:spPr>
        <p:txBody>
          <a:bodyPr/>
          <a:lstStyle>
            <a:lvl1pPr>
              <a:defRPr sz="2201"/>
            </a:lvl1pPr>
            <a:lvl2pPr>
              <a:defRPr sz="1901"/>
            </a:lvl2pPr>
            <a:lvl3pPr>
              <a:defRPr sz="1701"/>
            </a:lvl3pPr>
            <a:lvl4pPr>
              <a:defRPr sz="1499"/>
            </a:lvl4pPr>
            <a:lvl5pPr>
              <a:defRPr sz="1499"/>
            </a:lvl5pPr>
            <a:lvl6pPr>
              <a:defRPr sz="1499"/>
            </a:lvl6pPr>
            <a:lvl7pPr>
              <a:defRPr sz="1499"/>
            </a:lvl7pPr>
            <a:lvl8pPr>
              <a:defRPr sz="1499"/>
            </a:lvl8pPr>
            <a:lvl9pPr>
              <a:defRPr sz="1499"/>
            </a:lvl9pPr>
          </a:lstStyle>
          <a:p>
            <a:pPr lvl="0">
              <a:defRPr lang="ja-JP" altLang="en-US"/>
            </a:pPr>
            <a:r>
              <a:rPr lang="ko-KR" altLang="en-US"/>
              <a:t>マスターテキストスタイルを編集します。</a:t>
            </a:r>
          </a:p>
          <a:p>
            <a:pPr lvl="1">
              <a:defRPr lang="ja-JP" altLang="en-US"/>
            </a:pPr>
            <a:r>
              <a:rPr lang="ko-KR" altLang="en-US"/>
              <a:t>第2レベル</a:t>
            </a:r>
          </a:p>
          <a:p>
            <a:pPr lvl="2">
              <a:defRPr lang="ja-JP" altLang="en-US"/>
            </a:pPr>
            <a:r>
              <a:rPr lang="ko-KR" altLang="en-US"/>
              <a:t>第3レベル</a:t>
            </a:r>
          </a:p>
          <a:p>
            <a:pPr lvl="3">
              <a:defRPr lang="ja-JP" altLang="en-US"/>
            </a:pPr>
            <a:r>
              <a:rPr lang="ko-KR" altLang="en-US"/>
              <a:t>第4レベル</a:t>
            </a:r>
          </a:p>
          <a:p>
            <a:pPr lvl="4">
              <a:defRPr lang="ja-JP" altLang="en-US"/>
            </a:pPr>
            <a:r>
              <a:rPr lang="ko-KR" altLang="en-US"/>
              <a:t>第5レベル</a:t>
            </a:r>
          </a:p>
        </p:txBody>
      </p:sp>
      <p:sp>
        <p:nvSpPr>
          <p:cNvPr id="5" name="内容プレースホルダー 4"/>
          <p:cNvSpPr>
            <a:spLocks noGrp="1"/>
          </p:cNvSpPr>
          <p:nvPr>
            <p:ph sz="quarter" idx="3"/>
          </p:nvPr>
        </p:nvSpPr>
        <p:spPr>
          <a:xfrm>
            <a:off x="494500" y="3984198"/>
            <a:ext cx="4374849" cy="2195984"/>
          </a:xfrm>
        </p:spPr>
        <p:txBody>
          <a:bodyPr/>
          <a:lstStyle>
            <a:lvl1pPr>
              <a:defRPr sz="2201"/>
            </a:lvl1pPr>
            <a:lvl2pPr>
              <a:defRPr sz="1901"/>
            </a:lvl2pPr>
            <a:lvl3pPr>
              <a:defRPr sz="1701"/>
            </a:lvl3pPr>
            <a:lvl4pPr>
              <a:defRPr sz="1499"/>
            </a:lvl4pPr>
            <a:lvl5pPr>
              <a:defRPr sz="1499"/>
            </a:lvl5pPr>
            <a:lvl6pPr>
              <a:defRPr sz="1499"/>
            </a:lvl6pPr>
            <a:lvl7pPr>
              <a:defRPr sz="1499"/>
            </a:lvl7pPr>
            <a:lvl8pPr>
              <a:defRPr sz="1499"/>
            </a:lvl8pPr>
            <a:lvl9pPr>
              <a:defRPr sz="1499"/>
            </a:lvl9pPr>
          </a:lstStyle>
          <a:p>
            <a:pPr lvl="0">
              <a:defRPr lang="ja-JP" altLang="en-US"/>
            </a:pPr>
            <a:r>
              <a:rPr lang="ko-KR" altLang="en-US"/>
              <a:t>マスターテキストスタイルを編集します。</a:t>
            </a:r>
          </a:p>
          <a:p>
            <a:pPr lvl="1">
              <a:defRPr lang="ja-JP" altLang="en-US"/>
            </a:pPr>
            <a:r>
              <a:rPr lang="ko-KR" altLang="en-US"/>
              <a:t>第2レベル</a:t>
            </a:r>
          </a:p>
          <a:p>
            <a:pPr lvl="2">
              <a:defRPr lang="ja-JP" altLang="en-US"/>
            </a:pPr>
            <a:r>
              <a:rPr lang="ko-KR" altLang="en-US"/>
              <a:t>第3レベル</a:t>
            </a:r>
          </a:p>
          <a:p>
            <a:pPr lvl="3">
              <a:defRPr lang="ja-JP" altLang="en-US"/>
            </a:pPr>
            <a:r>
              <a:rPr lang="ko-KR" altLang="en-US"/>
              <a:t>第4レベル</a:t>
            </a:r>
          </a:p>
          <a:p>
            <a:pPr lvl="4">
              <a:defRPr lang="ja-JP" altLang="en-US"/>
            </a:pPr>
            <a:r>
              <a:rPr lang="ko-KR" altLang="en-US"/>
              <a:t>第5レベル</a:t>
            </a:r>
          </a:p>
        </p:txBody>
      </p:sp>
      <p:sp>
        <p:nvSpPr>
          <p:cNvPr id="6" name="内容プレースホルダー 5"/>
          <p:cNvSpPr>
            <a:spLocks noGrp="1"/>
          </p:cNvSpPr>
          <p:nvPr>
            <p:ph sz="quarter" idx="4"/>
          </p:nvPr>
        </p:nvSpPr>
        <p:spPr>
          <a:xfrm>
            <a:off x="5034113" y="3984198"/>
            <a:ext cx="4374849" cy="2195984"/>
          </a:xfrm>
        </p:spPr>
        <p:txBody>
          <a:bodyPr/>
          <a:lstStyle>
            <a:lvl1pPr>
              <a:defRPr sz="2201"/>
            </a:lvl1pPr>
            <a:lvl2pPr>
              <a:defRPr sz="1901"/>
            </a:lvl2pPr>
            <a:lvl3pPr>
              <a:defRPr sz="1701"/>
            </a:lvl3pPr>
            <a:lvl4pPr>
              <a:defRPr sz="1499"/>
            </a:lvl4pPr>
            <a:lvl5pPr>
              <a:defRPr sz="1499"/>
            </a:lvl5pPr>
            <a:lvl6pPr>
              <a:defRPr sz="1499"/>
            </a:lvl6pPr>
            <a:lvl7pPr>
              <a:defRPr sz="1499"/>
            </a:lvl7pPr>
            <a:lvl8pPr>
              <a:defRPr sz="1499"/>
            </a:lvl8pPr>
            <a:lvl9pPr>
              <a:defRPr sz="1499"/>
            </a:lvl9pPr>
          </a:lstStyle>
          <a:p>
            <a:pPr lvl="0">
              <a:defRPr lang="ja-JP" altLang="en-US"/>
            </a:pPr>
            <a:r>
              <a:rPr lang="ko-KR" altLang="en-US"/>
              <a:t>マスターテキストスタイルを編集します。</a:t>
            </a:r>
          </a:p>
          <a:p>
            <a:pPr lvl="1">
              <a:defRPr lang="ja-JP" altLang="en-US"/>
            </a:pPr>
            <a:r>
              <a:rPr lang="ko-KR" altLang="en-US"/>
              <a:t>第2レベル</a:t>
            </a:r>
          </a:p>
          <a:p>
            <a:pPr lvl="2">
              <a:defRPr lang="ja-JP" altLang="en-US"/>
            </a:pPr>
            <a:r>
              <a:rPr lang="ko-KR" altLang="en-US"/>
              <a:t>第3レベル</a:t>
            </a:r>
          </a:p>
          <a:p>
            <a:pPr lvl="3">
              <a:defRPr lang="ja-JP" altLang="en-US"/>
            </a:pPr>
            <a:r>
              <a:rPr lang="ko-KR" altLang="en-US"/>
              <a:t>第4レベル</a:t>
            </a:r>
          </a:p>
          <a:p>
            <a:pPr lvl="4">
              <a:defRPr lang="ja-JP" altLang="en-US"/>
            </a:pPr>
            <a:r>
              <a:rPr lang="ko-KR" altLang="en-US"/>
              <a:t>第5レベル</a:t>
            </a:r>
          </a:p>
        </p:txBody>
      </p:sp>
      <p:sp>
        <p:nvSpPr>
          <p:cNvPr id="7" name="日付プレースホルダー 3"/>
          <p:cNvSpPr>
            <a:spLocks noGrp="1"/>
          </p:cNvSpPr>
          <p:nvPr>
            <p:ph type="dt" sz="half" idx="10"/>
          </p:nvPr>
        </p:nvSpPr>
        <p:spPr>
          <a:xfrm>
            <a:off x="495795" y="6356319"/>
            <a:ext cx="2311252" cy="365104"/>
          </a:xfrm>
          <a:prstGeom prst="rect">
            <a:avLst/>
          </a:prstGeom>
          <a:noFill/>
          <a:ln w="25400" cap="flat" cmpd="sng" algn="ctr">
            <a:noFill/>
            <a:prstDash val="solid"/>
            <a:round/>
          </a:ln>
        </p:spPr>
        <p:txBody>
          <a:bodyPr/>
          <a:lstStyle/>
          <a:p>
            <a:pPr>
              <a:defRPr lang="ja-JP" altLang="en-US"/>
            </a:pPr>
            <a:fld id="{71D386CA-A4D2-4F9B-9649-0E2D1545C4BE}" type="datetime1">
              <a:rPr lang="ja-JP" altLang="en-US" smtClean="0">
                <a:solidFill>
                  <a:srgbClr val="898989">
                    <a:alpha val="100000"/>
                  </a:srgbClr>
                </a:solidFill>
              </a:rPr>
              <a:t>2019/5/21</a:t>
            </a:fld>
            <a:endParaRPr lang="ja-JP" altLang="ko-KR">
              <a:solidFill>
                <a:srgbClr val="898989">
                  <a:alpha val="100000"/>
                </a:srgbClr>
              </a:solidFill>
            </a:endParaRPr>
          </a:p>
        </p:txBody>
      </p:sp>
      <p:sp>
        <p:nvSpPr>
          <p:cNvPr id="8" name="フッタプレースホルダー 4"/>
          <p:cNvSpPr>
            <a:spLocks noGrp="1"/>
          </p:cNvSpPr>
          <p:nvPr>
            <p:ph type="ftr" sz="quarter" idx="11"/>
          </p:nvPr>
        </p:nvSpPr>
        <p:spPr/>
        <p:txBody>
          <a:bodyPr/>
          <a:lstStyle/>
          <a:p>
            <a:pPr>
              <a:defRPr lang="ja-JP" altLang="en-US"/>
            </a:pPr>
            <a:endParaRPr lang="ko-KR" altLang="en-US">
              <a:solidFill>
                <a:prstClr val="black">
                  <a:tint val="75000"/>
                </a:prstClr>
              </a:solidFill>
            </a:endParaRPr>
          </a:p>
        </p:txBody>
      </p:sp>
      <p:sp>
        <p:nvSpPr>
          <p:cNvPr id="9" name="スライド番号プレースホルダー 5"/>
          <p:cNvSpPr>
            <a:spLocks noGrp="1"/>
          </p:cNvSpPr>
          <p:nvPr>
            <p:ph type="sldNum" sz="quarter" idx="12"/>
          </p:nvPr>
        </p:nvSpPr>
        <p:spPr>
          <a:xfrm>
            <a:off x="7099050" y="6356319"/>
            <a:ext cx="2311252" cy="365104"/>
          </a:xfrm>
          <a:prstGeom prst="rect">
            <a:avLst/>
          </a:prstGeom>
          <a:noFill/>
          <a:ln w="25400" cap="flat" cmpd="sng" algn="ctr">
            <a:noFill/>
            <a:prstDash val="solid"/>
            <a:round/>
          </a:ln>
        </p:spPr>
        <p:txBody>
          <a:bodyPr vert="horz" wrap="square" lIns="81858" tIns="42555" rIns="81858" bIns="42555" anchor="ctr">
            <a:noAutofit/>
          </a:bodyPr>
          <a:lstStyle/>
          <a:p>
            <a:pPr defTabSz="721401">
              <a:buClr>
                <a:srgbClr val="000000">
                  <a:alpha val="100000"/>
                </a:srgbClr>
              </a:buClr>
              <a:buSzPct val="100000"/>
              <a:defRPr lang="ja-JP" altLang="en-US"/>
            </a:pPr>
            <a:fld id="{3F01DB34-DAB2-451D-8160-1F7048C33B57}" type="slidenum">
              <a:rPr lang="ja-JP" altLang="en-US" spc="4" smtClean="0">
                <a:solidFill>
                  <a:srgbClr val="898989">
                    <a:alpha val="100000"/>
                  </a:srgbClr>
                </a:solidFill>
              </a:rPr>
              <a:pPr defTabSz="721401">
                <a:buClr>
                  <a:srgbClr val="000000">
                    <a:alpha val="100000"/>
                  </a:srgbClr>
                </a:buClr>
                <a:buSzPct val="100000"/>
                <a:defRPr lang="ja-JP" altLang="en-US"/>
              </a:pPr>
              <a:t>‹#›</a:t>
            </a:fld>
            <a:r>
              <a:rPr lang="ja-JP" altLang="en-US" spc="4" smtClean="0">
                <a:solidFill>
                  <a:srgbClr val="898989">
                    <a:alpha val="100000"/>
                  </a:srgbClr>
                </a:solidFill>
              </a:rPr>
              <a:t> </a:t>
            </a:r>
            <a:endParaRPr lang="ja-JP" altLang="en-US" spc="4">
              <a:solidFill>
                <a:srgbClr val="898989">
                  <a:alpha val="100000"/>
                </a:srgbClr>
              </a:solidFill>
            </a:endParaRPr>
          </a:p>
        </p:txBody>
      </p:sp>
    </p:spTree>
    <p:extLst>
      <p:ext uri="{BB962C8B-B14F-4D97-AF65-F5344CB8AC3E}">
        <p14:creationId xmlns:p14="http://schemas.microsoft.com/office/powerpoint/2010/main" val="173388616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fld id="{6C179673-C248-4682-B28F-4268603E91D0}" type="datetime1">
              <a:rPr lang="ja-JP" altLang="en-US" smtClean="0">
                <a:solidFill>
                  <a:srgbClr val="000000"/>
                </a:solidFill>
              </a:rPr>
              <a:t>2019/5/21</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3E088F-3D5F-4B2F-BE6F-279B22DC0D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4737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7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C096007-E74F-4F0A-8D5A-BF68766FA569}"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585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BD4E03-1618-4EE9-9F33-AB6AD8167924}" type="datetime1">
              <a:rPr kumimoji="1" lang="ja-JP" altLang="en-US" smtClean="0"/>
              <a:t>2019/5/21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693902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59" y="274665"/>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EEB182C-B0EF-4DCC-9270-5A84D0D07D5C}" type="datetime1">
              <a:rPr lang="ja-JP" altLang="en-US" smtClean="0">
                <a:solidFill>
                  <a:prstClr val="black">
                    <a:tint val="75000"/>
                  </a:prstClr>
                </a:solidFill>
                <a:latin typeface="Calibri"/>
              </a:rPr>
              <a:pPr>
                <a:defRPr/>
              </a:pPr>
              <a:t>2019/5/21</a:t>
            </a:fld>
            <a:endParaRPr lang="en-US" altLang="ja-JP">
              <a:solidFill>
                <a:prstClr val="black">
                  <a:tint val="75000"/>
                </a:prstClr>
              </a:solidFill>
              <a:latin typeface="Calibri"/>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CC7E30-E6A2-48DF-BBDC-70A482C76B70}" type="slidenum">
              <a:rPr lang="en-US" altLang="ja-JP" sz="1200">
                <a:solidFill>
                  <a:prstClr val="black">
                    <a:tint val="75000"/>
                  </a:prstClr>
                </a:solidFill>
                <a:latin typeface="Calibri"/>
              </a:rPr>
              <a:pPr>
                <a:defRPr/>
              </a:pPr>
              <a:t>‹#›</a:t>
            </a:fld>
            <a:endParaRPr lang="en-US" altLang="ja-JP" sz="1200">
              <a:solidFill>
                <a:prstClr val="black">
                  <a:tint val="75000"/>
                </a:prstClr>
              </a:solidFill>
              <a:latin typeface="Calibri"/>
            </a:endParaRPr>
          </a:p>
        </p:txBody>
      </p:sp>
    </p:spTree>
    <p:extLst>
      <p:ext uri="{BB962C8B-B14F-4D97-AF65-F5344CB8AC3E}">
        <p14:creationId xmlns:p14="http://schemas.microsoft.com/office/powerpoint/2010/main" val="25823639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8" y="213087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2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B26CA97-B468-4EF6-8674-2FEB2F286DA4}"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C4FD99-15B3-4E30-9B68-838ECD6012D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7927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04A1E7D-886F-4649-9CFF-F81375439FAE}"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9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0CBEAB3-5BC1-41B8-8325-5EB9AE9A5FBE}"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36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6F5B5D-F929-4A9D-97B2-9FED78C6E3C6}"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42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8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031C98D-7B85-4F82-90D1-6CA22600C317}"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77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DA613A-D941-49EB-87C4-C320FDCCC00A}"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23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4.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75" y="63567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B6284-0555-429E-832D-295301492C71}"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538144" y="64482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85"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3"/>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DB3AFFC-0F41-4A89-B818-50F7DB93589C}" type="datetime1">
              <a:rPr kumimoji="1" lang="ja-JP" altLang="en-US" smtClean="0"/>
              <a:t>2019/5/21</a:t>
            </a:fld>
            <a:endParaRPr kumimoji="1" lang="ja-JP" altLang="en-US"/>
          </a:p>
        </p:txBody>
      </p:sp>
      <p:sp>
        <p:nvSpPr>
          <p:cNvPr id="5" name="フッター プレースホルダー 4"/>
          <p:cNvSpPr>
            <a:spLocks noGrp="1"/>
          </p:cNvSpPr>
          <p:nvPr>
            <p:ph type="ftr" sz="quarter" idx="3"/>
          </p:nvPr>
        </p:nvSpPr>
        <p:spPr>
          <a:xfrm>
            <a:off x="3384550" y="6356363"/>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63"/>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698119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ftr="0" dt="0"/>
  <p:txStyles>
    <p:titleStyle>
      <a:lvl1pPr algn="ctr" defTabSz="990552" rtl="0" eaLnBrk="1" latinLnBrk="0" hangingPunct="1">
        <a:spcBef>
          <a:spcPct val="0"/>
        </a:spcBef>
        <a:buNone/>
        <a:defRPr kumimoji="1" sz="4767" kern="1200">
          <a:solidFill>
            <a:schemeClr val="tx1"/>
          </a:solidFill>
          <a:latin typeface="+mj-lt"/>
          <a:ea typeface="+mj-ea"/>
          <a:cs typeface="+mj-cs"/>
        </a:defRPr>
      </a:lvl1pPr>
    </p:titleStyle>
    <p:bodyStyle>
      <a:lvl1pPr marL="371457" indent="-371457" algn="l" defTabSz="990552"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24" indent="-309548" algn="l" defTabSz="990552"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190" indent="-247639" algn="l" defTabSz="990552"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466" indent="-247639" algn="l" defTabSz="990552"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742" indent="-247639" algn="l" defTabSz="990552"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019" indent="-247639" algn="l" defTabSz="990552"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296" indent="-247639" algn="l" defTabSz="990552"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571" indent="-247639" algn="l" defTabSz="990552"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848" indent="-247639" algn="l" defTabSz="990552"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52" rtl="0" eaLnBrk="1" latinLnBrk="0" hangingPunct="1">
        <a:defRPr kumimoji="1" sz="1950" kern="1200">
          <a:solidFill>
            <a:schemeClr val="tx1"/>
          </a:solidFill>
          <a:latin typeface="+mn-lt"/>
          <a:ea typeface="+mn-ea"/>
          <a:cs typeface="+mn-cs"/>
        </a:defRPr>
      </a:lvl1pPr>
      <a:lvl2pPr marL="495277" algn="l" defTabSz="990552" rtl="0" eaLnBrk="1" latinLnBrk="0" hangingPunct="1">
        <a:defRPr kumimoji="1" sz="1950" kern="1200">
          <a:solidFill>
            <a:schemeClr val="tx1"/>
          </a:solidFill>
          <a:latin typeface="+mn-lt"/>
          <a:ea typeface="+mn-ea"/>
          <a:cs typeface="+mn-cs"/>
        </a:defRPr>
      </a:lvl2pPr>
      <a:lvl3pPr marL="990552" algn="l" defTabSz="990552" rtl="0" eaLnBrk="1" latinLnBrk="0" hangingPunct="1">
        <a:defRPr kumimoji="1" sz="1950" kern="1200">
          <a:solidFill>
            <a:schemeClr val="tx1"/>
          </a:solidFill>
          <a:latin typeface="+mn-lt"/>
          <a:ea typeface="+mn-ea"/>
          <a:cs typeface="+mn-cs"/>
        </a:defRPr>
      </a:lvl3pPr>
      <a:lvl4pPr marL="1485829" algn="l" defTabSz="990552" rtl="0" eaLnBrk="1" latinLnBrk="0" hangingPunct="1">
        <a:defRPr kumimoji="1" sz="1950" kern="1200">
          <a:solidFill>
            <a:schemeClr val="tx1"/>
          </a:solidFill>
          <a:latin typeface="+mn-lt"/>
          <a:ea typeface="+mn-ea"/>
          <a:cs typeface="+mn-cs"/>
        </a:defRPr>
      </a:lvl4pPr>
      <a:lvl5pPr marL="1981103" algn="l" defTabSz="990552" rtl="0" eaLnBrk="1" latinLnBrk="0" hangingPunct="1">
        <a:defRPr kumimoji="1" sz="1950" kern="1200">
          <a:solidFill>
            <a:schemeClr val="tx1"/>
          </a:solidFill>
          <a:latin typeface="+mn-lt"/>
          <a:ea typeface="+mn-ea"/>
          <a:cs typeface="+mn-cs"/>
        </a:defRPr>
      </a:lvl5pPr>
      <a:lvl6pPr marL="2476382" algn="l" defTabSz="990552" rtl="0" eaLnBrk="1" latinLnBrk="0" hangingPunct="1">
        <a:defRPr kumimoji="1" sz="1950" kern="1200">
          <a:solidFill>
            <a:schemeClr val="tx1"/>
          </a:solidFill>
          <a:latin typeface="+mn-lt"/>
          <a:ea typeface="+mn-ea"/>
          <a:cs typeface="+mn-cs"/>
        </a:defRPr>
      </a:lvl6pPr>
      <a:lvl7pPr marL="2971657" algn="l" defTabSz="990552" rtl="0" eaLnBrk="1" latinLnBrk="0" hangingPunct="1">
        <a:defRPr kumimoji="1" sz="1950" kern="1200">
          <a:solidFill>
            <a:schemeClr val="tx1"/>
          </a:solidFill>
          <a:latin typeface="+mn-lt"/>
          <a:ea typeface="+mn-ea"/>
          <a:cs typeface="+mn-cs"/>
        </a:defRPr>
      </a:lvl7pPr>
      <a:lvl8pPr marL="3466933" algn="l" defTabSz="990552" rtl="0" eaLnBrk="1" latinLnBrk="0" hangingPunct="1">
        <a:defRPr kumimoji="1" sz="1950" kern="1200">
          <a:solidFill>
            <a:schemeClr val="tx1"/>
          </a:solidFill>
          <a:latin typeface="+mn-lt"/>
          <a:ea typeface="+mn-ea"/>
          <a:cs typeface="+mn-cs"/>
        </a:defRPr>
      </a:lvl8pPr>
      <a:lvl9pPr marL="3962210" algn="l" defTabSz="990552"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29"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29" y="1600235"/>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669" y="635737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8ACB8-9089-46CC-B4D8-BEE391365B42}" type="datetime1">
              <a:rPr lang="ja-JP" altLang="en-US" smtClean="0">
                <a:solidFill>
                  <a:prstClr val="black">
                    <a:tint val="75000"/>
                  </a:prstClr>
                </a:solidFill>
              </a:rPr>
              <a:t>2019/5/21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737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51" y="6357378"/>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4C70D-35DA-47A0-8749-E3FB69473BF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970930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hf hdr="0" ftr="0" dt="0"/>
  <p:txStyles>
    <p:titleStyle>
      <a:lvl1pPr algn="ctr" defTabSz="914774" rtl="0" eaLnBrk="1" latinLnBrk="0" hangingPunct="1">
        <a:spcBef>
          <a:spcPct val="0"/>
        </a:spcBef>
        <a:buNone/>
        <a:defRPr kumimoji="1" sz="4401" kern="1200">
          <a:solidFill>
            <a:schemeClr val="tx1"/>
          </a:solidFill>
          <a:latin typeface="+mj-lt"/>
          <a:ea typeface="+mj-ea"/>
          <a:cs typeface="+mj-cs"/>
        </a:defRPr>
      </a:lvl1pPr>
    </p:titleStyle>
    <p:bodyStyle>
      <a:lvl1pPr marL="343041" indent="-343041" algn="l" defTabSz="914774" rtl="0" eaLnBrk="1" latinLnBrk="0" hangingPunct="1">
        <a:spcBef>
          <a:spcPct val="20000"/>
        </a:spcBef>
        <a:buFont typeface="Arial" panose="020B0604020202020204" pitchFamily="34" charset="0"/>
        <a:buChar char="•"/>
        <a:defRPr kumimoji="1" sz="3201" kern="1200">
          <a:solidFill>
            <a:schemeClr val="tx1"/>
          </a:solidFill>
          <a:latin typeface="+mn-lt"/>
          <a:ea typeface="+mn-ea"/>
          <a:cs typeface="+mn-cs"/>
        </a:defRPr>
      </a:lvl1pPr>
      <a:lvl2pPr marL="743254" indent="-285868" algn="l" defTabSz="914774" rtl="0" eaLnBrk="1" latinLnBrk="0" hangingPunct="1">
        <a:spcBef>
          <a:spcPct val="20000"/>
        </a:spcBef>
        <a:buFont typeface="Arial" panose="020B0604020202020204" pitchFamily="34" charset="0"/>
        <a:buChar char="–"/>
        <a:defRPr kumimoji="1" sz="2801" kern="1200">
          <a:solidFill>
            <a:schemeClr val="tx1"/>
          </a:solidFill>
          <a:latin typeface="+mn-lt"/>
          <a:ea typeface="+mn-ea"/>
          <a:cs typeface="+mn-cs"/>
        </a:defRPr>
      </a:lvl2pPr>
      <a:lvl3pPr marL="1143470" indent="-228693" algn="l" defTabSz="914774" rtl="0" eaLnBrk="1" latinLnBrk="0" hangingPunct="1">
        <a:spcBef>
          <a:spcPct val="20000"/>
        </a:spcBef>
        <a:buFont typeface="Arial" panose="020B0604020202020204" pitchFamily="34" charset="0"/>
        <a:buChar char="•"/>
        <a:defRPr kumimoji="1" sz="2401" kern="1200">
          <a:solidFill>
            <a:schemeClr val="tx1"/>
          </a:solidFill>
          <a:latin typeface="+mn-lt"/>
          <a:ea typeface="+mn-ea"/>
          <a:cs typeface="+mn-cs"/>
        </a:defRPr>
      </a:lvl3pPr>
      <a:lvl4pPr marL="1600856" indent="-228693" algn="l" defTabSz="914774" rtl="0" eaLnBrk="1" latinLnBrk="0" hangingPunct="1">
        <a:spcBef>
          <a:spcPct val="20000"/>
        </a:spcBef>
        <a:buFont typeface="Arial" panose="020B0604020202020204" pitchFamily="34" charset="0"/>
        <a:buChar char="–"/>
        <a:defRPr kumimoji="1" sz="2001" kern="1200">
          <a:solidFill>
            <a:schemeClr val="tx1"/>
          </a:solidFill>
          <a:latin typeface="+mn-lt"/>
          <a:ea typeface="+mn-ea"/>
          <a:cs typeface="+mn-cs"/>
        </a:defRPr>
      </a:lvl4pPr>
      <a:lvl5pPr marL="2058244" indent="-228693" algn="l" defTabSz="914774" rtl="0" eaLnBrk="1" latinLnBrk="0" hangingPunct="1">
        <a:spcBef>
          <a:spcPct val="20000"/>
        </a:spcBef>
        <a:buFont typeface="Arial" panose="020B0604020202020204" pitchFamily="34" charset="0"/>
        <a:buChar char="»"/>
        <a:defRPr kumimoji="1" sz="2001" kern="1200">
          <a:solidFill>
            <a:schemeClr val="tx1"/>
          </a:solidFill>
          <a:latin typeface="+mn-lt"/>
          <a:ea typeface="+mn-ea"/>
          <a:cs typeface="+mn-cs"/>
        </a:defRPr>
      </a:lvl5pPr>
      <a:lvl6pPr marL="2515630" indent="-228693" algn="l" defTabSz="914774" rtl="0" eaLnBrk="1" latinLnBrk="0" hangingPunct="1">
        <a:spcBef>
          <a:spcPct val="20000"/>
        </a:spcBef>
        <a:buFont typeface="Arial" panose="020B0604020202020204" pitchFamily="34" charset="0"/>
        <a:buChar char="•"/>
        <a:defRPr kumimoji="1" sz="2001" kern="1200">
          <a:solidFill>
            <a:schemeClr val="tx1"/>
          </a:solidFill>
          <a:latin typeface="+mn-lt"/>
          <a:ea typeface="+mn-ea"/>
          <a:cs typeface="+mn-cs"/>
        </a:defRPr>
      </a:lvl6pPr>
      <a:lvl7pPr marL="2973018" indent="-228693" algn="l" defTabSz="914774" rtl="0" eaLnBrk="1" latinLnBrk="0" hangingPunct="1">
        <a:spcBef>
          <a:spcPct val="20000"/>
        </a:spcBef>
        <a:buFont typeface="Arial" panose="020B0604020202020204" pitchFamily="34" charset="0"/>
        <a:buChar char="•"/>
        <a:defRPr kumimoji="1" sz="2001" kern="1200">
          <a:solidFill>
            <a:schemeClr val="tx1"/>
          </a:solidFill>
          <a:latin typeface="+mn-lt"/>
          <a:ea typeface="+mn-ea"/>
          <a:cs typeface="+mn-cs"/>
        </a:defRPr>
      </a:lvl7pPr>
      <a:lvl8pPr marL="3430408" indent="-228693" algn="l" defTabSz="914774" rtl="0" eaLnBrk="1" latinLnBrk="0" hangingPunct="1">
        <a:spcBef>
          <a:spcPct val="20000"/>
        </a:spcBef>
        <a:buFont typeface="Arial" panose="020B0604020202020204" pitchFamily="34" charset="0"/>
        <a:buChar char="•"/>
        <a:defRPr kumimoji="1" sz="2001" kern="1200">
          <a:solidFill>
            <a:schemeClr val="tx1"/>
          </a:solidFill>
          <a:latin typeface="+mn-lt"/>
          <a:ea typeface="+mn-ea"/>
          <a:cs typeface="+mn-cs"/>
        </a:defRPr>
      </a:lvl8pPr>
      <a:lvl9pPr marL="3887795" indent="-228693" algn="l" defTabSz="914774" rtl="0" eaLnBrk="1" latinLnBrk="0" hangingPunct="1">
        <a:spcBef>
          <a:spcPct val="20000"/>
        </a:spcBef>
        <a:buFont typeface="Arial" panose="020B0604020202020204" pitchFamily="34" charset="0"/>
        <a:buChar char="•"/>
        <a:defRPr kumimoji="1" sz="2001" kern="1200">
          <a:solidFill>
            <a:schemeClr val="tx1"/>
          </a:solidFill>
          <a:latin typeface="+mn-lt"/>
          <a:ea typeface="+mn-ea"/>
          <a:cs typeface="+mn-cs"/>
        </a:defRPr>
      </a:lvl9pPr>
    </p:bodyStyle>
    <p:otherStyle>
      <a:defPPr>
        <a:defRPr lang="ja-JP"/>
      </a:defPPr>
      <a:lvl1pPr marL="0" algn="l" defTabSz="914774" rtl="0" eaLnBrk="1" latinLnBrk="0" hangingPunct="1">
        <a:defRPr kumimoji="1" sz="1800" kern="1200">
          <a:solidFill>
            <a:schemeClr val="tx1"/>
          </a:solidFill>
          <a:latin typeface="+mn-lt"/>
          <a:ea typeface="+mn-ea"/>
          <a:cs typeface="+mn-cs"/>
        </a:defRPr>
      </a:lvl1pPr>
      <a:lvl2pPr marL="457387" algn="l" defTabSz="914774" rtl="0" eaLnBrk="1" latinLnBrk="0" hangingPunct="1">
        <a:defRPr kumimoji="1" sz="1800" kern="1200">
          <a:solidFill>
            <a:schemeClr val="tx1"/>
          </a:solidFill>
          <a:latin typeface="+mn-lt"/>
          <a:ea typeface="+mn-ea"/>
          <a:cs typeface="+mn-cs"/>
        </a:defRPr>
      </a:lvl2pPr>
      <a:lvl3pPr marL="914774" algn="l" defTabSz="914774" rtl="0" eaLnBrk="1" latinLnBrk="0" hangingPunct="1">
        <a:defRPr kumimoji="1" sz="1800" kern="1200">
          <a:solidFill>
            <a:schemeClr val="tx1"/>
          </a:solidFill>
          <a:latin typeface="+mn-lt"/>
          <a:ea typeface="+mn-ea"/>
          <a:cs typeface="+mn-cs"/>
        </a:defRPr>
      </a:lvl3pPr>
      <a:lvl4pPr marL="1372163" algn="l" defTabSz="914774" rtl="0" eaLnBrk="1" latinLnBrk="0" hangingPunct="1">
        <a:defRPr kumimoji="1" sz="1800" kern="1200">
          <a:solidFill>
            <a:schemeClr val="tx1"/>
          </a:solidFill>
          <a:latin typeface="+mn-lt"/>
          <a:ea typeface="+mn-ea"/>
          <a:cs typeface="+mn-cs"/>
        </a:defRPr>
      </a:lvl4pPr>
      <a:lvl5pPr marL="1829551" algn="l" defTabSz="914774" rtl="0" eaLnBrk="1" latinLnBrk="0" hangingPunct="1">
        <a:defRPr kumimoji="1" sz="1800" kern="1200">
          <a:solidFill>
            <a:schemeClr val="tx1"/>
          </a:solidFill>
          <a:latin typeface="+mn-lt"/>
          <a:ea typeface="+mn-ea"/>
          <a:cs typeface="+mn-cs"/>
        </a:defRPr>
      </a:lvl5pPr>
      <a:lvl6pPr marL="2286938" algn="l" defTabSz="914774" rtl="0" eaLnBrk="1" latinLnBrk="0" hangingPunct="1">
        <a:defRPr kumimoji="1" sz="1800" kern="1200">
          <a:solidFill>
            <a:schemeClr val="tx1"/>
          </a:solidFill>
          <a:latin typeface="+mn-lt"/>
          <a:ea typeface="+mn-ea"/>
          <a:cs typeface="+mn-cs"/>
        </a:defRPr>
      </a:lvl6pPr>
      <a:lvl7pPr marL="2744326" algn="l" defTabSz="914774" rtl="0" eaLnBrk="1" latinLnBrk="0" hangingPunct="1">
        <a:defRPr kumimoji="1" sz="1800" kern="1200">
          <a:solidFill>
            <a:schemeClr val="tx1"/>
          </a:solidFill>
          <a:latin typeface="+mn-lt"/>
          <a:ea typeface="+mn-ea"/>
          <a:cs typeface="+mn-cs"/>
        </a:defRPr>
      </a:lvl7pPr>
      <a:lvl8pPr marL="3201713" algn="l" defTabSz="914774" rtl="0" eaLnBrk="1" latinLnBrk="0" hangingPunct="1">
        <a:defRPr kumimoji="1" sz="1800" kern="1200">
          <a:solidFill>
            <a:schemeClr val="tx1"/>
          </a:solidFill>
          <a:latin typeface="+mn-lt"/>
          <a:ea typeface="+mn-ea"/>
          <a:cs typeface="+mn-cs"/>
        </a:defRPr>
      </a:lvl8pPr>
      <a:lvl9pPr marL="3659101" algn="l" defTabSz="914774"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42984"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742984" y="1981208"/>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5"/>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fld id="{702F6B12-FD7C-46E9-B67D-249EDC59FABB}" type="datetime1">
              <a:rPr lang="ja-JP" altLang="en-US" smtClean="0">
                <a:solidFill>
                  <a:srgbClr val="000000"/>
                </a:solidFill>
              </a:rPr>
              <a:t>2019/5/21</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5" y="6248405"/>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41" y="6248405"/>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C68723F7-658A-4AB9-80C3-164B95610A0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97215666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188"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379"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569"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758"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892" indent="-342892" algn="l" rtl="0" eaLnBrk="0" fontAlgn="base" hangingPunct="0">
        <a:spcBef>
          <a:spcPct val="20000"/>
        </a:spcBef>
        <a:spcAft>
          <a:spcPct val="0"/>
        </a:spcAft>
        <a:buChar char="•"/>
        <a:defRPr kumimoji="1" sz="3200">
          <a:solidFill>
            <a:schemeClr val="tx1"/>
          </a:solidFill>
          <a:latin typeface="+mn-lt"/>
          <a:ea typeface="+mn-ea"/>
          <a:cs typeface="+mn-cs"/>
        </a:defRPr>
      </a:lvl1pPr>
      <a:lvl2pPr marL="742933" indent="-285745" algn="l" rtl="0" eaLnBrk="0" fontAlgn="base" hangingPunct="0">
        <a:spcBef>
          <a:spcPct val="20000"/>
        </a:spcBef>
        <a:spcAft>
          <a:spcPct val="0"/>
        </a:spcAft>
        <a:buChar char="–"/>
        <a:defRPr kumimoji="1" sz="2800">
          <a:solidFill>
            <a:schemeClr val="tx1"/>
          </a:solidFill>
          <a:latin typeface="+mn-lt"/>
          <a:ea typeface="+mn-ea"/>
        </a:defRPr>
      </a:lvl2pPr>
      <a:lvl3pPr marL="1142974" indent="-228595" algn="l" rtl="0" eaLnBrk="0" fontAlgn="base" hangingPunct="0">
        <a:spcBef>
          <a:spcPct val="20000"/>
        </a:spcBef>
        <a:spcAft>
          <a:spcPct val="0"/>
        </a:spcAft>
        <a:buChar char="•"/>
        <a:defRPr kumimoji="1" sz="2400">
          <a:solidFill>
            <a:schemeClr val="tx1"/>
          </a:solidFill>
          <a:latin typeface="+mn-lt"/>
          <a:ea typeface="+mn-ea"/>
        </a:defRPr>
      </a:lvl3pPr>
      <a:lvl4pPr marL="1600164" indent="-228595" algn="l" rtl="0" eaLnBrk="0" fontAlgn="base" hangingPunct="0">
        <a:spcBef>
          <a:spcPct val="20000"/>
        </a:spcBef>
        <a:spcAft>
          <a:spcPct val="0"/>
        </a:spcAft>
        <a:buChar char="–"/>
        <a:defRPr kumimoji="1" sz="2000">
          <a:solidFill>
            <a:schemeClr val="tx1"/>
          </a:solidFill>
          <a:latin typeface="+mn-lt"/>
          <a:ea typeface="+mn-ea"/>
        </a:defRPr>
      </a:lvl4pPr>
      <a:lvl5pPr marL="2057352" indent="-228595" algn="l" rtl="0" eaLnBrk="0" fontAlgn="base" hangingPunct="0">
        <a:spcBef>
          <a:spcPct val="20000"/>
        </a:spcBef>
        <a:spcAft>
          <a:spcPct val="0"/>
        </a:spcAft>
        <a:buChar char="»"/>
        <a:defRPr kumimoji="1" sz="2000">
          <a:solidFill>
            <a:schemeClr val="tx1"/>
          </a:solidFill>
          <a:latin typeface="+mn-lt"/>
          <a:ea typeface="+mn-ea"/>
        </a:defRPr>
      </a:lvl5pPr>
      <a:lvl6pPr marL="2514543" indent="-228595" algn="l" rtl="0" fontAlgn="base">
        <a:spcBef>
          <a:spcPct val="20000"/>
        </a:spcBef>
        <a:spcAft>
          <a:spcPct val="0"/>
        </a:spcAft>
        <a:buChar char="»"/>
        <a:defRPr kumimoji="1" sz="2000">
          <a:solidFill>
            <a:schemeClr val="tx1"/>
          </a:solidFill>
          <a:latin typeface="+mn-lt"/>
          <a:ea typeface="+mn-ea"/>
        </a:defRPr>
      </a:lvl6pPr>
      <a:lvl7pPr marL="2971732" indent="-228595" algn="l" rtl="0" fontAlgn="base">
        <a:spcBef>
          <a:spcPct val="20000"/>
        </a:spcBef>
        <a:spcAft>
          <a:spcPct val="0"/>
        </a:spcAft>
        <a:buChar char="»"/>
        <a:defRPr kumimoji="1" sz="2000">
          <a:solidFill>
            <a:schemeClr val="tx1"/>
          </a:solidFill>
          <a:latin typeface="+mn-lt"/>
          <a:ea typeface="+mn-ea"/>
        </a:defRPr>
      </a:lvl7pPr>
      <a:lvl8pPr marL="3428921" indent="-228595" algn="l" rtl="0" fontAlgn="base">
        <a:spcBef>
          <a:spcPct val="20000"/>
        </a:spcBef>
        <a:spcAft>
          <a:spcPct val="0"/>
        </a:spcAft>
        <a:buChar char="»"/>
        <a:defRPr kumimoji="1" sz="2000">
          <a:solidFill>
            <a:schemeClr val="tx1"/>
          </a:solidFill>
          <a:latin typeface="+mn-lt"/>
          <a:ea typeface="+mn-ea"/>
        </a:defRPr>
      </a:lvl8pPr>
      <a:lvl9pPr marL="3886110" indent="-228595"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9" rtl="0" eaLnBrk="1" latinLnBrk="0" hangingPunct="1">
        <a:defRPr kumimoji="1" sz="1800" kern="1200">
          <a:solidFill>
            <a:schemeClr val="tx1"/>
          </a:solidFill>
          <a:latin typeface="+mn-lt"/>
          <a:ea typeface="+mn-ea"/>
          <a:cs typeface="+mn-cs"/>
        </a:defRPr>
      </a:lvl1pPr>
      <a:lvl2pPr marL="457188" algn="l" defTabSz="914379" rtl="0" eaLnBrk="1" latinLnBrk="0" hangingPunct="1">
        <a:defRPr kumimoji="1" sz="1800" kern="1200">
          <a:solidFill>
            <a:schemeClr val="tx1"/>
          </a:solidFill>
          <a:latin typeface="+mn-lt"/>
          <a:ea typeface="+mn-ea"/>
          <a:cs typeface="+mn-cs"/>
        </a:defRPr>
      </a:lvl2pPr>
      <a:lvl3pPr marL="914379" algn="l" defTabSz="914379" rtl="0" eaLnBrk="1" latinLnBrk="0" hangingPunct="1">
        <a:defRPr kumimoji="1" sz="1800" kern="1200">
          <a:solidFill>
            <a:schemeClr val="tx1"/>
          </a:solidFill>
          <a:latin typeface="+mn-lt"/>
          <a:ea typeface="+mn-ea"/>
          <a:cs typeface="+mn-cs"/>
        </a:defRPr>
      </a:lvl3pPr>
      <a:lvl4pPr marL="1371569" algn="l" defTabSz="914379" rtl="0" eaLnBrk="1" latinLnBrk="0" hangingPunct="1">
        <a:defRPr kumimoji="1" sz="1800" kern="1200">
          <a:solidFill>
            <a:schemeClr val="tx1"/>
          </a:solidFill>
          <a:latin typeface="+mn-lt"/>
          <a:ea typeface="+mn-ea"/>
          <a:cs typeface="+mn-cs"/>
        </a:defRPr>
      </a:lvl4pPr>
      <a:lvl5pPr marL="1828758" algn="l" defTabSz="914379" rtl="0" eaLnBrk="1" latinLnBrk="0" hangingPunct="1">
        <a:defRPr kumimoji="1" sz="1800" kern="1200">
          <a:solidFill>
            <a:schemeClr val="tx1"/>
          </a:solidFill>
          <a:latin typeface="+mn-lt"/>
          <a:ea typeface="+mn-ea"/>
          <a:cs typeface="+mn-cs"/>
        </a:defRPr>
      </a:lvl5pPr>
      <a:lvl6pPr marL="2285948" algn="l" defTabSz="914379" rtl="0" eaLnBrk="1" latinLnBrk="0" hangingPunct="1">
        <a:defRPr kumimoji="1" sz="1800" kern="1200">
          <a:solidFill>
            <a:schemeClr val="tx1"/>
          </a:solidFill>
          <a:latin typeface="+mn-lt"/>
          <a:ea typeface="+mn-ea"/>
          <a:cs typeface="+mn-cs"/>
        </a:defRPr>
      </a:lvl6pPr>
      <a:lvl7pPr marL="2743136" algn="l" defTabSz="914379" rtl="0" eaLnBrk="1" latinLnBrk="0" hangingPunct="1">
        <a:defRPr kumimoji="1" sz="1800" kern="1200">
          <a:solidFill>
            <a:schemeClr val="tx1"/>
          </a:solidFill>
          <a:latin typeface="+mn-lt"/>
          <a:ea typeface="+mn-ea"/>
          <a:cs typeface="+mn-cs"/>
        </a:defRPr>
      </a:lvl7pPr>
      <a:lvl8pPr marL="3200325" algn="l" defTabSz="914379" rtl="0" eaLnBrk="1" latinLnBrk="0" hangingPunct="1">
        <a:defRPr kumimoji="1" sz="1800" kern="1200">
          <a:solidFill>
            <a:schemeClr val="tx1"/>
          </a:solidFill>
          <a:latin typeface="+mn-lt"/>
          <a:ea typeface="+mn-ea"/>
          <a:cs typeface="+mn-cs"/>
        </a:defRPr>
      </a:lvl8pPr>
      <a:lvl9pPr marL="3657515" algn="l" defTabSz="91437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gif"/><Relationship Id="rId18" Type="http://schemas.openxmlformats.org/officeDocument/2006/relationships/image" Target="../media/image22.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image" Target="../media/image6.jpeg"/><Relationship Id="rId16" Type="http://schemas.openxmlformats.org/officeDocument/2006/relationships/image" Target="../media/image20.wmf"/><Relationship Id="rId20" Type="http://schemas.openxmlformats.org/officeDocument/2006/relationships/image" Target="../media/image24.png"/><Relationship Id="rId1" Type="http://schemas.openxmlformats.org/officeDocument/2006/relationships/slideLayout" Target="../slideLayouts/slideLayout40.xml"/><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5" Type="http://schemas.openxmlformats.org/officeDocument/2006/relationships/image" Target="../media/image19.wmf"/><Relationship Id="rId10" Type="http://schemas.openxmlformats.org/officeDocument/2006/relationships/image" Target="../media/image14.wmf"/><Relationship Id="rId19" Type="http://schemas.openxmlformats.org/officeDocument/2006/relationships/image" Target="../media/image23.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images.google.co.jp/imgres?imgurl=http://business-icon.com/material/005.png&amp;imgrefurl=http://business-icon.com/01-work/005-work.html&amp;usg=__nIn4gvn4ZA8mwgLb0o_Wv9fecPM=&amp;h=300&amp;w=300&amp;sz=8&amp;hl=ja&amp;start=7&amp;zoom=1&amp;tbnid=zm8ehAUOSRSd8M:&amp;tbnh=116&amp;tbnw=116&amp;ei=gFn-UI2PKJHbkgXJ-IDoBg&amp;prev=/search?q=%E6%9B%B8%E9%A1%9E+%E3%82%A4%E3%83%A9%E3%82%B9%E3%83%88&amp;hl=ja&amp;sa=X&amp;gbv=2&amp;tbs=itp:clipart&amp;tbm=isch&amp;itbs=1" TargetMode="External"/><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04460" y="2276872"/>
            <a:ext cx="8645116" cy="10081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800" dirty="0" smtClean="0">
                <a:solidFill>
                  <a:prstClr val="black"/>
                </a:solidFill>
                <a:latin typeface="HG丸ｺﾞｼｯｸM-PRO" pitchFamily="50" charset="-128"/>
                <a:ea typeface="HG丸ｺﾞｼｯｸM-PRO" pitchFamily="50" charset="-128"/>
              </a:rPr>
              <a:t>１</a:t>
            </a:r>
            <a:r>
              <a:rPr lang="ja-JP" altLang="en-US" sz="2800" dirty="0" smtClean="0">
                <a:solidFill>
                  <a:prstClr val="black"/>
                </a:solidFill>
                <a:latin typeface="HG丸ｺﾞｼｯｸM-PRO" pitchFamily="50" charset="-128"/>
                <a:ea typeface="HG丸ｺﾞｼｯｸM-PRO" pitchFamily="50" charset="-128"/>
              </a:rPr>
              <a:t>．</a:t>
            </a:r>
            <a:r>
              <a:rPr lang="ja-JP" altLang="en-US" sz="2800" dirty="0">
                <a:solidFill>
                  <a:prstClr val="black"/>
                </a:solidFill>
                <a:latin typeface="HG丸ｺﾞｼｯｸM-PRO" pitchFamily="50" charset="-128"/>
                <a:ea typeface="HG丸ｺﾞｼｯｸM-PRO" pitchFamily="50" charset="-128"/>
              </a:rPr>
              <a:t>介護保険</a:t>
            </a:r>
            <a:r>
              <a:rPr lang="ja-JP" altLang="en-US" sz="2800" dirty="0" smtClean="0">
                <a:solidFill>
                  <a:prstClr val="black"/>
                </a:solidFill>
                <a:latin typeface="HG丸ｺﾞｼｯｸM-PRO" pitchFamily="50" charset="-128"/>
                <a:ea typeface="HG丸ｺﾞｼｯｸM-PRO" pitchFamily="50" charset="-128"/>
              </a:rPr>
              <a:t>制度の概況について</a:t>
            </a:r>
            <a:endParaRPr lang="ja-JP" altLang="en-US" sz="2800" dirty="0">
              <a:solidFill>
                <a:prstClr val="black"/>
              </a:solidFill>
              <a:latin typeface="HG丸ｺﾞｼｯｸM-PRO" pitchFamily="50" charset="-128"/>
              <a:ea typeface="HG丸ｺﾞｼｯｸM-PRO" pitchFamily="50" charset="-128"/>
            </a:endParaRPr>
          </a:p>
        </p:txBody>
      </p:sp>
      <p:sp>
        <p:nvSpPr>
          <p:cNvPr id="11" name="正方形/長方形 10"/>
          <p:cNvSpPr/>
          <p:nvPr/>
        </p:nvSpPr>
        <p:spPr>
          <a:xfrm>
            <a:off x="920552" y="3501008"/>
            <a:ext cx="8645116" cy="57606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800" dirty="0" smtClean="0">
                <a:solidFill>
                  <a:prstClr val="black"/>
                </a:solidFill>
                <a:latin typeface="HG丸ｺﾞｼｯｸM-PRO" pitchFamily="50" charset="-128"/>
                <a:ea typeface="HG丸ｺﾞｼｯｸM-PRO" pitchFamily="50" charset="-128"/>
              </a:rPr>
              <a:t>２</a:t>
            </a:r>
            <a:r>
              <a:rPr lang="ja-JP" altLang="en-US" sz="2800" dirty="0" smtClean="0">
                <a:solidFill>
                  <a:prstClr val="black"/>
                </a:solidFill>
                <a:latin typeface="HG丸ｺﾞｼｯｸM-PRO" pitchFamily="50" charset="-128"/>
                <a:ea typeface="HG丸ｺﾞｼｯｸM-PRO" pitchFamily="50" charset="-128"/>
              </a:rPr>
              <a:t>．最近のトピックについて</a:t>
            </a:r>
            <a:endParaRPr lang="ja-JP" altLang="en-US" sz="2800" dirty="0">
              <a:solidFill>
                <a:prstClr val="black"/>
              </a:solidFill>
              <a:latin typeface="HG丸ｺﾞｼｯｸM-PRO" pitchFamily="50" charset="-128"/>
              <a:ea typeface="HG丸ｺﾞｼｯｸM-PRO" pitchFamily="50" charset="-128"/>
            </a:endParaRPr>
          </a:p>
        </p:txBody>
      </p:sp>
      <p:sp>
        <p:nvSpPr>
          <p:cNvPr id="10" name="正方形/長方形 9"/>
          <p:cNvSpPr/>
          <p:nvPr/>
        </p:nvSpPr>
        <p:spPr>
          <a:xfrm>
            <a:off x="-200471" y="908720"/>
            <a:ext cx="990599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3600" b="1" dirty="0" smtClean="0">
                <a:solidFill>
                  <a:prstClr val="black"/>
                </a:solidFill>
              </a:rPr>
              <a:t>本日の内容</a:t>
            </a:r>
            <a:endParaRPr lang="ja-JP" altLang="en-US" sz="3600" b="1" dirty="0">
              <a:solidFill>
                <a:prstClr val="black"/>
              </a:solidFill>
            </a:endParaRPr>
          </a:p>
        </p:txBody>
      </p:sp>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0</a:t>
            </a:fld>
            <a:endParaRPr lang="ja-JP" altLang="en-US">
              <a:solidFill>
                <a:prstClr val="black">
                  <a:tint val="75000"/>
                </a:prstClr>
              </a:solidFill>
            </a:endParaRPr>
          </a:p>
        </p:txBody>
      </p:sp>
    </p:spTree>
    <p:extLst>
      <p:ext uri="{BB962C8B-B14F-4D97-AF65-F5344CB8AC3E}">
        <p14:creationId xmlns:p14="http://schemas.microsoft.com/office/powerpoint/2010/main" val="408001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9650" y="0"/>
            <a:ext cx="7886700" cy="396000"/>
          </a:xfrm>
        </p:spPr>
        <p:txBody>
          <a:bodyPr>
            <a:noAutofit/>
          </a:bodyPr>
          <a:lstStyle/>
          <a:p>
            <a:r>
              <a:rPr lang="ja-JP" altLang="en-US" sz="2000" dirty="0">
                <a:latin typeface="HGP創英角ｺﾞｼｯｸUB" panose="020B0900000000000000" pitchFamily="50" charset="-128"/>
                <a:ea typeface="HGP創英角ｺﾞｼｯｸUB" panose="020B0900000000000000" pitchFamily="50" charset="-128"/>
              </a:rPr>
              <a:t>サービス種類別介護費用額割合の推移</a:t>
            </a:r>
          </a:p>
        </p:txBody>
      </p:sp>
      <p:sp>
        <p:nvSpPr>
          <p:cNvPr id="5" name="テキスト ボックス 4"/>
          <p:cNvSpPr txBox="1"/>
          <p:nvPr/>
        </p:nvSpPr>
        <p:spPr>
          <a:xfrm>
            <a:off x="308371" y="6422823"/>
            <a:ext cx="6115141" cy="220188"/>
          </a:xfrm>
          <a:prstGeom prst="rect">
            <a:avLst/>
          </a:prstGeom>
          <a:noFill/>
        </p:spPr>
        <p:txBody>
          <a:bodyPr wrap="square" rtlCol="0">
            <a:spAutoFit/>
          </a:bodyPr>
          <a:lstStyle/>
          <a:p>
            <a:pPr defTabSz="844083" fontAlgn="base">
              <a:spcBef>
                <a:spcPct val="0"/>
              </a:spcBef>
              <a:spcAft>
                <a:spcPct val="0"/>
              </a:spcAft>
              <a:defRPr/>
            </a:pPr>
            <a:r>
              <a:rPr lang="en-US" altLang="ja-JP" sz="831" dirty="0">
                <a:solidFill>
                  <a:prstClr val="black"/>
                </a:solidFill>
                <a:latin typeface="Arial" charset="0"/>
                <a:ea typeface="ＭＳ Ｐゴシック" charset="-128"/>
              </a:rPr>
              <a:t>〔</a:t>
            </a:r>
            <a:r>
              <a:rPr lang="ja-JP" altLang="en-US" sz="831" dirty="0">
                <a:solidFill>
                  <a:prstClr val="black"/>
                </a:solidFill>
                <a:latin typeface="Arial" charset="0"/>
                <a:ea typeface="ＭＳ Ｐゴシック" charset="-128"/>
              </a:rPr>
              <a:t>出典</a:t>
            </a:r>
            <a:r>
              <a:rPr lang="en-US" altLang="ja-JP" sz="831" dirty="0">
                <a:solidFill>
                  <a:prstClr val="black"/>
                </a:solidFill>
                <a:latin typeface="Arial" charset="0"/>
                <a:ea typeface="ＭＳ Ｐゴシック" charset="-128"/>
              </a:rPr>
              <a:t>〕</a:t>
            </a:r>
            <a:r>
              <a:rPr lang="ja-JP" altLang="en-US" sz="831" dirty="0">
                <a:solidFill>
                  <a:prstClr val="black"/>
                </a:solidFill>
                <a:latin typeface="Arial" charset="0"/>
                <a:ea typeface="ＭＳ Ｐゴシック" charset="-128"/>
              </a:rPr>
              <a:t>介護給付費等実態調査（平成</a:t>
            </a:r>
            <a:r>
              <a:rPr lang="en-US" altLang="ja-JP" sz="831" dirty="0">
                <a:solidFill>
                  <a:prstClr val="black"/>
                </a:solidFill>
                <a:latin typeface="Arial" charset="0"/>
                <a:ea typeface="ＭＳ Ｐゴシック" charset="-128"/>
              </a:rPr>
              <a:t>13</a:t>
            </a:r>
            <a:r>
              <a:rPr lang="ja-JP" altLang="en-US" sz="831" dirty="0">
                <a:solidFill>
                  <a:prstClr val="black"/>
                </a:solidFill>
                <a:latin typeface="Arial" charset="0"/>
                <a:ea typeface="ＭＳ Ｐゴシック" charset="-128"/>
              </a:rPr>
              <a:t>年度から平成</a:t>
            </a:r>
            <a:r>
              <a:rPr lang="en-US" altLang="ja-JP" sz="831" dirty="0">
                <a:solidFill>
                  <a:prstClr val="black"/>
                </a:solidFill>
                <a:latin typeface="Arial" charset="0"/>
                <a:ea typeface="ＭＳ Ｐゴシック" charset="-128"/>
              </a:rPr>
              <a:t>29</a:t>
            </a:r>
            <a:r>
              <a:rPr lang="ja-JP" altLang="en-US" sz="831" dirty="0">
                <a:solidFill>
                  <a:prstClr val="black"/>
                </a:solidFill>
                <a:latin typeface="Arial" charset="0"/>
                <a:ea typeface="ＭＳ Ｐゴシック" charset="-128"/>
              </a:rPr>
              <a:t>年度）より作成</a:t>
            </a: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592" y="303588"/>
            <a:ext cx="3609497" cy="3223385"/>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613" y="303588"/>
            <a:ext cx="3609497" cy="3223385"/>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661" y="3278661"/>
            <a:ext cx="3613358" cy="3223385"/>
          </a:xfrm>
          <a:prstGeom prst="rect">
            <a:avLst/>
          </a:prstGeom>
        </p:spPr>
      </p:pic>
      <p:sp>
        <p:nvSpPr>
          <p:cNvPr id="28" name="角丸四角形 9"/>
          <p:cNvSpPr>
            <a:spLocks noChangeArrowheads="1"/>
          </p:cNvSpPr>
          <p:nvPr/>
        </p:nvSpPr>
        <p:spPr bwMode="auto">
          <a:xfrm>
            <a:off x="630241" y="560569"/>
            <a:ext cx="758848" cy="2506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84356" tIns="42179" rIns="84356" bIns="42179" anchor="ctr"/>
          <a:lstStyle/>
          <a:p>
            <a:pPr algn="ctr" defTabSz="843576" fontAlgn="base">
              <a:spcBef>
                <a:spcPct val="0"/>
              </a:spcBef>
              <a:spcAft>
                <a:spcPct val="0"/>
              </a:spcAft>
              <a:defRPr/>
            </a:pPr>
            <a:r>
              <a:rPr lang="ja-JP" altLang="en-US" sz="1108" b="1" dirty="0">
                <a:solidFill>
                  <a:prstClr val="black"/>
                </a:solidFill>
                <a:latin typeface="ＭＳ ゴシック" panose="020B0609070205080204" pitchFamily="49" charset="-128"/>
                <a:ea typeface="ＭＳ ゴシック" panose="020B0609070205080204" pitchFamily="49" charset="-128"/>
              </a:rPr>
              <a:t>Ｈ１３度</a:t>
            </a:r>
            <a:endParaRPr lang="ja-JP" altLang="en-US" sz="554" b="1" dirty="0">
              <a:solidFill>
                <a:prstClr val="black"/>
              </a:solidFill>
              <a:latin typeface="ＭＳ ゴシック" panose="020B0609070205080204" pitchFamily="49" charset="-128"/>
              <a:ea typeface="ＭＳ ゴシック" panose="020B0609070205080204" pitchFamily="49" charset="-128"/>
            </a:endParaRPr>
          </a:p>
        </p:txBody>
      </p:sp>
      <p:sp>
        <p:nvSpPr>
          <p:cNvPr id="29" name="角丸四角形 9"/>
          <p:cNvSpPr>
            <a:spLocks noChangeArrowheads="1"/>
          </p:cNvSpPr>
          <p:nvPr/>
        </p:nvSpPr>
        <p:spPr bwMode="auto">
          <a:xfrm>
            <a:off x="5351814" y="560569"/>
            <a:ext cx="758848" cy="2506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84356" tIns="42179" rIns="84356" bIns="42179" anchor="ctr"/>
          <a:lstStyle/>
          <a:p>
            <a:pPr algn="ctr" defTabSz="843576" fontAlgn="base">
              <a:spcBef>
                <a:spcPct val="0"/>
              </a:spcBef>
              <a:spcAft>
                <a:spcPct val="0"/>
              </a:spcAft>
              <a:defRPr/>
            </a:pPr>
            <a:r>
              <a:rPr lang="ja-JP" altLang="en-US" sz="1108" b="1" dirty="0">
                <a:solidFill>
                  <a:prstClr val="black"/>
                </a:solidFill>
                <a:latin typeface="ＭＳ ゴシック" panose="020B0609070205080204" pitchFamily="49" charset="-128"/>
                <a:ea typeface="ＭＳ ゴシック" panose="020B0609070205080204" pitchFamily="49" charset="-128"/>
              </a:rPr>
              <a:t>Ｈ１９度</a:t>
            </a:r>
            <a:endParaRPr lang="ja-JP" altLang="en-US" sz="554" b="1" dirty="0">
              <a:solidFill>
                <a:prstClr val="black"/>
              </a:solidFill>
              <a:latin typeface="ＭＳ ゴシック" panose="020B0609070205080204" pitchFamily="49" charset="-128"/>
              <a:ea typeface="ＭＳ ゴシック" panose="020B0609070205080204" pitchFamily="49" charset="-128"/>
            </a:endParaRPr>
          </a:p>
        </p:txBody>
      </p:sp>
      <p:sp>
        <p:nvSpPr>
          <p:cNvPr id="30" name="角丸四角形 9"/>
          <p:cNvSpPr>
            <a:spLocks noChangeArrowheads="1"/>
          </p:cNvSpPr>
          <p:nvPr/>
        </p:nvSpPr>
        <p:spPr bwMode="auto">
          <a:xfrm>
            <a:off x="630241" y="3418015"/>
            <a:ext cx="758848" cy="2506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84356" tIns="42179" rIns="84356" bIns="42179" anchor="ctr"/>
          <a:lstStyle/>
          <a:p>
            <a:pPr algn="ctr" defTabSz="843576" fontAlgn="base">
              <a:spcBef>
                <a:spcPct val="0"/>
              </a:spcBef>
              <a:spcAft>
                <a:spcPct val="0"/>
              </a:spcAft>
              <a:defRPr/>
            </a:pPr>
            <a:r>
              <a:rPr lang="ja-JP" altLang="en-US" sz="1108" b="1" dirty="0">
                <a:solidFill>
                  <a:prstClr val="black"/>
                </a:solidFill>
                <a:latin typeface="ＭＳ ゴシック" panose="020B0609070205080204" pitchFamily="49" charset="-128"/>
                <a:ea typeface="ＭＳ ゴシック" panose="020B0609070205080204" pitchFamily="49" charset="-128"/>
              </a:rPr>
              <a:t>Ｈ２４度</a:t>
            </a:r>
            <a:endParaRPr lang="ja-JP" altLang="en-US" sz="554" b="1" dirty="0">
              <a:solidFill>
                <a:prstClr val="black"/>
              </a:solidFill>
              <a:latin typeface="ＭＳ ゴシック" panose="020B0609070205080204" pitchFamily="49" charset="-128"/>
              <a:ea typeface="ＭＳ ゴシック" panose="020B0609070205080204" pitchFamily="49" charset="-128"/>
            </a:endParaRPr>
          </a:p>
        </p:txBody>
      </p:sp>
      <p:sp>
        <p:nvSpPr>
          <p:cNvPr id="31" name="角丸四角形 9"/>
          <p:cNvSpPr>
            <a:spLocks noChangeArrowheads="1"/>
          </p:cNvSpPr>
          <p:nvPr/>
        </p:nvSpPr>
        <p:spPr bwMode="auto">
          <a:xfrm>
            <a:off x="5351814" y="3422162"/>
            <a:ext cx="758848" cy="2506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84356" tIns="42179" rIns="84356" bIns="42179" anchor="ctr"/>
          <a:lstStyle/>
          <a:p>
            <a:pPr algn="ctr" defTabSz="843576" fontAlgn="base">
              <a:spcBef>
                <a:spcPct val="0"/>
              </a:spcBef>
              <a:spcAft>
                <a:spcPct val="0"/>
              </a:spcAft>
              <a:defRPr/>
            </a:pPr>
            <a:r>
              <a:rPr lang="ja-JP" altLang="en-US" sz="1108" b="1" dirty="0">
                <a:solidFill>
                  <a:prstClr val="black"/>
                </a:solidFill>
                <a:latin typeface="ＭＳ ゴシック" panose="020B0609070205080204" pitchFamily="49" charset="-128"/>
                <a:ea typeface="ＭＳ ゴシック" panose="020B0609070205080204" pitchFamily="49" charset="-128"/>
              </a:rPr>
              <a:t>Ｈ２９度</a:t>
            </a:r>
            <a:endParaRPr lang="ja-JP" altLang="en-US" sz="554" b="1" dirty="0">
              <a:solidFill>
                <a:prstClr val="black"/>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7772400" y="6520962"/>
            <a:ext cx="2133600" cy="337038"/>
          </a:xfrm>
        </p:spPr>
        <p:txBody>
          <a:bodyPr/>
          <a:lstStyle/>
          <a:p>
            <a:fld id="{9E2A29CB-BA86-48A6-80E1-CB8750A963B5}" type="slidenum">
              <a:rPr lang="ja-JP" altLang="en-US" sz="1400">
                <a:solidFill>
                  <a:schemeClr val="tx1"/>
                </a:solidFill>
              </a:rPr>
              <a:t>9</a:t>
            </a:fld>
            <a:endParaRPr lang="ja-JP" altLang="en-US" sz="1400" dirty="0">
              <a:solidFill>
                <a:schemeClr val="tx1"/>
              </a:solidFill>
            </a:endParaRP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321" y="3412511"/>
            <a:ext cx="3610734" cy="3222000"/>
          </a:xfrm>
          <a:prstGeom prst="rect">
            <a:avLst/>
          </a:prstGeom>
        </p:spPr>
      </p:pic>
    </p:spTree>
    <p:extLst>
      <p:ext uri="{BB962C8B-B14F-4D97-AF65-F5344CB8AC3E}">
        <p14:creationId xmlns:p14="http://schemas.microsoft.com/office/powerpoint/2010/main" val="105514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3"/>
          <p:cNvGraphicFramePr>
            <a:graphicFrameLocks noGrp="1"/>
          </p:cNvGraphicFramePr>
          <p:nvPr>
            <p:ph idx="4294967295"/>
            <p:extLst/>
          </p:nvPr>
        </p:nvGraphicFramePr>
        <p:xfrm>
          <a:off x="131831" y="1432154"/>
          <a:ext cx="9538535"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5124" name="Text Box 4"/>
          <p:cNvSpPr txBox="1">
            <a:spLocks noChangeArrowheads="1"/>
          </p:cNvSpPr>
          <p:nvPr/>
        </p:nvSpPr>
        <p:spPr bwMode="auto">
          <a:xfrm>
            <a:off x="-195" y="1365486"/>
            <a:ext cx="917928" cy="133350"/>
          </a:xfrm>
          <a:prstGeom prst="rect">
            <a:avLst/>
          </a:prstGeom>
          <a:noFill/>
          <a:ln w="9525">
            <a:noFill/>
            <a:miter lim="800000"/>
            <a:headEnd/>
            <a:tailEnd/>
          </a:ln>
        </p:spPr>
        <p:txBody>
          <a:bodyP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人口（万人）</a:t>
            </a:r>
          </a:p>
        </p:txBody>
      </p:sp>
      <p:sp>
        <p:nvSpPr>
          <p:cNvPr id="5125" name="Text Box 5"/>
          <p:cNvSpPr txBox="1">
            <a:spLocks noChangeArrowheads="1"/>
          </p:cNvSpPr>
          <p:nvPr/>
        </p:nvSpPr>
        <p:spPr bwMode="auto">
          <a:xfrm>
            <a:off x="9352265" y="1333736"/>
            <a:ext cx="605076" cy="196850"/>
          </a:xfrm>
          <a:prstGeom prst="rect">
            <a:avLst/>
          </a:prstGeom>
          <a:noFill/>
          <a:ln w="9525">
            <a:noFill/>
            <a:miter lim="800000"/>
            <a:headEnd/>
            <a:tailEnd/>
          </a:ln>
        </p:spPr>
        <p:txBody>
          <a:bodyP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127" name="Rectangle 7"/>
          <p:cNvSpPr>
            <a:spLocks noChangeArrowheads="1"/>
          </p:cNvSpPr>
          <p:nvPr/>
        </p:nvSpPr>
        <p:spPr bwMode="auto">
          <a:xfrm>
            <a:off x="3706753" y="5942240"/>
            <a:ext cx="1168896" cy="179388"/>
          </a:xfrm>
          <a:prstGeom prst="rect">
            <a:avLst/>
          </a:prstGeom>
          <a:solidFill>
            <a:schemeClr val="tx2">
              <a:lumMod val="20000"/>
              <a:lumOff val="80000"/>
            </a:schemeClr>
          </a:solidFill>
          <a:ln w="9525">
            <a:solidFill>
              <a:schemeClr val="tx2"/>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1F497D"/>
                </a:solidFill>
                <a:effectLst/>
                <a:uLnTx/>
                <a:uFillTx/>
                <a:latin typeface="Calibri"/>
                <a:ea typeface="ＭＳ Ｐゴシック"/>
                <a:cs typeface="+mn-cs"/>
              </a:rPr>
              <a:t>14</a:t>
            </a:r>
            <a:r>
              <a:rPr kumimoji="1" lang="ja-JP" altLang="en-US" sz="800" b="1" i="0" u="none" strike="noStrike" kern="1200" cap="none" spc="0" normalizeH="0" baseline="0" noProof="0">
                <a:ln>
                  <a:noFill/>
                </a:ln>
                <a:solidFill>
                  <a:srgbClr val="1F497D"/>
                </a:solidFill>
                <a:effectLst/>
                <a:uLnTx/>
                <a:uFillTx/>
                <a:latin typeface="Calibri"/>
                <a:ea typeface="ＭＳ Ｐゴシック"/>
                <a:cs typeface="+mn-cs"/>
              </a:rPr>
              <a:t>歳以下人口</a:t>
            </a:r>
          </a:p>
        </p:txBody>
      </p:sp>
      <p:sp>
        <p:nvSpPr>
          <p:cNvPr id="5128" name="Rectangle 8"/>
          <p:cNvSpPr>
            <a:spLocks noChangeArrowheads="1"/>
          </p:cNvSpPr>
          <p:nvPr/>
        </p:nvSpPr>
        <p:spPr bwMode="auto">
          <a:xfrm>
            <a:off x="3706753" y="4075340"/>
            <a:ext cx="1168896" cy="179388"/>
          </a:xfrm>
          <a:prstGeom prst="rect">
            <a:avLst/>
          </a:prstGeom>
          <a:solidFill>
            <a:srgbClr val="EAEAFF"/>
          </a:solidFill>
          <a:ln w="9525">
            <a:solidFill>
              <a:schemeClr val="accent1"/>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4F81BD"/>
                </a:solidFill>
                <a:effectLst/>
                <a:uLnTx/>
                <a:uFillTx/>
                <a:latin typeface="Calibri"/>
                <a:ea typeface="ＭＳ Ｐゴシック"/>
                <a:cs typeface="+mn-cs"/>
              </a:rPr>
              <a:t>15</a:t>
            </a:r>
            <a:r>
              <a:rPr kumimoji="1" lang="ja-JP" altLang="en-US" sz="800" b="1" i="0" u="none" strike="noStrike" kern="1200" cap="none" spc="0" normalizeH="0" baseline="0" noProof="0">
                <a:ln>
                  <a:noFill/>
                </a:ln>
                <a:solidFill>
                  <a:srgbClr val="4F81BD"/>
                </a:solidFill>
                <a:effectLst/>
                <a:uLnTx/>
                <a:uFillTx/>
                <a:latin typeface="Calibri"/>
                <a:ea typeface="ＭＳ Ｐゴシック"/>
                <a:cs typeface="+mn-cs"/>
              </a:rPr>
              <a:t>～</a:t>
            </a:r>
            <a:r>
              <a:rPr kumimoji="1" lang="en-US" altLang="ja-JP" sz="800" b="1" i="0" u="none" strike="noStrike" kern="1200" cap="none" spc="0" normalizeH="0" baseline="0" noProof="0">
                <a:ln>
                  <a:noFill/>
                </a:ln>
                <a:solidFill>
                  <a:srgbClr val="4F81BD"/>
                </a:solidFill>
                <a:effectLst/>
                <a:uLnTx/>
                <a:uFillTx/>
                <a:latin typeface="Calibri"/>
                <a:ea typeface="ＭＳ Ｐゴシック"/>
                <a:cs typeface="+mn-cs"/>
              </a:rPr>
              <a:t>64</a:t>
            </a:r>
            <a:r>
              <a:rPr kumimoji="1" lang="ja-JP" altLang="en-US" sz="800" b="1" i="0" u="none" strike="noStrike" kern="1200" cap="none" spc="0" normalizeH="0" baseline="0" noProof="0">
                <a:ln>
                  <a:noFill/>
                </a:ln>
                <a:solidFill>
                  <a:srgbClr val="4F81BD"/>
                </a:solidFill>
                <a:effectLst/>
                <a:uLnTx/>
                <a:uFillTx/>
                <a:latin typeface="Calibri"/>
                <a:ea typeface="ＭＳ Ｐゴシック"/>
                <a:cs typeface="+mn-cs"/>
              </a:rPr>
              <a:t>歳人口</a:t>
            </a:r>
          </a:p>
        </p:txBody>
      </p:sp>
      <p:sp>
        <p:nvSpPr>
          <p:cNvPr id="5129" name="Rectangle 9"/>
          <p:cNvSpPr>
            <a:spLocks noChangeArrowheads="1"/>
          </p:cNvSpPr>
          <p:nvPr/>
        </p:nvSpPr>
        <p:spPr bwMode="auto">
          <a:xfrm>
            <a:off x="3674090" y="2522765"/>
            <a:ext cx="1168896" cy="179388"/>
          </a:xfrm>
          <a:prstGeom prst="rect">
            <a:avLst/>
          </a:prstGeom>
          <a:solidFill>
            <a:schemeClr val="accent2">
              <a:lumMod val="20000"/>
              <a:lumOff val="80000"/>
            </a:schemeClr>
          </a:solidFill>
          <a:ln w="9525">
            <a:solidFill>
              <a:schemeClr val="accent2"/>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C00000"/>
                </a:solidFill>
                <a:effectLst/>
                <a:uLnTx/>
                <a:uFillTx/>
                <a:latin typeface="Calibri"/>
                <a:ea typeface="ＭＳ Ｐゴシック"/>
                <a:cs typeface="+mn-cs"/>
              </a:rPr>
              <a:t>65</a:t>
            </a:r>
            <a:r>
              <a:rPr kumimoji="1" lang="ja-JP" altLang="en-US" sz="800" b="1" i="0" u="none" strike="noStrike" kern="1200" cap="none" spc="0" normalizeH="0" baseline="0" noProof="0" dirty="0">
                <a:ln>
                  <a:noFill/>
                </a:ln>
                <a:solidFill>
                  <a:srgbClr val="C00000"/>
                </a:solidFill>
                <a:effectLst/>
                <a:uLnTx/>
                <a:uFillTx/>
                <a:latin typeface="Calibri"/>
                <a:ea typeface="ＭＳ Ｐゴシック"/>
                <a:cs typeface="+mn-cs"/>
              </a:rPr>
              <a:t>～</a:t>
            </a:r>
            <a:r>
              <a:rPr kumimoji="1" lang="en-US" altLang="ja-JP" sz="800" b="1" i="0" u="none" strike="noStrike" kern="1200" cap="none" spc="0" normalizeH="0" baseline="0" noProof="0" dirty="0">
                <a:ln>
                  <a:noFill/>
                </a:ln>
                <a:solidFill>
                  <a:srgbClr val="C00000"/>
                </a:solidFill>
                <a:effectLst/>
                <a:uLnTx/>
                <a:uFillTx/>
                <a:latin typeface="Calibri"/>
                <a:ea typeface="ＭＳ Ｐゴシック"/>
                <a:cs typeface="+mn-cs"/>
              </a:rPr>
              <a:t>74</a:t>
            </a:r>
            <a:r>
              <a:rPr kumimoji="1" lang="ja-JP" altLang="en-US" sz="800" b="1" i="0" u="none" strike="noStrike" kern="1200" cap="none" spc="0" normalizeH="0" baseline="0" noProof="0" dirty="0">
                <a:ln>
                  <a:noFill/>
                </a:ln>
                <a:solidFill>
                  <a:srgbClr val="C00000"/>
                </a:solidFill>
                <a:effectLst/>
                <a:uLnTx/>
                <a:uFillTx/>
                <a:latin typeface="Calibri"/>
                <a:ea typeface="ＭＳ Ｐゴシック"/>
                <a:cs typeface="+mn-cs"/>
              </a:rPr>
              <a:t>歳人口</a:t>
            </a:r>
          </a:p>
        </p:txBody>
      </p:sp>
      <p:sp>
        <p:nvSpPr>
          <p:cNvPr id="5130" name="Rectangle 10"/>
          <p:cNvSpPr>
            <a:spLocks noChangeArrowheads="1"/>
          </p:cNvSpPr>
          <p:nvPr/>
        </p:nvSpPr>
        <p:spPr bwMode="auto">
          <a:xfrm>
            <a:off x="3657273" y="2025510"/>
            <a:ext cx="1168896" cy="179387"/>
          </a:xfrm>
          <a:prstGeom prst="rect">
            <a:avLst/>
          </a:prstGeom>
          <a:solidFill>
            <a:schemeClr val="accent6">
              <a:lumMod val="20000"/>
              <a:lumOff val="80000"/>
            </a:schemeClr>
          </a:solidFill>
          <a:ln w="9525">
            <a:solidFill>
              <a:srgbClr val="FF822D"/>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FF822D"/>
                </a:solidFill>
                <a:effectLst/>
                <a:uLnTx/>
                <a:uFillTx/>
                <a:latin typeface="Calibri"/>
                <a:ea typeface="ＭＳ Ｐゴシック"/>
                <a:cs typeface="+mn-cs"/>
              </a:rPr>
              <a:t>75</a:t>
            </a:r>
            <a:r>
              <a:rPr kumimoji="1" lang="ja-JP" altLang="en-US" sz="800" b="1" i="0" u="none" strike="noStrike" kern="1200" cap="none" spc="0" normalizeH="0" baseline="0" noProof="0" dirty="0">
                <a:ln>
                  <a:noFill/>
                </a:ln>
                <a:solidFill>
                  <a:srgbClr val="FF822D"/>
                </a:solidFill>
                <a:effectLst/>
                <a:uLnTx/>
                <a:uFillTx/>
                <a:latin typeface="Calibri"/>
                <a:ea typeface="ＭＳ Ｐゴシック"/>
                <a:cs typeface="+mn-cs"/>
              </a:rPr>
              <a:t>歳以上人口</a:t>
            </a:r>
          </a:p>
        </p:txBody>
      </p:sp>
      <p:sp>
        <p:nvSpPr>
          <p:cNvPr id="5131" name="Rectangle 11"/>
          <p:cNvSpPr>
            <a:spLocks noChangeArrowheads="1"/>
          </p:cNvSpPr>
          <p:nvPr/>
        </p:nvSpPr>
        <p:spPr bwMode="auto">
          <a:xfrm>
            <a:off x="7472615" y="3573053"/>
            <a:ext cx="1246248" cy="144463"/>
          </a:xfrm>
          <a:prstGeom prst="rect">
            <a:avLst/>
          </a:prstGeom>
          <a:solidFill>
            <a:schemeClr val="accent2">
              <a:lumMod val="20000"/>
              <a:lumOff val="80000"/>
            </a:schemeClr>
          </a:solidFill>
          <a:ln w="9525">
            <a:solidFill>
              <a:srgbClr val="C00000"/>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C00000"/>
                </a:solidFill>
                <a:effectLst/>
                <a:uLnTx/>
                <a:uFillTx/>
                <a:latin typeface="Calibri"/>
                <a:ea typeface="ＭＳ Ｐゴシック"/>
                <a:cs typeface="+mn-cs"/>
              </a:rPr>
              <a:t>65</a:t>
            </a:r>
            <a:r>
              <a:rPr kumimoji="1" lang="ja-JP" altLang="en-US" sz="800" b="1" i="0" u="none" strike="noStrike" kern="1200" cap="none" spc="0" normalizeH="0" baseline="0" noProof="0" dirty="0">
                <a:ln>
                  <a:noFill/>
                </a:ln>
                <a:solidFill>
                  <a:srgbClr val="C00000"/>
                </a:solidFill>
                <a:effectLst/>
                <a:uLnTx/>
                <a:uFillTx/>
                <a:latin typeface="Calibri"/>
                <a:ea typeface="ＭＳ Ｐゴシック"/>
                <a:cs typeface="+mn-cs"/>
              </a:rPr>
              <a:t>～</a:t>
            </a:r>
            <a:r>
              <a:rPr kumimoji="1" lang="en-US" altLang="ja-JP" sz="800" b="1" i="0" u="none" strike="noStrike" kern="1200" cap="none" spc="0" normalizeH="0" baseline="0" noProof="0" dirty="0">
                <a:ln>
                  <a:noFill/>
                </a:ln>
                <a:solidFill>
                  <a:srgbClr val="C00000"/>
                </a:solidFill>
                <a:effectLst/>
                <a:uLnTx/>
                <a:uFillTx/>
                <a:latin typeface="Calibri"/>
                <a:ea typeface="ＭＳ Ｐゴシック"/>
                <a:cs typeface="+mn-cs"/>
              </a:rPr>
              <a:t>74</a:t>
            </a:r>
            <a:r>
              <a:rPr kumimoji="1" lang="ja-JP" altLang="en-US" sz="800" b="1" i="0" u="none" strike="noStrike" kern="1200" cap="none" spc="0" normalizeH="0" baseline="0" noProof="0" dirty="0">
                <a:ln>
                  <a:noFill/>
                </a:ln>
                <a:solidFill>
                  <a:srgbClr val="C00000"/>
                </a:solidFill>
                <a:effectLst/>
                <a:uLnTx/>
                <a:uFillTx/>
                <a:latin typeface="Calibri"/>
                <a:ea typeface="ＭＳ Ｐゴシック"/>
                <a:cs typeface="+mn-cs"/>
              </a:rPr>
              <a:t>歳人口の割合</a:t>
            </a:r>
          </a:p>
        </p:txBody>
      </p:sp>
      <p:sp>
        <p:nvSpPr>
          <p:cNvPr id="5132" name="Rectangle 12"/>
          <p:cNvSpPr>
            <a:spLocks noChangeArrowheads="1"/>
          </p:cNvSpPr>
          <p:nvPr/>
        </p:nvSpPr>
        <p:spPr bwMode="auto">
          <a:xfrm>
            <a:off x="7570986" y="1824265"/>
            <a:ext cx="1168896" cy="179388"/>
          </a:xfrm>
          <a:prstGeom prst="rect">
            <a:avLst/>
          </a:prstGeom>
          <a:solidFill>
            <a:schemeClr val="accent6">
              <a:lumMod val="20000"/>
              <a:lumOff val="80000"/>
            </a:schemeClr>
          </a:solidFill>
          <a:ln w="9525">
            <a:solidFill>
              <a:srgbClr val="FF822D"/>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FF822D"/>
                </a:solidFill>
                <a:effectLst/>
                <a:uLnTx/>
                <a:uFillTx/>
                <a:latin typeface="Calibri"/>
                <a:ea typeface="ＭＳ Ｐゴシック"/>
                <a:cs typeface="+mn-cs"/>
              </a:rPr>
              <a:t>75</a:t>
            </a:r>
            <a:r>
              <a:rPr kumimoji="1" lang="ja-JP" altLang="en-US" sz="800" b="1" i="0" u="none" strike="noStrike" kern="1200" cap="none" spc="0" normalizeH="0" baseline="0" noProof="0" dirty="0">
                <a:ln>
                  <a:noFill/>
                </a:ln>
                <a:solidFill>
                  <a:srgbClr val="FF822D"/>
                </a:solidFill>
                <a:effectLst/>
                <a:uLnTx/>
                <a:uFillTx/>
                <a:latin typeface="Calibri"/>
                <a:ea typeface="ＭＳ Ｐゴシック"/>
                <a:cs typeface="+mn-cs"/>
              </a:rPr>
              <a:t>歳以上人口の割合</a:t>
            </a:r>
          </a:p>
        </p:txBody>
      </p:sp>
      <p:sp>
        <p:nvSpPr>
          <p:cNvPr id="5133" name="Line 13"/>
          <p:cNvSpPr>
            <a:spLocks noChangeShapeType="1"/>
          </p:cNvSpPr>
          <p:nvPr/>
        </p:nvSpPr>
        <p:spPr bwMode="auto">
          <a:xfrm flipH="1">
            <a:off x="7940589" y="3717491"/>
            <a:ext cx="154706" cy="349253"/>
          </a:xfrm>
          <a:prstGeom prst="line">
            <a:avLst/>
          </a:prstGeom>
          <a:noFill/>
          <a:ln w="9525">
            <a:solidFill>
              <a:srgbClr val="C00000"/>
            </a:solidFill>
            <a:round/>
            <a:headEnd/>
            <a:tailEnd/>
          </a:ln>
        </p:spPr>
        <p:txBody>
          <a:bodyPr/>
          <a:lstStyle/>
          <a:p>
            <a:pPr marL="0" marR="0" lvl="0" indent="0" algn="l" defTabSz="84641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5134" name="Line 14"/>
          <p:cNvSpPr>
            <a:spLocks noChangeShapeType="1"/>
          </p:cNvSpPr>
          <p:nvPr/>
        </p:nvSpPr>
        <p:spPr bwMode="auto">
          <a:xfrm flipH="1" flipV="1">
            <a:off x="8612579" y="2013970"/>
            <a:ext cx="233780" cy="380260"/>
          </a:xfrm>
          <a:prstGeom prst="line">
            <a:avLst/>
          </a:prstGeom>
          <a:noFill/>
          <a:ln w="9525">
            <a:solidFill>
              <a:srgbClr val="333300"/>
            </a:solidFill>
            <a:round/>
            <a:headEnd/>
            <a:tailEnd/>
          </a:ln>
        </p:spPr>
        <p:txBody>
          <a:bodyPr/>
          <a:lstStyle/>
          <a:p>
            <a:pPr marL="0" marR="0" lvl="0" indent="0" algn="l" defTabSz="84641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5141" name="Rectangle 21"/>
          <p:cNvSpPr>
            <a:spLocks noChangeArrowheads="1"/>
          </p:cNvSpPr>
          <p:nvPr/>
        </p:nvSpPr>
        <p:spPr bwMode="auto">
          <a:xfrm>
            <a:off x="5464901" y="4558193"/>
            <a:ext cx="391924" cy="287338"/>
          </a:xfrm>
          <a:prstGeom prst="rect">
            <a:avLst/>
          </a:prstGeom>
          <a:solidFill>
            <a:schemeClr val="bg1"/>
          </a:solidFill>
          <a:ln w="9525">
            <a:solidFill>
              <a:schemeClr val="tx1"/>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13.3%</a:t>
            </a:r>
          </a:p>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Calibri"/>
                <a:ea typeface="ＭＳ Ｐゴシック"/>
                <a:cs typeface="+mn-cs"/>
              </a:rPr>
              <a:t>(2016)</a:t>
            </a:r>
          </a:p>
        </p:txBody>
      </p:sp>
      <p:sp>
        <p:nvSpPr>
          <p:cNvPr id="5142" name="Line 22"/>
          <p:cNvSpPr>
            <a:spLocks noChangeShapeType="1"/>
          </p:cNvSpPr>
          <p:nvPr/>
        </p:nvSpPr>
        <p:spPr bwMode="auto">
          <a:xfrm flipH="1">
            <a:off x="5673348" y="4316996"/>
            <a:ext cx="12343" cy="242147"/>
          </a:xfrm>
          <a:prstGeom prst="line">
            <a:avLst/>
          </a:prstGeom>
          <a:noFill/>
          <a:ln w="9525">
            <a:solidFill>
              <a:srgbClr val="CC6600"/>
            </a:solidFill>
            <a:round/>
            <a:headEnd/>
            <a:tailEnd/>
          </a:ln>
        </p:spPr>
        <p:txBody>
          <a:bodyPr/>
          <a:lstStyle/>
          <a:p>
            <a:pPr marL="0" marR="0" lvl="0" indent="0" algn="l" defTabSz="84641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5143" name="Line 23"/>
          <p:cNvSpPr>
            <a:spLocks noChangeShapeType="1"/>
          </p:cNvSpPr>
          <p:nvPr/>
        </p:nvSpPr>
        <p:spPr bwMode="auto">
          <a:xfrm flipH="1" flipV="1">
            <a:off x="5244259" y="3943311"/>
            <a:ext cx="428590" cy="256729"/>
          </a:xfrm>
          <a:prstGeom prst="line">
            <a:avLst/>
          </a:prstGeom>
          <a:noFill/>
          <a:ln w="9525">
            <a:solidFill>
              <a:schemeClr val="accent2"/>
            </a:solidFill>
            <a:round/>
            <a:headEnd/>
            <a:tailEnd/>
          </a:ln>
        </p:spPr>
        <p:txBody>
          <a:bodyPr/>
          <a:lstStyle/>
          <a:p>
            <a:pPr marL="0" marR="0" lvl="0" indent="0" algn="l" defTabSz="84641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5144" name="Rectangle 24"/>
          <p:cNvSpPr>
            <a:spLocks noChangeArrowheads="1"/>
          </p:cNvSpPr>
          <p:nvPr/>
        </p:nvSpPr>
        <p:spPr bwMode="auto">
          <a:xfrm>
            <a:off x="6511572" y="2135416"/>
            <a:ext cx="428023" cy="144462"/>
          </a:xfrm>
          <a:prstGeom prst="rect">
            <a:avLst/>
          </a:prstGeom>
          <a:solidFill>
            <a:schemeClr val="bg1"/>
          </a:solidFill>
          <a:ln w="25400" cmpd="dbl">
            <a:solidFill>
              <a:schemeClr val="tx1"/>
            </a:solidFill>
            <a:prstDash val="solid"/>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11,913</a:t>
            </a:r>
          </a:p>
        </p:txBody>
      </p:sp>
      <p:sp>
        <p:nvSpPr>
          <p:cNvPr id="5145" name="Rectangle 25"/>
          <p:cNvSpPr>
            <a:spLocks noChangeArrowheads="1"/>
          </p:cNvSpPr>
          <p:nvPr/>
        </p:nvSpPr>
        <p:spPr bwMode="auto">
          <a:xfrm>
            <a:off x="6531310" y="3234759"/>
            <a:ext cx="388486" cy="144462"/>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1,428</a:t>
            </a:r>
          </a:p>
        </p:txBody>
      </p:sp>
      <p:sp>
        <p:nvSpPr>
          <p:cNvPr id="5146" name="Rectangle 26"/>
          <p:cNvSpPr>
            <a:spLocks noChangeArrowheads="1"/>
          </p:cNvSpPr>
          <p:nvPr/>
        </p:nvSpPr>
        <p:spPr bwMode="auto">
          <a:xfrm>
            <a:off x="6539292" y="2631864"/>
            <a:ext cx="390204" cy="144463"/>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2,288</a:t>
            </a:r>
          </a:p>
        </p:txBody>
      </p:sp>
      <p:sp>
        <p:nvSpPr>
          <p:cNvPr id="5147" name="Rectangle 27"/>
          <p:cNvSpPr>
            <a:spLocks noChangeArrowheads="1"/>
          </p:cNvSpPr>
          <p:nvPr/>
        </p:nvSpPr>
        <p:spPr bwMode="auto">
          <a:xfrm>
            <a:off x="6531521" y="4702812"/>
            <a:ext cx="390204" cy="144463"/>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6,875</a:t>
            </a:r>
          </a:p>
        </p:txBody>
      </p:sp>
      <p:sp>
        <p:nvSpPr>
          <p:cNvPr id="5148" name="Rectangle 28"/>
          <p:cNvSpPr>
            <a:spLocks noChangeArrowheads="1"/>
          </p:cNvSpPr>
          <p:nvPr/>
        </p:nvSpPr>
        <p:spPr bwMode="auto">
          <a:xfrm>
            <a:off x="6531521" y="6076437"/>
            <a:ext cx="390204" cy="144462"/>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1,321</a:t>
            </a:r>
          </a:p>
        </p:txBody>
      </p:sp>
      <p:sp>
        <p:nvSpPr>
          <p:cNvPr id="5149" name="Line 29"/>
          <p:cNvSpPr>
            <a:spLocks noChangeShapeType="1"/>
          </p:cNvSpPr>
          <p:nvPr/>
        </p:nvSpPr>
        <p:spPr bwMode="auto">
          <a:xfrm>
            <a:off x="6635655" y="4251374"/>
            <a:ext cx="65321" cy="185738"/>
          </a:xfrm>
          <a:prstGeom prst="line">
            <a:avLst/>
          </a:prstGeom>
          <a:noFill/>
          <a:ln w="9525">
            <a:solidFill>
              <a:srgbClr val="CC6600"/>
            </a:solidFill>
            <a:prstDash val="sysDot"/>
            <a:round/>
            <a:headEnd/>
            <a:tailEnd/>
          </a:ln>
        </p:spPr>
        <p:txBody>
          <a:bodyPr/>
          <a:lstStyle/>
          <a:p>
            <a:pPr marL="0" marR="0" lvl="0" indent="0" algn="l" defTabSz="84641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5150" name="Line 30"/>
          <p:cNvSpPr>
            <a:spLocks noChangeShapeType="1"/>
          </p:cNvSpPr>
          <p:nvPr/>
        </p:nvSpPr>
        <p:spPr bwMode="auto">
          <a:xfrm flipH="1" flipV="1">
            <a:off x="6680637" y="3429032"/>
            <a:ext cx="69488" cy="213519"/>
          </a:xfrm>
          <a:prstGeom prst="line">
            <a:avLst/>
          </a:prstGeom>
          <a:noFill/>
          <a:ln w="9525">
            <a:solidFill>
              <a:srgbClr val="663300"/>
            </a:solidFill>
            <a:prstDash val="sysDot"/>
            <a:round/>
            <a:headEnd/>
            <a:tailEnd/>
          </a:ln>
        </p:spPr>
        <p:txBody>
          <a:bodyPr/>
          <a:lstStyle/>
          <a:p>
            <a:pPr marL="0" marR="0" lvl="0" indent="0" algn="l" defTabSz="84641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5151" name="Rectangle 31"/>
          <p:cNvSpPr>
            <a:spLocks noChangeArrowheads="1"/>
          </p:cNvSpPr>
          <p:nvPr/>
        </p:nvSpPr>
        <p:spPr bwMode="auto">
          <a:xfrm>
            <a:off x="6529596" y="3656678"/>
            <a:ext cx="390204" cy="144462"/>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19.2%</a:t>
            </a:r>
          </a:p>
        </p:txBody>
      </p:sp>
      <p:sp>
        <p:nvSpPr>
          <p:cNvPr id="5152" name="Rectangle 32"/>
          <p:cNvSpPr>
            <a:spLocks noChangeArrowheads="1"/>
          </p:cNvSpPr>
          <p:nvPr/>
        </p:nvSpPr>
        <p:spPr bwMode="auto">
          <a:xfrm>
            <a:off x="8844073" y="3212530"/>
            <a:ext cx="428022" cy="144462"/>
          </a:xfrm>
          <a:prstGeom prst="rect">
            <a:avLst/>
          </a:prstGeom>
          <a:solidFill>
            <a:schemeClr val="bg1"/>
          </a:solidFill>
          <a:ln w="25400" cmpd="dbl">
            <a:solidFill>
              <a:schemeClr val="tx1"/>
            </a:solidFill>
            <a:prstDash val="solid"/>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8,808</a:t>
            </a:r>
          </a:p>
        </p:txBody>
      </p:sp>
      <p:sp>
        <p:nvSpPr>
          <p:cNvPr id="5153" name="Rectangle 33"/>
          <p:cNvSpPr>
            <a:spLocks noChangeArrowheads="1"/>
          </p:cNvSpPr>
          <p:nvPr/>
        </p:nvSpPr>
        <p:spPr bwMode="auto">
          <a:xfrm>
            <a:off x="8840214" y="4436666"/>
            <a:ext cx="391924" cy="144462"/>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1,133</a:t>
            </a:r>
          </a:p>
        </p:txBody>
      </p:sp>
      <p:sp>
        <p:nvSpPr>
          <p:cNvPr id="5154" name="Rectangle 34"/>
          <p:cNvSpPr>
            <a:spLocks noChangeArrowheads="1"/>
          </p:cNvSpPr>
          <p:nvPr/>
        </p:nvSpPr>
        <p:spPr bwMode="auto">
          <a:xfrm>
            <a:off x="8881891" y="3732471"/>
            <a:ext cx="390204" cy="144463"/>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2,248</a:t>
            </a:r>
          </a:p>
        </p:txBody>
      </p:sp>
      <p:sp>
        <p:nvSpPr>
          <p:cNvPr id="5155" name="Rectangle 35"/>
          <p:cNvSpPr>
            <a:spLocks noChangeArrowheads="1"/>
          </p:cNvSpPr>
          <p:nvPr/>
        </p:nvSpPr>
        <p:spPr bwMode="auto">
          <a:xfrm>
            <a:off x="8840185" y="4829403"/>
            <a:ext cx="390204" cy="144462"/>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4,529</a:t>
            </a:r>
          </a:p>
        </p:txBody>
      </p:sp>
      <p:sp>
        <p:nvSpPr>
          <p:cNvPr id="5156" name="Rectangle 36"/>
          <p:cNvSpPr>
            <a:spLocks noChangeArrowheads="1"/>
          </p:cNvSpPr>
          <p:nvPr/>
        </p:nvSpPr>
        <p:spPr bwMode="auto">
          <a:xfrm>
            <a:off x="8840185" y="6150611"/>
            <a:ext cx="390204" cy="144463"/>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898</a:t>
            </a:r>
          </a:p>
        </p:txBody>
      </p:sp>
      <p:sp>
        <p:nvSpPr>
          <p:cNvPr id="5157" name="Rectangle 37"/>
          <p:cNvSpPr>
            <a:spLocks noChangeArrowheads="1"/>
          </p:cNvSpPr>
          <p:nvPr/>
        </p:nvSpPr>
        <p:spPr bwMode="auto">
          <a:xfrm>
            <a:off x="9091025" y="4113473"/>
            <a:ext cx="388486" cy="144463"/>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12.9%</a:t>
            </a:r>
          </a:p>
        </p:txBody>
      </p:sp>
      <p:sp>
        <p:nvSpPr>
          <p:cNvPr id="5158" name="Rectangle 38"/>
          <p:cNvSpPr>
            <a:spLocks noChangeArrowheads="1"/>
          </p:cNvSpPr>
          <p:nvPr/>
        </p:nvSpPr>
        <p:spPr bwMode="auto">
          <a:xfrm>
            <a:off x="9090643" y="2204864"/>
            <a:ext cx="391924" cy="144462"/>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25.5%</a:t>
            </a:r>
          </a:p>
        </p:txBody>
      </p:sp>
      <p:sp>
        <p:nvSpPr>
          <p:cNvPr id="5159" name="Text Box 39"/>
          <p:cNvSpPr txBox="1">
            <a:spLocks noChangeArrowheads="1"/>
          </p:cNvSpPr>
          <p:nvPr/>
        </p:nvSpPr>
        <p:spPr bwMode="auto">
          <a:xfrm>
            <a:off x="202496" y="6572613"/>
            <a:ext cx="8679396" cy="287338"/>
          </a:xfrm>
          <a:prstGeom prst="rect">
            <a:avLst/>
          </a:prstGeom>
          <a:noFill/>
          <a:ln w="9525">
            <a:noFill/>
            <a:miter lim="800000"/>
            <a:headEnd/>
            <a:tailEnd/>
          </a:ln>
        </p:spPr>
        <p:txBody>
          <a:bodyPr lIns="91428" tIns="45715" rIns="91428" bIns="45715"/>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資料：</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年までは総務省統計局「国勢調査」および「人口推計」、</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年以降は国立社会保障・人口問題研究所「日本の将来推計人口（平成</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月推計）中位推計」</a:t>
            </a:r>
          </a:p>
        </p:txBody>
      </p:sp>
      <p:sp>
        <p:nvSpPr>
          <p:cNvPr id="5160" name="Line 40"/>
          <p:cNvSpPr>
            <a:spLocks noChangeShapeType="1"/>
          </p:cNvSpPr>
          <p:nvPr/>
        </p:nvSpPr>
        <p:spPr bwMode="auto">
          <a:xfrm>
            <a:off x="5860380" y="1213091"/>
            <a:ext cx="0" cy="5111750"/>
          </a:xfrm>
          <a:prstGeom prst="line">
            <a:avLst/>
          </a:prstGeom>
          <a:noFill/>
          <a:ln w="9525">
            <a:solidFill>
              <a:schemeClr val="tx1"/>
            </a:solidFill>
            <a:prstDash val="dash"/>
            <a:round/>
            <a:headEnd/>
            <a:tailEnd/>
          </a:ln>
        </p:spPr>
        <p:txBody>
          <a:bodyPr/>
          <a:lstStyle/>
          <a:p>
            <a:pPr marL="0" marR="0" lvl="0" indent="0" algn="l" defTabSz="846410" rtl="0" eaLnBrk="1" fontAlgn="auto" latinLnBrk="0" hangingPunct="1">
              <a:lnSpc>
                <a:spcPct val="100000"/>
              </a:lnSpc>
              <a:spcBef>
                <a:spcPts val="0"/>
              </a:spcBef>
              <a:spcAft>
                <a:spcPts val="0"/>
              </a:spcAft>
              <a:buClrTx/>
              <a:buSzTx/>
              <a:buFontTx/>
              <a:buNone/>
              <a:tabLst/>
              <a:defRPr/>
            </a:pPr>
            <a:endParaRPr kumimoji="1" lang="ja-JP" altLang="en-US" sz="17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5161" name="AutoShape 41"/>
          <p:cNvSpPr>
            <a:spLocks noChangeArrowheads="1"/>
          </p:cNvSpPr>
          <p:nvPr/>
        </p:nvSpPr>
        <p:spPr bwMode="auto">
          <a:xfrm>
            <a:off x="6045054" y="1118051"/>
            <a:ext cx="2110835" cy="504602"/>
          </a:xfrm>
          <a:prstGeom prst="rightArrow">
            <a:avLst>
              <a:gd name="adj1" fmla="val 65843"/>
              <a:gd name="adj2" fmla="val 66580"/>
            </a:avLst>
          </a:prstGeom>
          <a:solidFill>
            <a:srgbClr val="CCFFFF">
              <a:alpha val="70000"/>
            </a:srgbClr>
          </a:solidFill>
          <a:ln w="9525">
            <a:solidFill>
              <a:schemeClr val="tx1"/>
            </a:solidFill>
            <a:miter lim="800000"/>
            <a:headEnd/>
            <a:tailEnd/>
          </a:ln>
        </p:spPr>
        <p:txBody>
          <a:bodyPr wrap="none" lIns="91428" tIns="45715" rIns="91428" bIns="45715"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推計値</a:t>
            </a:r>
          </a:p>
          <a:p>
            <a:pPr marL="0" marR="0" lvl="0" indent="0" algn="l" defTabSz="84641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（日本の将来人口推計）</a:t>
            </a:r>
          </a:p>
        </p:txBody>
      </p:sp>
      <p:sp>
        <p:nvSpPr>
          <p:cNvPr id="5162" name="AutoShape 42"/>
          <p:cNvSpPr>
            <a:spLocks noChangeArrowheads="1"/>
          </p:cNvSpPr>
          <p:nvPr/>
        </p:nvSpPr>
        <p:spPr bwMode="auto">
          <a:xfrm flipH="1">
            <a:off x="3153378" y="1118051"/>
            <a:ext cx="2623874" cy="504602"/>
          </a:xfrm>
          <a:prstGeom prst="rightArrow">
            <a:avLst>
              <a:gd name="adj1" fmla="val 65843"/>
              <a:gd name="adj2" fmla="val 66580"/>
            </a:avLst>
          </a:prstGeom>
          <a:solidFill>
            <a:srgbClr val="CCFFFF"/>
          </a:solidFill>
          <a:ln w="9525">
            <a:solidFill>
              <a:schemeClr val="tx1"/>
            </a:solidFill>
            <a:miter lim="800000"/>
            <a:headEnd/>
            <a:tailEnd/>
          </a:ln>
        </p:spPr>
        <p:txBody>
          <a:bodyPr wrap="none" lIns="91428" tIns="45715" rIns="91428" bIns="45715"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実績値</a:t>
            </a:r>
          </a:p>
          <a:p>
            <a:pPr marL="0" marR="0" lvl="0" indent="0" algn="l" defTabSz="84641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（国勢調査等）</a:t>
            </a:r>
          </a:p>
        </p:txBody>
      </p:sp>
      <p:sp>
        <p:nvSpPr>
          <p:cNvPr id="5163" name="Rectangle 43"/>
          <p:cNvSpPr>
            <a:spLocks noChangeArrowheads="1"/>
          </p:cNvSpPr>
          <p:nvPr/>
        </p:nvSpPr>
        <p:spPr bwMode="auto">
          <a:xfrm>
            <a:off x="5024986" y="3661006"/>
            <a:ext cx="390204" cy="287338"/>
          </a:xfrm>
          <a:prstGeom prst="rect">
            <a:avLst/>
          </a:prstGeom>
          <a:solidFill>
            <a:schemeClr val="bg1"/>
          </a:solidFill>
          <a:ln w="9525">
            <a:solidFill>
              <a:schemeClr val="tx1"/>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13.9%</a:t>
            </a:r>
          </a:p>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(2016)</a:t>
            </a:r>
          </a:p>
        </p:txBody>
      </p:sp>
      <p:sp>
        <p:nvSpPr>
          <p:cNvPr id="5164" name="Rectangle 44"/>
          <p:cNvSpPr>
            <a:spLocks noChangeArrowheads="1"/>
          </p:cNvSpPr>
          <p:nvPr/>
        </p:nvSpPr>
        <p:spPr bwMode="auto">
          <a:xfrm>
            <a:off x="6362420" y="4109297"/>
            <a:ext cx="390204" cy="144462"/>
          </a:xfrm>
          <a:prstGeom prst="rect">
            <a:avLst/>
          </a:prstGeom>
          <a:solidFill>
            <a:schemeClr val="bg1"/>
          </a:solidFill>
          <a:ln w="9525">
            <a:solidFill>
              <a:schemeClr val="tx1"/>
            </a:solidFill>
            <a:prstDash val="sysDot"/>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12.0%</a:t>
            </a:r>
          </a:p>
        </p:txBody>
      </p:sp>
      <p:sp>
        <p:nvSpPr>
          <p:cNvPr id="5139" name="Rectangle 19"/>
          <p:cNvSpPr>
            <a:spLocks noChangeArrowheads="1"/>
          </p:cNvSpPr>
          <p:nvPr/>
        </p:nvSpPr>
        <p:spPr bwMode="auto">
          <a:xfrm>
            <a:off x="5555813" y="3853122"/>
            <a:ext cx="388486" cy="144463"/>
          </a:xfrm>
          <a:prstGeom prst="rect">
            <a:avLst/>
          </a:prstGeom>
          <a:solidFill>
            <a:schemeClr val="bg1"/>
          </a:solidFill>
          <a:ln w="9525">
            <a:solidFill>
              <a:schemeClr val="tx1"/>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7,656</a:t>
            </a:r>
          </a:p>
        </p:txBody>
      </p:sp>
      <p:sp>
        <p:nvSpPr>
          <p:cNvPr id="5137" name="Rectangle 17"/>
          <p:cNvSpPr>
            <a:spLocks noChangeArrowheads="1"/>
          </p:cNvSpPr>
          <p:nvPr/>
        </p:nvSpPr>
        <p:spPr bwMode="auto">
          <a:xfrm>
            <a:off x="5530082" y="2839086"/>
            <a:ext cx="388486" cy="144463"/>
          </a:xfrm>
          <a:prstGeom prst="rect">
            <a:avLst/>
          </a:prstGeom>
          <a:solidFill>
            <a:schemeClr val="bg1"/>
          </a:solidFill>
          <a:ln w="9525">
            <a:solidFill>
              <a:schemeClr val="tx1"/>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1,768</a:t>
            </a:r>
          </a:p>
        </p:txBody>
      </p:sp>
      <p:sp>
        <p:nvSpPr>
          <p:cNvPr id="5138" name="Rectangle 18"/>
          <p:cNvSpPr>
            <a:spLocks noChangeArrowheads="1"/>
          </p:cNvSpPr>
          <p:nvPr/>
        </p:nvSpPr>
        <p:spPr bwMode="auto">
          <a:xfrm>
            <a:off x="5528338" y="2251711"/>
            <a:ext cx="390204" cy="144463"/>
          </a:xfrm>
          <a:prstGeom prst="rect">
            <a:avLst/>
          </a:prstGeom>
          <a:solidFill>
            <a:schemeClr val="bg1"/>
          </a:solidFill>
          <a:ln w="9525">
            <a:solidFill>
              <a:schemeClr val="tx1"/>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1,691</a:t>
            </a:r>
          </a:p>
        </p:txBody>
      </p:sp>
      <p:sp>
        <p:nvSpPr>
          <p:cNvPr id="5136" name="Rectangle 16"/>
          <p:cNvSpPr>
            <a:spLocks noChangeArrowheads="1"/>
          </p:cNvSpPr>
          <p:nvPr/>
        </p:nvSpPr>
        <p:spPr bwMode="auto">
          <a:xfrm>
            <a:off x="5478166" y="1914753"/>
            <a:ext cx="428023" cy="144462"/>
          </a:xfrm>
          <a:prstGeom prst="rect">
            <a:avLst/>
          </a:prstGeom>
          <a:solidFill>
            <a:schemeClr val="bg1"/>
          </a:solidFill>
          <a:ln w="25400" cmpd="dbl">
            <a:solidFill>
              <a:schemeClr val="tx1"/>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12,693</a:t>
            </a:r>
          </a:p>
        </p:txBody>
      </p:sp>
      <p:sp>
        <p:nvSpPr>
          <p:cNvPr id="44" name="Rectangle 49" descr="25%"/>
          <p:cNvSpPr>
            <a:spLocks noChangeArrowheads="1"/>
          </p:cNvSpPr>
          <p:nvPr/>
        </p:nvSpPr>
        <p:spPr bwMode="auto">
          <a:xfrm>
            <a:off x="131348" y="515861"/>
            <a:ext cx="9643362" cy="576000"/>
          </a:xfrm>
          <a:prstGeom prst="rect">
            <a:avLst/>
          </a:prstGeom>
          <a:noFill/>
          <a:ln w="19050">
            <a:solidFill>
              <a:schemeClr val="tx1"/>
            </a:solidFill>
            <a:miter lim="800000"/>
            <a:headEnd/>
            <a:tailEnd/>
          </a:ln>
        </p:spPr>
        <p:txBody>
          <a:bodyPr wrap="square" lIns="72000" tIns="36000" rIns="72000" bIns="36000" anchor="ctr"/>
          <a:lstStyle/>
          <a:p>
            <a:pPr marL="216000" marR="0" lvl="0" indent="-432000" algn="just" defTabSz="84641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今後、日本の総人口が減少に転じていくなか、高齢者（特に</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75</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歳以上の高齢者）の占める割合は増加していくことが想定される。</a:t>
            </a:r>
          </a:p>
        </p:txBody>
      </p:sp>
      <p:sp>
        <p:nvSpPr>
          <p:cNvPr id="5140" name="Rectangle 20"/>
          <p:cNvSpPr>
            <a:spLocks noChangeArrowheads="1"/>
          </p:cNvSpPr>
          <p:nvPr/>
        </p:nvSpPr>
        <p:spPr bwMode="auto">
          <a:xfrm>
            <a:off x="5516149" y="6112511"/>
            <a:ext cx="390204" cy="144463"/>
          </a:xfrm>
          <a:prstGeom prst="rect">
            <a:avLst/>
          </a:prstGeom>
          <a:solidFill>
            <a:schemeClr val="bg1"/>
          </a:solidFill>
          <a:ln w="9525">
            <a:solidFill>
              <a:schemeClr val="tx1"/>
            </a:solidFill>
            <a:miter lim="800000"/>
            <a:headEnd/>
            <a:tailEnd/>
          </a:ln>
        </p:spPr>
        <p:txBody>
          <a:bodyPr wrap="none" anchor="ctr"/>
          <a:lstStyle/>
          <a:p>
            <a:pPr marL="0" marR="0" lvl="0" indent="0" algn="l" defTabSz="84641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a:cs typeface="+mn-cs"/>
              </a:rPr>
              <a:t>1,578</a:t>
            </a:r>
          </a:p>
        </p:txBody>
      </p:sp>
      <p:sp>
        <p:nvSpPr>
          <p:cNvPr id="51" name="タイトル 1"/>
          <p:cNvSpPr txBox="1">
            <a:spLocks/>
          </p:cNvSpPr>
          <p:nvPr/>
        </p:nvSpPr>
        <p:spPr bwMode="auto">
          <a:xfrm>
            <a:off x="2381" y="0"/>
            <a:ext cx="9901238" cy="432000"/>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2800" kern="1200" baseline="0">
                <a:solidFill>
                  <a:schemeClr val="tx1"/>
                </a:solidFill>
                <a:latin typeface="+mj-lt"/>
                <a:ea typeface="+mj-ea"/>
                <a:cs typeface="+mj-cs"/>
              </a:defRPr>
            </a:lvl1pPr>
            <a:lvl2pPr algn="ctr" rtl="0" eaLnBrk="1" fontAlgn="base" hangingPunct="1">
              <a:spcBef>
                <a:spcPct val="0"/>
              </a:spcBef>
              <a:spcAft>
                <a:spcPct val="0"/>
              </a:spcAft>
              <a:defRPr kumimoji="1" sz="2800">
                <a:solidFill>
                  <a:schemeClr val="tx1"/>
                </a:solidFill>
                <a:latin typeface="Arial" charset="0"/>
                <a:ea typeface="ＭＳ Ｐゴシック" pitchFamily="50" charset="-128"/>
              </a:defRPr>
            </a:lvl2pPr>
            <a:lvl3pPr algn="ctr" rtl="0" eaLnBrk="1" fontAlgn="base" hangingPunct="1">
              <a:spcBef>
                <a:spcPct val="0"/>
              </a:spcBef>
              <a:spcAft>
                <a:spcPct val="0"/>
              </a:spcAft>
              <a:defRPr kumimoji="1" sz="2800">
                <a:solidFill>
                  <a:schemeClr val="tx1"/>
                </a:solidFill>
                <a:latin typeface="Arial" charset="0"/>
                <a:ea typeface="ＭＳ Ｐゴシック" pitchFamily="50" charset="-128"/>
              </a:defRPr>
            </a:lvl3pPr>
            <a:lvl4pPr algn="ctr" rtl="0" eaLnBrk="1" fontAlgn="base" hangingPunct="1">
              <a:spcBef>
                <a:spcPct val="0"/>
              </a:spcBef>
              <a:spcAft>
                <a:spcPct val="0"/>
              </a:spcAft>
              <a:defRPr kumimoji="1" sz="2800">
                <a:solidFill>
                  <a:schemeClr val="tx1"/>
                </a:solidFill>
                <a:latin typeface="Arial" charset="0"/>
                <a:ea typeface="ＭＳ Ｐゴシック" pitchFamily="50" charset="-128"/>
              </a:defRPr>
            </a:lvl4pPr>
            <a:lvl5pPr algn="ctr" rtl="0" eaLnBrk="1" fontAlgn="base" hangingPunct="1">
              <a:spcBef>
                <a:spcPct val="0"/>
              </a:spcBef>
              <a:spcAft>
                <a:spcPct val="0"/>
              </a:spcAft>
              <a:defRPr kumimoji="1" sz="2800">
                <a:solidFill>
                  <a:schemeClr val="tx1"/>
                </a:solidFill>
                <a:latin typeface="Arial" charset="0"/>
                <a:ea typeface="ＭＳ Ｐゴシック" pitchFamily="50" charset="-128"/>
              </a:defRPr>
            </a:lvl5pPr>
            <a:lvl6pPr marL="457200" algn="ctr" rtl="0" eaLnBrk="1" fontAlgn="base" hangingPunct="1">
              <a:spcBef>
                <a:spcPct val="0"/>
              </a:spcBef>
              <a:spcAft>
                <a:spcPct val="0"/>
              </a:spcAft>
              <a:defRPr kumimoji="1" sz="2800">
                <a:solidFill>
                  <a:schemeClr val="tx1"/>
                </a:solidFill>
                <a:latin typeface="Calibri" pitchFamily="34" charset="0"/>
              </a:defRPr>
            </a:lvl6pPr>
            <a:lvl7pPr marL="914400" algn="ctr" rtl="0" eaLnBrk="1" fontAlgn="base" hangingPunct="1">
              <a:spcBef>
                <a:spcPct val="0"/>
              </a:spcBef>
              <a:spcAft>
                <a:spcPct val="0"/>
              </a:spcAft>
              <a:defRPr kumimoji="1" sz="2800">
                <a:solidFill>
                  <a:schemeClr val="tx1"/>
                </a:solidFill>
                <a:latin typeface="Calibri" pitchFamily="34" charset="0"/>
              </a:defRPr>
            </a:lvl7pPr>
            <a:lvl8pPr marL="1371600" algn="ctr" rtl="0" eaLnBrk="1" fontAlgn="base" hangingPunct="1">
              <a:spcBef>
                <a:spcPct val="0"/>
              </a:spcBef>
              <a:spcAft>
                <a:spcPct val="0"/>
              </a:spcAft>
              <a:defRPr kumimoji="1" sz="2800">
                <a:solidFill>
                  <a:schemeClr val="tx1"/>
                </a:solidFill>
                <a:latin typeface="Calibri" pitchFamily="34" charset="0"/>
              </a:defRPr>
            </a:lvl8pPr>
            <a:lvl9pPr marL="1828800" algn="ctr" rtl="0" eaLnBrk="1" fontAlgn="base" hangingPunct="1">
              <a:spcBef>
                <a:spcPct val="0"/>
              </a:spcBef>
              <a:spcAft>
                <a:spcPct val="0"/>
              </a:spcAft>
              <a:defRPr kumimoji="1" sz="28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rPr>
              <a:t>総人口の推移</a:t>
            </a:r>
            <a:endParaRPr kumimoji="1" lang="ja-JP" altLang="en-US" sz="200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2" name="スライド番号プレースホルダー 1"/>
          <p:cNvSpPr>
            <a:spLocks noGrp="1"/>
          </p:cNvSpPr>
          <p:nvPr>
            <p:ph type="sldNum" sz="quarter" idx="12"/>
          </p:nvPr>
        </p:nvSpPr>
        <p:spPr>
          <a:xfrm>
            <a:off x="7594600" y="6492875"/>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4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正方形/長方形 44"/>
          <p:cNvSpPr/>
          <p:nvPr/>
        </p:nvSpPr>
        <p:spPr>
          <a:xfrm>
            <a:off x="5205208" y="1753084"/>
            <a:ext cx="2016000" cy="4680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5151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3062" y="423288"/>
            <a:ext cx="9751310" cy="1487383"/>
          </a:xfrm>
          <a:prstGeom prst="rect">
            <a:avLst/>
          </a:prstGeom>
          <a:ln w="19050"/>
        </p:spPr>
        <p:style>
          <a:lnRef idx="2">
            <a:schemeClr val="dk1"/>
          </a:lnRef>
          <a:fillRef idx="1">
            <a:schemeClr val="lt1"/>
          </a:fillRef>
          <a:effectRef idx="0">
            <a:schemeClr val="dk1"/>
          </a:effectRef>
          <a:fontRef idx="minor">
            <a:schemeClr val="dk1"/>
          </a:fontRef>
        </p:style>
        <p:txBody>
          <a:bodyPr lIns="91219" tIns="35983" rIns="91219" bIns="45609"/>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① </a:t>
            </a:r>
            <a:r>
              <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rPr>
              <a:t>65</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歳以上の高齢者数は、</a:t>
            </a:r>
            <a:r>
              <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rPr>
              <a:t>2025</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年には</a:t>
            </a:r>
            <a:r>
              <a:rPr kumimoji="1" lang="en-US" altLang="ja-JP" sz="1399" b="1" i="0" u="none" strike="noStrike" kern="1200" cap="none" spc="0" normalizeH="0" baseline="0" noProof="0" dirty="0" smtClean="0">
                <a:ln>
                  <a:noFill/>
                </a:ln>
                <a:solidFill>
                  <a:prstClr val="black"/>
                </a:solidFill>
                <a:effectLst/>
                <a:uLnTx/>
                <a:uFillTx/>
                <a:latin typeface="Arial"/>
                <a:ea typeface="ＭＳ Ｐゴシック"/>
                <a:cs typeface="+mn-cs"/>
              </a:rPr>
              <a:t>3,677</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万人となり、</a:t>
            </a:r>
            <a:r>
              <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rPr>
              <a:t>2042</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年にはピークを迎える予測</a:t>
            </a:r>
            <a:r>
              <a:rPr kumimoji="1" lang="ja-JP" altLang="en-US" sz="1399" b="1" i="0" u="none" strike="noStrike" kern="1200" cap="none" spc="0" normalizeH="0" baseline="0" noProof="0" dirty="0" smtClean="0">
                <a:ln>
                  <a:noFill/>
                </a:ln>
                <a:solidFill>
                  <a:prstClr val="black"/>
                </a:solidFill>
                <a:effectLst/>
                <a:uLnTx/>
                <a:uFillTx/>
                <a:latin typeface="Arial"/>
                <a:ea typeface="ＭＳ Ｐゴシック"/>
                <a:cs typeface="+mn-cs"/>
              </a:rPr>
              <a:t>（</a:t>
            </a:r>
            <a:r>
              <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rPr>
              <a:t>3,935</a:t>
            </a:r>
            <a:r>
              <a:rPr kumimoji="1" lang="ja-JP" altLang="en-US" sz="1399" b="1" i="0" u="none" strike="noStrike" kern="1200" cap="none" spc="0" normalizeH="0" baseline="0" noProof="0" dirty="0" smtClean="0">
                <a:ln>
                  <a:noFill/>
                </a:ln>
                <a:solidFill>
                  <a:prstClr val="black"/>
                </a:solidFill>
                <a:effectLst/>
                <a:uLnTx/>
                <a:uFillTx/>
                <a:latin typeface="Arial"/>
                <a:ea typeface="ＭＳ Ｐゴシック"/>
                <a:cs typeface="+mn-cs"/>
              </a:rPr>
              <a:t>万人</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 </a:t>
            </a:r>
            <a:endPar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l" defTabSz="913943" rtl="0" eaLnBrk="1" fontAlgn="base" latinLnBrk="0" hangingPunct="1">
              <a:lnSpc>
                <a:spcPct val="100000"/>
              </a:lnSpc>
              <a:spcBef>
                <a:spcPct val="0"/>
              </a:spcBef>
              <a:spcAft>
                <a:spcPct val="0"/>
              </a:spcAft>
              <a:buClrTx/>
              <a:buSzTx/>
              <a:buFontTx/>
              <a:buNone/>
              <a:tabLst/>
              <a:defRPr/>
            </a:pP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　　また、</a:t>
            </a:r>
            <a:r>
              <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rPr>
              <a:t>75</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歳以上高齢者の全人口に占める割合は増加していき、</a:t>
            </a:r>
            <a:r>
              <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rPr>
              <a:t>2055</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年には、</a:t>
            </a:r>
            <a:r>
              <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rPr>
              <a:t>25</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％を超える見込み。　</a:t>
            </a:r>
          </a:p>
        </p:txBody>
      </p:sp>
      <p:graphicFrame>
        <p:nvGraphicFramePr>
          <p:cNvPr id="7" name="表 6"/>
          <p:cNvGraphicFramePr>
            <a:graphicFrameLocks noGrp="1"/>
          </p:cNvGraphicFramePr>
          <p:nvPr>
            <p:extLst/>
          </p:nvPr>
        </p:nvGraphicFramePr>
        <p:xfrm>
          <a:off x="339318" y="892369"/>
          <a:ext cx="9076134" cy="776394"/>
        </p:xfrm>
        <a:graphic>
          <a:graphicData uri="http://schemas.openxmlformats.org/drawingml/2006/table">
            <a:tbl>
              <a:tblPr firstRow="1" bandRow="1">
                <a:tableStyleId>{5940675A-B579-460E-94D1-54222C63F5DA}</a:tableStyleId>
              </a:tblPr>
              <a:tblGrid>
                <a:gridCol w="2742478">
                  <a:extLst>
                    <a:ext uri="{9D8B030D-6E8A-4147-A177-3AD203B41FA5}">
                      <a16:colId xmlns:a16="http://schemas.microsoft.com/office/drawing/2014/main" val="20000"/>
                    </a:ext>
                  </a:extLst>
                </a:gridCol>
                <a:gridCol w="1583414">
                  <a:extLst>
                    <a:ext uri="{9D8B030D-6E8A-4147-A177-3AD203B41FA5}">
                      <a16:colId xmlns:a16="http://schemas.microsoft.com/office/drawing/2014/main" val="20001"/>
                    </a:ext>
                  </a:extLst>
                </a:gridCol>
                <a:gridCol w="1583414">
                  <a:extLst>
                    <a:ext uri="{9D8B030D-6E8A-4147-A177-3AD203B41FA5}">
                      <a16:colId xmlns:a16="http://schemas.microsoft.com/office/drawing/2014/main" val="20002"/>
                    </a:ext>
                  </a:extLst>
                </a:gridCol>
                <a:gridCol w="1583414">
                  <a:extLst>
                    <a:ext uri="{9D8B030D-6E8A-4147-A177-3AD203B41FA5}">
                      <a16:colId xmlns:a16="http://schemas.microsoft.com/office/drawing/2014/main" val="20003"/>
                    </a:ext>
                  </a:extLst>
                </a:gridCol>
                <a:gridCol w="1583414">
                  <a:extLst>
                    <a:ext uri="{9D8B030D-6E8A-4147-A177-3AD203B41FA5}">
                      <a16:colId xmlns:a16="http://schemas.microsoft.com/office/drawing/2014/main" val="20004"/>
                    </a:ext>
                  </a:extLst>
                </a:gridCol>
              </a:tblGrid>
              <a:tr h="258798">
                <a:tc>
                  <a:txBody>
                    <a:bodyPr/>
                    <a:lstStyle/>
                    <a:p>
                      <a:pPr algn="ctr"/>
                      <a:endParaRPr kumimoji="1" lang="ja-JP" altLang="en-US" sz="1200" baseline="0" dirty="0">
                        <a:latin typeface="+mn-lt"/>
                        <a:ea typeface="+mn-ea"/>
                      </a:endParaRPr>
                    </a:p>
                  </a:txBody>
                  <a:tcPr marL="99013" marR="99013" marT="35983" marB="35983"/>
                </a:tc>
                <a:tc>
                  <a:txBody>
                    <a:bodyPr/>
                    <a:lstStyle/>
                    <a:p>
                      <a:pPr algn="ctr"/>
                      <a:r>
                        <a:rPr kumimoji="1" lang="en-US" altLang="ja-JP" sz="1200" baseline="0" dirty="0" smtClean="0">
                          <a:latin typeface="+mn-lt"/>
                          <a:ea typeface="+mn-ea"/>
                        </a:rPr>
                        <a:t>2015</a:t>
                      </a:r>
                      <a:r>
                        <a:rPr kumimoji="1" lang="ja-JP" altLang="en-US" sz="1200" baseline="0" dirty="0" smtClean="0">
                          <a:latin typeface="+mn-lt"/>
                          <a:ea typeface="+mn-ea"/>
                        </a:rPr>
                        <a:t>年</a:t>
                      </a:r>
                      <a:endParaRPr kumimoji="1" lang="ja-JP" altLang="en-US" sz="1200" baseline="0" dirty="0">
                        <a:latin typeface="+mn-lt"/>
                        <a:ea typeface="+mn-ea"/>
                      </a:endParaRPr>
                    </a:p>
                  </a:txBody>
                  <a:tcPr marL="99013" marR="99013" marT="35983" marB="35983"/>
                </a:tc>
                <a:tc>
                  <a:txBody>
                    <a:bodyPr/>
                    <a:lstStyle/>
                    <a:p>
                      <a:pPr algn="ctr"/>
                      <a:r>
                        <a:rPr kumimoji="1" lang="en-US" altLang="ja-JP" sz="1200" baseline="0" dirty="0" smtClean="0">
                          <a:latin typeface="+mn-lt"/>
                          <a:ea typeface="+mn-ea"/>
                        </a:rPr>
                        <a:t>2020</a:t>
                      </a:r>
                      <a:r>
                        <a:rPr kumimoji="1" lang="ja-JP" altLang="en-US" sz="1200" baseline="0" dirty="0" smtClean="0">
                          <a:latin typeface="+mn-lt"/>
                          <a:ea typeface="+mn-ea"/>
                        </a:rPr>
                        <a:t>年</a:t>
                      </a:r>
                      <a:endParaRPr kumimoji="1" lang="ja-JP" altLang="en-US" sz="1200" baseline="0" dirty="0">
                        <a:latin typeface="+mn-lt"/>
                        <a:ea typeface="+mn-ea"/>
                      </a:endParaRPr>
                    </a:p>
                  </a:txBody>
                  <a:tcPr marL="99013" marR="99013" marT="35983" marB="35983"/>
                </a:tc>
                <a:tc>
                  <a:txBody>
                    <a:bodyPr/>
                    <a:lstStyle/>
                    <a:p>
                      <a:pPr algn="ctr"/>
                      <a:r>
                        <a:rPr kumimoji="1" lang="en-US" altLang="ja-JP" sz="1200" baseline="0" dirty="0" smtClean="0">
                          <a:latin typeface="+mn-lt"/>
                          <a:ea typeface="+mn-ea"/>
                        </a:rPr>
                        <a:t>2025</a:t>
                      </a:r>
                      <a:r>
                        <a:rPr kumimoji="1" lang="ja-JP" altLang="en-US" sz="1200" baseline="0" dirty="0" smtClean="0">
                          <a:latin typeface="+mn-lt"/>
                          <a:ea typeface="+mn-ea"/>
                        </a:rPr>
                        <a:t>年</a:t>
                      </a:r>
                      <a:endParaRPr kumimoji="1" lang="ja-JP" altLang="en-US" sz="1200" baseline="0" dirty="0">
                        <a:latin typeface="+mn-lt"/>
                        <a:ea typeface="+mn-ea"/>
                      </a:endParaRPr>
                    </a:p>
                  </a:txBody>
                  <a:tcPr marL="99013" marR="99013" marT="35983" marB="35983"/>
                </a:tc>
                <a:tc>
                  <a:txBody>
                    <a:bodyPr/>
                    <a:lstStyle/>
                    <a:p>
                      <a:pPr algn="ctr"/>
                      <a:r>
                        <a:rPr kumimoji="1" lang="en-US" altLang="ja-JP" sz="1200" baseline="0" dirty="0" smtClean="0">
                          <a:latin typeface="+mn-lt"/>
                          <a:ea typeface="+mn-ea"/>
                        </a:rPr>
                        <a:t>2055</a:t>
                      </a:r>
                      <a:r>
                        <a:rPr kumimoji="1" lang="ja-JP" altLang="en-US" sz="1200" baseline="0" dirty="0" smtClean="0">
                          <a:latin typeface="+mn-lt"/>
                          <a:ea typeface="+mn-ea"/>
                        </a:rPr>
                        <a:t>年</a:t>
                      </a:r>
                      <a:endParaRPr kumimoji="1" lang="ja-JP" altLang="en-US" sz="1200" baseline="0" dirty="0">
                        <a:latin typeface="+mn-lt"/>
                        <a:ea typeface="+mn-ea"/>
                      </a:endParaRPr>
                    </a:p>
                  </a:txBody>
                  <a:tcPr marL="99013" marR="99013" marT="35983" marB="35983"/>
                </a:tc>
                <a:extLst>
                  <a:ext uri="{0D108BD9-81ED-4DB2-BD59-A6C34878D82A}">
                    <a16:rowId xmlns:a16="http://schemas.microsoft.com/office/drawing/2014/main" val="10000"/>
                  </a:ext>
                </a:extLst>
              </a:tr>
              <a:tr h="258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latin typeface="+mn-lt"/>
                          <a:ea typeface="+mn-ea"/>
                        </a:rPr>
                        <a:t>65</a:t>
                      </a:r>
                      <a:r>
                        <a:rPr kumimoji="1" lang="ja-JP" altLang="en-US" sz="1200" baseline="0" dirty="0" smtClean="0">
                          <a:latin typeface="+mn-lt"/>
                          <a:ea typeface="+mn-ea"/>
                        </a:rPr>
                        <a:t>歳以上高齢者人口（割合）</a:t>
                      </a:r>
                    </a:p>
                  </a:txBody>
                  <a:tcPr marL="99013" marR="99013" marT="35983" marB="35983"/>
                </a:tc>
                <a:tc>
                  <a:txBody>
                    <a:bodyPr/>
                    <a:lstStyle/>
                    <a:p>
                      <a:pPr algn="ctr"/>
                      <a:r>
                        <a:rPr kumimoji="1" lang="en-US" altLang="ja-JP" sz="1200" spc="-150" baseline="0" dirty="0" smtClean="0">
                          <a:latin typeface="+mn-lt"/>
                          <a:ea typeface="+mn-ea"/>
                        </a:rPr>
                        <a:t>3,387</a:t>
                      </a:r>
                      <a:r>
                        <a:rPr kumimoji="1" lang="ja-JP" altLang="en-US" sz="1200" spc="-150" baseline="0" dirty="0" smtClean="0">
                          <a:latin typeface="+mn-lt"/>
                          <a:ea typeface="+mn-ea"/>
                        </a:rPr>
                        <a:t>万人（</a:t>
                      </a:r>
                      <a:r>
                        <a:rPr kumimoji="1" lang="en-US" altLang="ja-JP" sz="1200" spc="-150" baseline="0" dirty="0" smtClean="0">
                          <a:latin typeface="+mn-lt"/>
                          <a:ea typeface="+mn-ea"/>
                        </a:rPr>
                        <a:t>26.6%</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13" marR="99013" marT="35983" marB="35983" anchor="ctr"/>
                </a:tc>
                <a:tc>
                  <a:txBody>
                    <a:bodyPr/>
                    <a:lstStyle/>
                    <a:p>
                      <a:pPr algn="ctr"/>
                      <a:r>
                        <a:rPr kumimoji="1" lang="en-US" altLang="ja-JP" sz="1200" spc="-150" baseline="0" dirty="0" smtClean="0">
                          <a:latin typeface="+mn-lt"/>
                          <a:ea typeface="+mn-ea"/>
                        </a:rPr>
                        <a:t>3,619</a:t>
                      </a:r>
                      <a:r>
                        <a:rPr kumimoji="1" lang="ja-JP" altLang="en-US" sz="1200" spc="-150" baseline="0" dirty="0" smtClean="0">
                          <a:latin typeface="+mn-lt"/>
                          <a:ea typeface="+mn-ea"/>
                        </a:rPr>
                        <a:t>万人（</a:t>
                      </a:r>
                      <a:r>
                        <a:rPr kumimoji="1" lang="en-US" altLang="ja-JP" sz="1200" spc="-150" baseline="0" dirty="0" smtClean="0">
                          <a:latin typeface="+mn-lt"/>
                          <a:ea typeface="+mn-ea"/>
                        </a:rPr>
                        <a:t>28.9%</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13" marR="99013" marT="35983" marB="35983" anchor="ctr"/>
                </a:tc>
                <a:tc>
                  <a:txBody>
                    <a:bodyPr/>
                    <a:lstStyle/>
                    <a:p>
                      <a:pPr algn="ctr"/>
                      <a:r>
                        <a:rPr kumimoji="1" lang="en-US" altLang="ja-JP" sz="1200" spc="-150" baseline="0" dirty="0" smtClean="0">
                          <a:solidFill>
                            <a:schemeClr val="tx1"/>
                          </a:solidFill>
                          <a:latin typeface="+mn-lt"/>
                          <a:ea typeface="+mn-ea"/>
                        </a:rPr>
                        <a:t>3,677</a:t>
                      </a:r>
                      <a:r>
                        <a:rPr kumimoji="1" lang="ja-JP" altLang="en-US" sz="1200" spc="-150" baseline="0" dirty="0" smtClean="0">
                          <a:solidFill>
                            <a:schemeClr val="tx1"/>
                          </a:solidFill>
                          <a:latin typeface="+mn-lt"/>
                          <a:ea typeface="+mn-ea"/>
                        </a:rPr>
                        <a:t>万人</a:t>
                      </a:r>
                      <a:r>
                        <a:rPr kumimoji="1" lang="ja-JP" altLang="en-US" sz="1200" spc="-150" baseline="0" dirty="0" smtClean="0">
                          <a:latin typeface="+mn-lt"/>
                          <a:ea typeface="+mn-ea"/>
                        </a:rPr>
                        <a:t>（</a:t>
                      </a:r>
                      <a:r>
                        <a:rPr kumimoji="1" lang="en-US" altLang="ja-JP" sz="1200" spc="-150" baseline="0" dirty="0" smtClean="0">
                          <a:latin typeface="+mn-lt"/>
                          <a:ea typeface="+mn-ea"/>
                        </a:rPr>
                        <a:t>30.0%</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13" marR="99013" marT="35983" marB="35983" anchor="ctr"/>
                </a:tc>
                <a:tc>
                  <a:txBody>
                    <a:bodyPr/>
                    <a:lstStyle/>
                    <a:p>
                      <a:pPr algn="ctr"/>
                      <a:r>
                        <a:rPr kumimoji="1" lang="en-US" altLang="ja-JP" sz="1200" spc="-150" baseline="0" dirty="0" smtClean="0">
                          <a:latin typeface="+mn-lt"/>
                          <a:ea typeface="+mn-ea"/>
                        </a:rPr>
                        <a:t>3,704</a:t>
                      </a:r>
                      <a:r>
                        <a:rPr kumimoji="1" lang="ja-JP" altLang="en-US" sz="1200" spc="-150" baseline="0" dirty="0" smtClean="0">
                          <a:latin typeface="+mn-lt"/>
                          <a:ea typeface="+mn-ea"/>
                        </a:rPr>
                        <a:t>万人（</a:t>
                      </a:r>
                      <a:r>
                        <a:rPr kumimoji="1" lang="en-US" altLang="ja-JP" sz="1200" spc="-150" baseline="0" dirty="0" smtClean="0">
                          <a:latin typeface="+mn-lt"/>
                          <a:ea typeface="+mn-ea"/>
                        </a:rPr>
                        <a:t>38.0%</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13" marR="99013" marT="35983" marB="35983" anchor="ctr"/>
                </a:tc>
                <a:extLst>
                  <a:ext uri="{0D108BD9-81ED-4DB2-BD59-A6C34878D82A}">
                    <a16:rowId xmlns:a16="http://schemas.microsoft.com/office/drawing/2014/main" val="10001"/>
                  </a:ext>
                </a:extLst>
              </a:tr>
              <a:tr h="258798">
                <a:tc>
                  <a:txBody>
                    <a:bodyPr/>
                    <a:lstStyle/>
                    <a:p>
                      <a:pPr algn="ctr"/>
                      <a:r>
                        <a:rPr kumimoji="1" lang="en-US" altLang="ja-JP" sz="1200" baseline="0" dirty="0" smtClean="0">
                          <a:latin typeface="+mn-lt"/>
                          <a:ea typeface="+mn-ea"/>
                        </a:rPr>
                        <a:t>75</a:t>
                      </a:r>
                      <a:r>
                        <a:rPr kumimoji="1" lang="ja-JP" altLang="en-US" sz="1200" baseline="0" dirty="0" smtClean="0">
                          <a:latin typeface="+mn-lt"/>
                          <a:ea typeface="+mn-ea"/>
                        </a:rPr>
                        <a:t>歳以上高齢者人口（割合）</a:t>
                      </a:r>
                      <a:endParaRPr kumimoji="1" lang="ja-JP" altLang="en-US" sz="1200" baseline="0" dirty="0">
                        <a:latin typeface="+mn-lt"/>
                        <a:ea typeface="+mn-ea"/>
                      </a:endParaRPr>
                    </a:p>
                  </a:txBody>
                  <a:tcPr marL="99013" marR="99013" marT="35983" marB="35983"/>
                </a:tc>
                <a:tc>
                  <a:txBody>
                    <a:bodyPr/>
                    <a:lstStyle/>
                    <a:p>
                      <a:pPr algn="ctr"/>
                      <a:r>
                        <a:rPr kumimoji="1" lang="en-US" altLang="ja-JP" sz="1200" spc="-150" baseline="0" dirty="0" smtClean="0">
                          <a:latin typeface="+mn-lt"/>
                          <a:ea typeface="+mn-ea"/>
                        </a:rPr>
                        <a:t>1,632</a:t>
                      </a:r>
                      <a:r>
                        <a:rPr kumimoji="1" lang="ja-JP" altLang="en-US" sz="1200" spc="-150" baseline="0" dirty="0" smtClean="0">
                          <a:latin typeface="+mn-lt"/>
                          <a:ea typeface="+mn-ea"/>
                        </a:rPr>
                        <a:t>万人（</a:t>
                      </a:r>
                      <a:r>
                        <a:rPr kumimoji="1" lang="en-US" altLang="ja-JP" sz="1200" spc="-150" baseline="0" dirty="0" smtClean="0">
                          <a:latin typeface="+mn-lt"/>
                          <a:ea typeface="+mn-ea"/>
                        </a:rPr>
                        <a:t>12.8%</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13" marR="99013" marT="35983" marB="35983" anchor="ctr"/>
                </a:tc>
                <a:tc>
                  <a:txBody>
                    <a:bodyPr/>
                    <a:lstStyle/>
                    <a:p>
                      <a:pPr algn="ctr"/>
                      <a:r>
                        <a:rPr kumimoji="1" lang="en-US" altLang="ja-JP" sz="1200" spc="-150" baseline="0" dirty="0" smtClean="0">
                          <a:latin typeface="+mn-lt"/>
                          <a:ea typeface="+mn-ea"/>
                        </a:rPr>
                        <a:t>1,872</a:t>
                      </a:r>
                      <a:r>
                        <a:rPr kumimoji="1" lang="ja-JP" altLang="en-US" sz="1200" spc="-150" baseline="0" dirty="0" smtClean="0">
                          <a:latin typeface="+mn-lt"/>
                          <a:ea typeface="+mn-ea"/>
                        </a:rPr>
                        <a:t>万人（</a:t>
                      </a:r>
                      <a:r>
                        <a:rPr kumimoji="1" lang="en-US" altLang="ja-JP" sz="1200" spc="-150" baseline="0" dirty="0" smtClean="0">
                          <a:latin typeface="+mn-lt"/>
                          <a:ea typeface="+mn-ea"/>
                        </a:rPr>
                        <a:t>14.9%</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13" marR="99013" marT="35983" marB="35983" anchor="ctr"/>
                </a:tc>
                <a:tc>
                  <a:txBody>
                    <a:bodyPr/>
                    <a:lstStyle/>
                    <a:p>
                      <a:pPr algn="ctr"/>
                      <a:r>
                        <a:rPr kumimoji="1" lang="en-US" altLang="ja-JP" sz="1200" spc="-150" baseline="0" dirty="0" smtClean="0">
                          <a:latin typeface="+mn-lt"/>
                          <a:ea typeface="+mn-ea"/>
                        </a:rPr>
                        <a:t>2,180</a:t>
                      </a:r>
                      <a:r>
                        <a:rPr kumimoji="1" lang="ja-JP" altLang="en-US" sz="1200" spc="-150" baseline="0" dirty="0" smtClean="0">
                          <a:latin typeface="+mn-lt"/>
                          <a:ea typeface="+mn-ea"/>
                        </a:rPr>
                        <a:t>万人（</a:t>
                      </a:r>
                      <a:r>
                        <a:rPr kumimoji="1" lang="en-US" altLang="ja-JP" sz="1200" spc="-150" baseline="0" dirty="0" smtClean="0">
                          <a:latin typeface="+mn-lt"/>
                          <a:ea typeface="+mn-ea"/>
                        </a:rPr>
                        <a:t>17.8%</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13" marR="99013" marT="35983" marB="35983" anchor="ctr"/>
                </a:tc>
                <a:tc>
                  <a:txBody>
                    <a:bodyPr/>
                    <a:lstStyle/>
                    <a:p>
                      <a:pPr algn="ctr"/>
                      <a:r>
                        <a:rPr kumimoji="1" lang="en-US" altLang="ja-JP" sz="1200" spc="-150" baseline="0" dirty="0" smtClean="0">
                          <a:latin typeface="+mn-lt"/>
                          <a:ea typeface="+mn-ea"/>
                        </a:rPr>
                        <a:t>2,446</a:t>
                      </a:r>
                      <a:r>
                        <a:rPr kumimoji="1" lang="ja-JP" altLang="en-US" sz="1200" spc="-150" baseline="0" dirty="0" smtClean="0">
                          <a:latin typeface="+mn-lt"/>
                          <a:ea typeface="+mn-ea"/>
                        </a:rPr>
                        <a:t>万人（</a:t>
                      </a:r>
                      <a:r>
                        <a:rPr kumimoji="1" lang="en-US" altLang="ja-JP" sz="1200" spc="-150" baseline="0" dirty="0" smtClean="0">
                          <a:latin typeface="+mn-lt"/>
                          <a:ea typeface="+mn-ea"/>
                        </a:rPr>
                        <a:t>25.1%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13" marR="99013" marT="35983" marB="35983" anchor="ctr"/>
                </a:tc>
                <a:extLst>
                  <a:ext uri="{0D108BD9-81ED-4DB2-BD59-A6C34878D82A}">
                    <a16:rowId xmlns:a16="http://schemas.microsoft.com/office/drawing/2014/main" val="10002"/>
                  </a:ext>
                </a:extLst>
              </a:tr>
            </a:tbl>
          </a:graphicData>
        </a:graphic>
      </p:graphicFrame>
      <p:sp>
        <p:nvSpPr>
          <p:cNvPr id="8" name="正方形/長方形 7"/>
          <p:cNvSpPr/>
          <p:nvPr/>
        </p:nvSpPr>
        <p:spPr>
          <a:xfrm>
            <a:off x="100470" y="1910668"/>
            <a:ext cx="4513252" cy="3180972"/>
          </a:xfrm>
          <a:prstGeom prst="rect">
            <a:avLst/>
          </a:prstGeom>
          <a:ln w="19050"/>
        </p:spPr>
        <p:style>
          <a:lnRef idx="2">
            <a:schemeClr val="dk1"/>
          </a:lnRef>
          <a:fillRef idx="1">
            <a:schemeClr val="lt1"/>
          </a:fillRef>
          <a:effectRef idx="0">
            <a:schemeClr val="dk1"/>
          </a:effectRef>
          <a:fontRef idx="minor">
            <a:schemeClr val="dk1"/>
          </a:fontRef>
        </p:style>
        <p:txBody>
          <a:bodyPr lIns="35983" tIns="45609" rIns="35983" bIns="45609"/>
          <a:lstStyle/>
          <a:p>
            <a:pPr marL="174197" marR="0" lvl="0" indent="-174197" algn="ctr" defTabSz="913943" rtl="0" eaLnBrk="1" fontAlgn="base" latinLnBrk="0" hangingPunct="1">
              <a:lnSpc>
                <a:spcPct val="100000"/>
              </a:lnSpc>
              <a:spcBef>
                <a:spcPct val="0"/>
              </a:spcBef>
              <a:spcAft>
                <a:spcPct val="0"/>
              </a:spcAft>
              <a:buClrTx/>
              <a:buSzTx/>
              <a:buFontTx/>
              <a:buNone/>
              <a:tabLst/>
              <a:defRPr/>
            </a:pP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② </a:t>
            </a:r>
            <a:r>
              <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rPr>
              <a:t>65</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歳以上高齢者のうち、認知症高齢者が増加していく。</a:t>
            </a:r>
          </a:p>
        </p:txBody>
      </p:sp>
      <p:sp>
        <p:nvSpPr>
          <p:cNvPr id="10" name="正方形/長方形 9"/>
          <p:cNvSpPr/>
          <p:nvPr/>
        </p:nvSpPr>
        <p:spPr>
          <a:xfrm>
            <a:off x="4626050" y="1910668"/>
            <a:ext cx="5217491" cy="3180972"/>
          </a:xfrm>
          <a:prstGeom prst="rect">
            <a:avLst/>
          </a:prstGeom>
          <a:ln w="19050"/>
        </p:spPr>
        <p:style>
          <a:lnRef idx="2">
            <a:schemeClr val="dk1"/>
          </a:lnRef>
          <a:fillRef idx="1">
            <a:schemeClr val="lt1"/>
          </a:fillRef>
          <a:effectRef idx="0">
            <a:schemeClr val="dk1"/>
          </a:effectRef>
          <a:fontRef idx="minor">
            <a:schemeClr val="dk1"/>
          </a:fontRef>
        </p:style>
        <p:txBody>
          <a:bodyPr lIns="91219" tIns="45609" rIns="0" bIns="45609"/>
          <a:lstStyle/>
          <a:p>
            <a:pPr marL="174197" marR="0" lvl="0" indent="-174197" algn="ctr" defTabSz="913943" rtl="0" eaLnBrk="1" fontAlgn="base" latinLnBrk="0" hangingPunct="1">
              <a:lnSpc>
                <a:spcPct val="100000"/>
              </a:lnSpc>
              <a:spcBef>
                <a:spcPct val="0"/>
              </a:spcBef>
              <a:spcAft>
                <a:spcPct val="0"/>
              </a:spcAft>
              <a:buClrTx/>
              <a:buSzTx/>
              <a:buFontTx/>
              <a:buNone/>
              <a:tabLst/>
              <a:defRPr/>
            </a:pPr>
            <a:endParaRPr kumimoji="1" lang="ja-JP" altLang="en-US" sz="1599" b="1"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14" name="正方形/長方形 13"/>
          <p:cNvSpPr/>
          <p:nvPr/>
        </p:nvSpPr>
        <p:spPr>
          <a:xfrm>
            <a:off x="97766" y="5092587"/>
            <a:ext cx="9751310" cy="1764711"/>
          </a:xfrm>
          <a:prstGeom prst="rect">
            <a:avLst/>
          </a:prstGeom>
          <a:ln w="19050"/>
        </p:spPr>
        <p:style>
          <a:lnRef idx="2">
            <a:schemeClr val="dk1"/>
          </a:lnRef>
          <a:fillRef idx="1">
            <a:schemeClr val="lt1"/>
          </a:fillRef>
          <a:effectRef idx="0">
            <a:schemeClr val="dk1"/>
          </a:effectRef>
          <a:fontRef idx="minor">
            <a:schemeClr val="dk1"/>
          </a:fontRef>
        </p:style>
        <p:txBody>
          <a:bodyPr lIns="91219" tIns="45609" rIns="0" bIns="45609"/>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④ </a:t>
            </a:r>
            <a:r>
              <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rPr>
              <a:t>75</a:t>
            </a: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歳以上人口は、都市部では急速に増加し、もともと高齢者人口の多い地方でも緩やかに増加する。各地域の高齢化の状況</a:t>
            </a:r>
            <a:endParaRPr kumimoji="1" lang="en-US" altLang="ja-JP" sz="1399" b="1"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ctr" defTabSz="913943" rtl="0" eaLnBrk="1" fontAlgn="base" latinLnBrk="0" hangingPunct="1">
              <a:lnSpc>
                <a:spcPct val="100000"/>
              </a:lnSpc>
              <a:spcBef>
                <a:spcPct val="0"/>
              </a:spcBef>
              <a:spcAft>
                <a:spcPct val="0"/>
              </a:spcAft>
              <a:buClrTx/>
              <a:buSzTx/>
              <a:buFontTx/>
              <a:buNone/>
              <a:tabLst/>
              <a:defRPr/>
            </a:pPr>
            <a:r>
              <a:rPr kumimoji="1" lang="ja-JP" altLang="en-US" sz="1399" b="1" i="0" u="none" strike="noStrike" kern="1200" cap="none" spc="0" normalizeH="0" baseline="0" noProof="0" dirty="0">
                <a:ln>
                  <a:noFill/>
                </a:ln>
                <a:solidFill>
                  <a:prstClr val="black"/>
                </a:solidFill>
                <a:effectLst/>
                <a:uLnTx/>
                <a:uFillTx/>
                <a:latin typeface="Arial"/>
                <a:ea typeface="ＭＳ Ｐゴシック"/>
                <a:cs typeface="+mn-cs"/>
              </a:rPr>
              <a:t>　は異なるため、各地域の特性に応じた対応が必要。　　　　　　　　　　　　　　　　　　　　　　　　</a:t>
            </a:r>
            <a:r>
              <a:rPr kumimoji="1" lang="ja-JP" altLang="en-US" sz="1399" b="1" i="0" u="none" strike="noStrike" kern="1200" cap="none" spc="0" normalizeH="0" baseline="0" noProof="0">
                <a:ln>
                  <a:noFill/>
                </a:ln>
                <a:solidFill>
                  <a:prstClr val="black"/>
                </a:solidFill>
                <a:effectLst/>
                <a:uLnTx/>
                <a:uFillTx/>
                <a:latin typeface="Arial"/>
                <a:ea typeface="ＭＳ Ｐゴシック"/>
                <a:cs typeface="+mn-cs"/>
              </a:rPr>
              <a:t>　</a:t>
            </a:r>
            <a:r>
              <a:rPr kumimoji="1" lang="en-US" altLang="ja-JP" sz="999" b="1" i="0" u="none" strike="noStrike" kern="1200" cap="none" spc="0" normalizeH="0" baseline="0" noProof="0">
                <a:ln>
                  <a:noFill/>
                </a:ln>
                <a:solidFill>
                  <a:prstClr val="black"/>
                </a:solidFill>
                <a:effectLst/>
                <a:uLnTx/>
                <a:uFillTx/>
                <a:latin typeface="Arial"/>
                <a:ea typeface="ＭＳ Ｐゴシック"/>
                <a:cs typeface="+mn-cs"/>
              </a:rPr>
              <a:t>※</a:t>
            </a:r>
            <a:r>
              <a:rPr kumimoji="1" lang="ja-JP" altLang="en-US" sz="999" b="1" i="0" u="none" strike="noStrike" kern="1200" cap="none" spc="0" normalizeH="0" baseline="0" noProof="0" dirty="0">
                <a:ln>
                  <a:noFill/>
                </a:ln>
                <a:solidFill>
                  <a:prstClr val="black"/>
                </a:solidFill>
                <a:effectLst/>
                <a:uLnTx/>
                <a:uFillTx/>
                <a:latin typeface="Arial"/>
                <a:ea typeface="ＭＳ Ｐゴシック"/>
                <a:cs typeface="+mn-cs"/>
              </a:rPr>
              <a:t>都道府県名欄の（　）内の数字は倍率の順位</a:t>
            </a:r>
          </a:p>
        </p:txBody>
      </p:sp>
      <p:sp>
        <p:nvSpPr>
          <p:cNvPr id="2111" name="テキスト ボックス 24"/>
          <p:cNvSpPr txBox="1">
            <a:spLocks noChangeArrowheads="1"/>
          </p:cNvSpPr>
          <p:nvPr/>
        </p:nvSpPr>
        <p:spPr bwMode="auto">
          <a:xfrm>
            <a:off x="4964073" y="2210123"/>
            <a:ext cx="924598" cy="230608"/>
          </a:xfrm>
          <a:prstGeom prst="rect">
            <a:avLst/>
          </a:prstGeom>
          <a:noFill/>
          <a:ln w="9525">
            <a:noFill/>
            <a:miter lim="800000"/>
            <a:headEnd/>
            <a:tailEnd/>
          </a:ln>
        </p:spPr>
        <p:txBody>
          <a:bodyPr wrap="square" lIns="91219" tIns="45609" rIns="91219" bIns="45609">
            <a:spAutoFit/>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charset="-128"/>
                <a:cs typeface="+mn-cs"/>
              </a:rPr>
              <a:t>1,000</a:t>
            </a: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世帯）</a:t>
            </a:r>
          </a:p>
        </p:txBody>
      </p:sp>
      <p:sp>
        <p:nvSpPr>
          <p:cNvPr id="2113" name="テキスト ボックス 26"/>
          <p:cNvSpPr txBox="1">
            <a:spLocks noChangeArrowheads="1"/>
          </p:cNvSpPr>
          <p:nvPr/>
        </p:nvSpPr>
        <p:spPr bwMode="auto">
          <a:xfrm>
            <a:off x="5659997" y="2199090"/>
            <a:ext cx="4099682" cy="415018"/>
          </a:xfrm>
          <a:prstGeom prst="rect">
            <a:avLst/>
          </a:prstGeom>
          <a:noFill/>
          <a:ln w="9525">
            <a:noFill/>
            <a:miter lim="800000"/>
            <a:headEnd/>
            <a:tailEnd/>
          </a:ln>
        </p:spPr>
        <p:txBody>
          <a:bodyPr lIns="91219" tIns="45609" rIns="91219" bIns="45609">
            <a:spAutoFit/>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1" lang="ja-JP" altLang="en-US" sz="999" b="1" i="0" u="none" strike="noStrike" kern="1200" cap="none" spc="0" normalizeH="0" baseline="0" noProof="0" dirty="0">
                <a:ln>
                  <a:noFill/>
                </a:ln>
                <a:solidFill>
                  <a:prstClr val="black"/>
                </a:solidFill>
                <a:effectLst/>
                <a:uLnTx/>
                <a:uFillTx/>
                <a:latin typeface="Arial" charset="0"/>
                <a:ea typeface="ＭＳ Ｐゴシック" charset="-128"/>
                <a:cs typeface="+mn-cs"/>
              </a:rPr>
              <a:t>世帯主が</a:t>
            </a:r>
            <a:r>
              <a:rPr kumimoji="1" lang="en-US" altLang="ja-JP" sz="999" b="1" i="0" u="none" strike="noStrike" kern="1200" cap="none" spc="0" normalizeH="0" baseline="0" noProof="0" dirty="0">
                <a:ln>
                  <a:noFill/>
                </a:ln>
                <a:solidFill>
                  <a:prstClr val="black"/>
                </a:solidFill>
                <a:effectLst/>
                <a:uLnTx/>
                <a:uFillTx/>
                <a:latin typeface="Arial" charset="0"/>
                <a:ea typeface="ＭＳ Ｐゴシック" charset="-128"/>
                <a:cs typeface="+mn-cs"/>
              </a:rPr>
              <a:t>65</a:t>
            </a:r>
            <a:r>
              <a:rPr kumimoji="1" lang="ja-JP" altLang="en-US" sz="999" b="1" i="0" u="none" strike="noStrike" kern="1200" cap="none" spc="0" normalizeH="0" baseline="0" noProof="0" dirty="0">
                <a:ln>
                  <a:noFill/>
                </a:ln>
                <a:solidFill>
                  <a:prstClr val="black"/>
                </a:solidFill>
                <a:effectLst/>
                <a:uLnTx/>
                <a:uFillTx/>
                <a:latin typeface="Arial" charset="0"/>
                <a:ea typeface="ＭＳ Ｐゴシック" charset="-128"/>
                <a:cs typeface="+mn-cs"/>
              </a:rPr>
              <a:t>歳以上の単独世帯及び夫婦のみ世帯数の推計</a:t>
            </a:r>
            <a:endParaRPr kumimoji="1" lang="en-US" altLang="ja-JP" sz="999" b="1"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ctr" defTabSz="913943" rtl="0" eaLnBrk="1" fontAlgn="base" latinLnBrk="0" hangingPunct="1">
              <a:lnSpc>
                <a:spcPct val="100000"/>
              </a:lnSpc>
              <a:spcBef>
                <a:spcPct val="0"/>
              </a:spcBef>
              <a:spcAft>
                <a:spcPct val="0"/>
              </a:spcAft>
              <a:buClrTx/>
              <a:buSzTx/>
              <a:buFontTx/>
              <a:buNone/>
              <a:tabLst/>
              <a:defRPr/>
            </a:pPr>
            <a:endParaRPr kumimoji="1" lang="ja-JP" altLang="en-US" sz="1099"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graphicFrame>
        <p:nvGraphicFramePr>
          <p:cNvPr id="20" name="表 19"/>
          <p:cNvGraphicFramePr>
            <a:graphicFrameLocks noGrp="1"/>
          </p:cNvGraphicFramePr>
          <p:nvPr>
            <p:extLst/>
          </p:nvPr>
        </p:nvGraphicFramePr>
        <p:xfrm>
          <a:off x="202952" y="5588243"/>
          <a:ext cx="9456712" cy="1127211"/>
        </p:xfrm>
        <a:graphic>
          <a:graphicData uri="http://schemas.openxmlformats.org/drawingml/2006/table">
            <a:tbl>
              <a:tblPr/>
              <a:tblGrid>
                <a:gridCol w="718426">
                  <a:extLst>
                    <a:ext uri="{9D8B030D-6E8A-4147-A177-3AD203B41FA5}">
                      <a16:colId xmlns:a16="http://schemas.microsoft.com/office/drawing/2014/main" val="20000"/>
                    </a:ext>
                  </a:extLst>
                </a:gridCol>
                <a:gridCol w="821058">
                  <a:extLst>
                    <a:ext uri="{9D8B030D-6E8A-4147-A177-3AD203B41FA5}">
                      <a16:colId xmlns:a16="http://schemas.microsoft.com/office/drawing/2014/main" val="20001"/>
                    </a:ext>
                  </a:extLst>
                </a:gridCol>
                <a:gridCol w="821058">
                  <a:extLst>
                    <a:ext uri="{9D8B030D-6E8A-4147-A177-3AD203B41FA5}">
                      <a16:colId xmlns:a16="http://schemas.microsoft.com/office/drawing/2014/main" val="20002"/>
                    </a:ext>
                  </a:extLst>
                </a:gridCol>
                <a:gridCol w="821058">
                  <a:extLst>
                    <a:ext uri="{9D8B030D-6E8A-4147-A177-3AD203B41FA5}">
                      <a16:colId xmlns:a16="http://schemas.microsoft.com/office/drawing/2014/main" val="20003"/>
                    </a:ext>
                  </a:extLst>
                </a:gridCol>
                <a:gridCol w="821058">
                  <a:extLst>
                    <a:ext uri="{9D8B030D-6E8A-4147-A177-3AD203B41FA5}">
                      <a16:colId xmlns:a16="http://schemas.microsoft.com/office/drawing/2014/main" val="20004"/>
                    </a:ext>
                  </a:extLst>
                </a:gridCol>
                <a:gridCol w="821058">
                  <a:extLst>
                    <a:ext uri="{9D8B030D-6E8A-4147-A177-3AD203B41FA5}">
                      <a16:colId xmlns:a16="http://schemas.microsoft.com/office/drawing/2014/main" val="20005"/>
                    </a:ext>
                  </a:extLst>
                </a:gridCol>
                <a:gridCol w="204843">
                  <a:extLst>
                    <a:ext uri="{9D8B030D-6E8A-4147-A177-3AD203B41FA5}">
                      <a16:colId xmlns:a16="http://schemas.microsoft.com/office/drawing/2014/main" val="20006"/>
                    </a:ext>
                  </a:extLst>
                </a:gridCol>
                <a:gridCol w="825588">
                  <a:extLst>
                    <a:ext uri="{9D8B030D-6E8A-4147-A177-3AD203B41FA5}">
                      <a16:colId xmlns:a16="http://schemas.microsoft.com/office/drawing/2014/main" val="20007"/>
                    </a:ext>
                  </a:extLst>
                </a:gridCol>
                <a:gridCol w="225161">
                  <a:extLst>
                    <a:ext uri="{9D8B030D-6E8A-4147-A177-3AD203B41FA5}">
                      <a16:colId xmlns:a16="http://schemas.microsoft.com/office/drawing/2014/main" val="20008"/>
                    </a:ext>
                  </a:extLst>
                </a:gridCol>
                <a:gridCol w="902091">
                  <a:extLst>
                    <a:ext uri="{9D8B030D-6E8A-4147-A177-3AD203B41FA5}">
                      <a16:colId xmlns:a16="http://schemas.microsoft.com/office/drawing/2014/main" val="20009"/>
                    </a:ext>
                  </a:extLst>
                </a:gridCol>
                <a:gridCol w="791707">
                  <a:extLst>
                    <a:ext uri="{9D8B030D-6E8A-4147-A177-3AD203B41FA5}">
                      <a16:colId xmlns:a16="http://schemas.microsoft.com/office/drawing/2014/main" val="20010"/>
                    </a:ext>
                  </a:extLst>
                </a:gridCol>
                <a:gridCol w="782966">
                  <a:extLst>
                    <a:ext uri="{9D8B030D-6E8A-4147-A177-3AD203B41FA5}">
                      <a16:colId xmlns:a16="http://schemas.microsoft.com/office/drawing/2014/main" val="20011"/>
                    </a:ext>
                  </a:extLst>
                </a:gridCol>
                <a:gridCol w="900640">
                  <a:extLst>
                    <a:ext uri="{9D8B030D-6E8A-4147-A177-3AD203B41FA5}">
                      <a16:colId xmlns:a16="http://schemas.microsoft.com/office/drawing/2014/main" val="20012"/>
                    </a:ext>
                  </a:extLst>
                </a:gridCol>
              </a:tblGrid>
              <a:tr h="217047">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013" marR="9901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r>
                        <a:rPr kumimoji="1" lang="en-US" altLang="ja-JP" sz="1100" b="0" i="0" u="none" strike="noStrike" cap="none" normalizeH="0" baseline="0" dirty="0" smtClean="0">
                          <a:ln>
                            <a:noFill/>
                          </a:ln>
                          <a:solidFill>
                            <a:schemeClr val="tx1"/>
                          </a:solidFill>
                          <a:effectLst/>
                          <a:latin typeface="+mn-lt"/>
                          <a:ea typeface="+mn-ea"/>
                        </a:rPr>
                        <a:t>(1)</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r>
                        <a:rPr kumimoji="1" lang="en-US" altLang="ja-JP" sz="1100" b="0" i="0" u="none" strike="noStrike" cap="none" normalizeH="0" baseline="0" dirty="0" smtClean="0">
                          <a:ln>
                            <a:noFill/>
                          </a:ln>
                          <a:solidFill>
                            <a:schemeClr val="tx1"/>
                          </a:solidFill>
                          <a:effectLst/>
                          <a:latin typeface="+mn-lt"/>
                          <a:ea typeface="+mn-ea"/>
                        </a:rPr>
                        <a:t>(2)</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r>
                        <a:rPr kumimoji="1" lang="en-US" altLang="ja-JP" sz="1100" b="0" i="0" u="none" strike="noStrike" cap="none" normalizeH="0" baseline="0" dirty="0" smtClean="0">
                          <a:ln>
                            <a:noFill/>
                          </a:ln>
                          <a:solidFill>
                            <a:schemeClr val="tx1"/>
                          </a:solidFill>
                          <a:effectLst/>
                          <a:latin typeface="+mn-lt"/>
                          <a:ea typeface="+mn-ea"/>
                        </a:rPr>
                        <a:t>(3)</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r>
                        <a:rPr kumimoji="1" lang="en-US" altLang="ja-JP" sz="1100" b="0" i="0" u="none" strike="noStrike" cap="none" normalizeH="0" baseline="0" dirty="0" smtClean="0">
                          <a:ln>
                            <a:noFill/>
                          </a:ln>
                          <a:solidFill>
                            <a:schemeClr val="tx1"/>
                          </a:solidFill>
                          <a:effectLst/>
                          <a:latin typeface="+mn-lt"/>
                          <a:ea typeface="+mn-ea"/>
                        </a:rPr>
                        <a:t>(4)</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r>
                        <a:rPr kumimoji="1" lang="en-US" altLang="ja-JP" sz="1100" b="0" i="0" u="none" strike="noStrike" cap="none" normalizeH="0" baseline="0" dirty="0" smtClean="0">
                          <a:ln>
                            <a:noFill/>
                          </a:ln>
                          <a:solidFill>
                            <a:schemeClr val="tx1"/>
                          </a:solidFill>
                          <a:effectLst/>
                          <a:latin typeface="+mn-lt"/>
                          <a:ea typeface="+mn-ea"/>
                        </a:rPr>
                        <a:t>(5)</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r>
                        <a:rPr kumimoji="1" lang="en-US" altLang="ja-JP" sz="1100" b="0" i="0" u="none" strike="noStrike" cap="none" normalizeH="0" baseline="0" dirty="0" smtClean="0">
                          <a:ln>
                            <a:noFill/>
                          </a:ln>
                          <a:solidFill>
                            <a:schemeClr val="tx1"/>
                          </a:solidFill>
                          <a:effectLst/>
                          <a:latin typeface="+mn-lt"/>
                          <a:ea typeface="+mn-ea"/>
                        </a:rPr>
                        <a:t>(17)</a:t>
                      </a:r>
                      <a:endParaRPr kumimoji="1" lang="ja-JP" altLang="en-US" sz="1100" b="0" i="0" u="none" strike="noStrike" cap="none" normalizeH="0" baseline="0" dirty="0" smtClean="0">
                        <a:ln>
                          <a:noFill/>
                        </a:ln>
                        <a:solidFill>
                          <a:schemeClr val="tx1"/>
                        </a:solidFill>
                        <a:effectLst/>
                        <a:latin typeface="+mn-lt"/>
                        <a:ea typeface="+mn-ea"/>
                      </a:endParaRP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r>
                        <a:rPr kumimoji="1" lang="en-US" altLang="ja-JP" sz="1100" b="0" i="0" u="none" strike="noStrike" cap="none" normalizeH="0" baseline="0" dirty="0" smtClean="0">
                          <a:ln>
                            <a:noFill/>
                          </a:ln>
                          <a:solidFill>
                            <a:schemeClr val="tx1"/>
                          </a:solidFill>
                          <a:effectLst/>
                          <a:latin typeface="+mn-lt"/>
                          <a:ea typeface="+mn-ea"/>
                        </a:rPr>
                        <a:t>(45)</a:t>
                      </a:r>
                      <a:endParaRPr kumimoji="1" lang="ja-JP" altLang="en-US" sz="1100" b="0" i="0" u="none" strike="noStrike" cap="none" normalizeH="0" baseline="0" dirty="0" smtClean="0">
                        <a:ln>
                          <a:noFill/>
                        </a:ln>
                        <a:solidFill>
                          <a:schemeClr val="tx1"/>
                        </a:solidFill>
                        <a:effectLst/>
                        <a:latin typeface="+mn-lt"/>
                        <a:ea typeface="+mn-ea"/>
                      </a:endParaRP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秋田県</a:t>
                      </a:r>
                      <a:r>
                        <a:rPr kumimoji="1" lang="en-US" altLang="ja-JP" sz="1100" b="0" i="0" u="none" strike="noStrike" cap="none" normalizeH="0" baseline="0" dirty="0" smtClean="0">
                          <a:ln>
                            <a:noFill/>
                          </a:ln>
                          <a:solidFill>
                            <a:schemeClr val="tx1"/>
                          </a:solidFill>
                          <a:effectLst/>
                          <a:latin typeface="+mn-lt"/>
                          <a:ea typeface="+mn-ea"/>
                        </a:rPr>
                        <a:t>(46)</a:t>
                      </a:r>
                      <a:endParaRPr kumimoji="1" lang="ja-JP" altLang="en-US" sz="1100" b="0" i="0" u="none" strike="noStrike" cap="none" normalizeH="0" baseline="0" dirty="0" smtClean="0">
                        <a:ln>
                          <a:noFill/>
                        </a:ln>
                        <a:solidFill>
                          <a:schemeClr val="tx1"/>
                        </a:solidFill>
                        <a:effectLst/>
                        <a:latin typeface="+mn-lt"/>
                        <a:ea typeface="+mn-ea"/>
                      </a:endParaRP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r>
                        <a:rPr kumimoji="1" lang="en-US" altLang="ja-JP" sz="1100" b="0" i="0" u="none" strike="noStrike" cap="none" normalizeH="0" baseline="0" dirty="0" smtClean="0">
                          <a:ln>
                            <a:noFill/>
                          </a:ln>
                          <a:solidFill>
                            <a:schemeClr val="tx1"/>
                          </a:solidFill>
                          <a:effectLst/>
                          <a:latin typeface="+mn-lt"/>
                          <a:ea typeface="+mn-ea"/>
                        </a:rPr>
                        <a:t>(47)</a:t>
                      </a:r>
                      <a:endParaRPr kumimoji="1" lang="ja-JP" altLang="en-US" sz="1100" b="0" i="0" u="none" strike="noStrike" cap="none" normalizeH="0" baseline="0" dirty="0" smtClean="0">
                        <a:ln>
                          <a:noFill/>
                        </a:ln>
                        <a:solidFill>
                          <a:schemeClr val="tx1"/>
                        </a:solidFill>
                        <a:effectLst/>
                        <a:latin typeface="+mn-lt"/>
                        <a:ea typeface="+mn-ea"/>
                      </a:endParaRP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3676">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77.3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10.6%</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11.4%</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99.3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80.8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10.8%</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105.0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11.9%</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146.9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26.5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16.1%</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18.4%</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16.9%</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1632.2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12.8%</a:t>
                      </a:r>
                      <a:r>
                        <a:rPr kumimoji="1" lang="ja-JP" altLang="en-US" sz="1100" b="0" i="0" u="none" strike="noStrike" cap="none" normalizeH="0" baseline="0" dirty="0" smtClean="0">
                          <a:ln>
                            <a:noFill/>
                          </a:ln>
                          <a:solidFill>
                            <a:schemeClr val="tx1"/>
                          </a:solidFill>
                          <a:effectLst/>
                          <a:latin typeface="+mn-lt"/>
                          <a:ea typeface="+mn-ea"/>
                        </a:rPr>
                        <a:t>＞</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504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120.9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1.56</a:t>
                      </a:r>
                      <a:r>
                        <a:rPr kumimoji="1" lang="ja-JP" altLang="en-US" sz="1100" b="0" i="0" u="none" strike="noStrike" cap="none" normalizeH="0" baseline="0" dirty="0" smtClean="0">
                          <a:ln>
                            <a:noFill/>
                          </a:ln>
                          <a:solidFill>
                            <a:srgbClr val="FF0000"/>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107.2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17.5%</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1.52</a:t>
                      </a:r>
                      <a:r>
                        <a:rPr kumimoji="1" lang="ja-JP" altLang="en-US" sz="1100" b="0" i="0" u="none" strike="noStrike" cap="none" normalizeH="0" baseline="0" dirty="0" smtClean="0">
                          <a:ln>
                            <a:noFill/>
                          </a:ln>
                          <a:solidFill>
                            <a:srgbClr val="FF0000"/>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146.7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1.48</a:t>
                      </a:r>
                      <a:r>
                        <a:rPr kumimoji="1" lang="ja-JP" altLang="en-US" sz="1100" b="0" i="0" u="none" strike="noStrike" cap="none" normalizeH="0" baseline="0" dirty="0" smtClean="0">
                          <a:ln>
                            <a:noFill/>
                          </a:ln>
                          <a:solidFill>
                            <a:srgbClr val="FF0000"/>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15.7%</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1.45</a:t>
                      </a:r>
                      <a:r>
                        <a:rPr kumimoji="1" lang="ja-JP" altLang="en-US" sz="1100" b="0" i="0" u="none" strike="noStrike" cap="none" normalizeH="0" baseline="0" dirty="0" smtClean="0">
                          <a:ln>
                            <a:noFill/>
                          </a:ln>
                          <a:solidFill>
                            <a:srgbClr val="FF0000"/>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17.7%</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1.44</a:t>
                      </a:r>
                      <a:r>
                        <a:rPr kumimoji="1" lang="ja-JP" altLang="en-US" sz="1100" b="0" i="0" u="none" strike="noStrike" cap="none" normalizeH="0" baseline="0" dirty="0" smtClean="0">
                          <a:ln>
                            <a:noFill/>
                          </a:ln>
                          <a:solidFill>
                            <a:srgbClr val="FF0000"/>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FF0000"/>
                        </a:solidFill>
                        <a:effectLst/>
                        <a:latin typeface="+mn-lt"/>
                        <a:ea typeface="+mn-ea"/>
                      </a:endParaRP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194.6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14.1%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1.33</a:t>
                      </a:r>
                      <a:r>
                        <a:rPr kumimoji="1" lang="ja-JP" altLang="en-US" sz="1100" b="0" i="0" u="none" strike="noStrike" cap="none" normalizeH="0" baseline="0" dirty="0" smtClean="0">
                          <a:ln>
                            <a:noFill/>
                          </a:ln>
                          <a:solidFill>
                            <a:srgbClr val="FF0000"/>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23.6%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1.10</a:t>
                      </a:r>
                      <a:r>
                        <a:rPr kumimoji="1" lang="ja-JP" altLang="en-US" sz="1100" b="0" i="0" u="none" strike="noStrike" cap="none" normalizeH="0" baseline="0" dirty="0" smtClean="0">
                          <a:ln>
                            <a:noFill/>
                          </a:ln>
                          <a:solidFill>
                            <a:schemeClr val="tx1"/>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2180.0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17.8%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1.34</a:t>
                      </a:r>
                      <a:r>
                        <a:rPr kumimoji="1" lang="ja-JP" altLang="en-US" sz="1100" b="0" i="0" u="none" strike="noStrike" cap="none" normalizeH="0" baseline="0" dirty="0" smtClean="0">
                          <a:ln>
                            <a:noFill/>
                          </a:ln>
                          <a:solidFill>
                            <a:schemeClr val="tx1"/>
                          </a:solidFill>
                          <a:effectLst/>
                          <a:latin typeface="+mn-lt"/>
                          <a:ea typeface="+mn-ea"/>
                        </a:rPr>
                        <a:t>倍）</a:t>
                      </a:r>
                    </a:p>
                  </a:txBody>
                  <a:tcPr marL="35983" marR="35983" marT="17991" marB="179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7" name="テキスト ボックス 24"/>
          <p:cNvSpPr txBox="1">
            <a:spLocks noChangeArrowheads="1"/>
          </p:cNvSpPr>
          <p:nvPr/>
        </p:nvSpPr>
        <p:spPr bwMode="auto">
          <a:xfrm>
            <a:off x="9055625" y="2199090"/>
            <a:ext cx="924598" cy="230608"/>
          </a:xfrm>
          <a:prstGeom prst="rect">
            <a:avLst/>
          </a:prstGeom>
          <a:noFill/>
          <a:ln w="9525">
            <a:noFill/>
            <a:miter lim="800000"/>
            <a:headEnd/>
            <a:tailEnd/>
          </a:ln>
        </p:spPr>
        <p:txBody>
          <a:bodyPr wrap="square" lIns="91219" tIns="45609" rIns="91219" bIns="45609">
            <a:spAutoFit/>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p>
        </p:txBody>
      </p:sp>
      <p:sp>
        <p:nvSpPr>
          <p:cNvPr id="19" name="正方形/長方形 18"/>
          <p:cNvSpPr/>
          <p:nvPr/>
        </p:nvSpPr>
        <p:spPr>
          <a:xfrm>
            <a:off x="4593142" y="1910674"/>
            <a:ext cx="5310486" cy="307648"/>
          </a:xfrm>
          <a:prstGeom prst="rect">
            <a:avLst/>
          </a:prstGeom>
        </p:spPr>
        <p:txBody>
          <a:bodyPr wrap="square">
            <a:spAutoFit/>
          </a:bodyPr>
          <a:lstStyle/>
          <a:p>
            <a:pPr marL="174197" marR="0" lvl="0" indent="-174197" algn="ctr" defTabSz="913943" rtl="0" eaLnBrk="1" fontAlgn="base" latinLnBrk="0" hangingPunct="1">
              <a:lnSpc>
                <a:spcPct val="100000"/>
              </a:lnSpc>
              <a:spcBef>
                <a:spcPct val="0"/>
              </a:spcBef>
              <a:spcAft>
                <a:spcPct val="0"/>
              </a:spcAft>
              <a:buClrTx/>
              <a:buSzTx/>
              <a:buFontTx/>
              <a:buNone/>
              <a:tabLst/>
              <a:defRPr/>
            </a:pPr>
            <a:r>
              <a:rPr kumimoji="1" lang="ja-JP" altLang="en-US" sz="1399" b="1" i="0" u="none" strike="noStrike" kern="1200" cap="none" spc="0" normalizeH="0" baseline="0" noProof="0" dirty="0">
                <a:ln>
                  <a:noFill/>
                </a:ln>
                <a:solidFill>
                  <a:prstClr val="black"/>
                </a:solidFill>
                <a:effectLst/>
                <a:uLnTx/>
                <a:uFillTx/>
                <a:latin typeface="Arial" charset="0"/>
                <a:ea typeface="ＭＳ Ｐゴシック" charset="-128"/>
                <a:cs typeface="+mn-cs"/>
              </a:rPr>
              <a:t>③ 世帯主が</a:t>
            </a:r>
            <a:r>
              <a:rPr kumimoji="1" lang="en-US" altLang="ja-JP" sz="1399" b="1" i="0" u="none" strike="noStrike" kern="1200" cap="none" spc="0" normalizeH="0" baseline="0" noProof="0" dirty="0">
                <a:ln>
                  <a:noFill/>
                </a:ln>
                <a:solidFill>
                  <a:prstClr val="black"/>
                </a:solidFill>
                <a:effectLst/>
                <a:uLnTx/>
                <a:uFillTx/>
                <a:latin typeface="Arial" charset="0"/>
                <a:ea typeface="ＭＳ Ｐゴシック" charset="-128"/>
                <a:cs typeface="+mn-cs"/>
              </a:rPr>
              <a:t>65</a:t>
            </a:r>
            <a:r>
              <a:rPr kumimoji="1" lang="ja-JP" altLang="en-US" sz="1399" b="1" i="0" u="none" strike="noStrike" kern="1200" cap="none" spc="0" normalizeH="0" baseline="0" noProof="0" dirty="0">
                <a:ln>
                  <a:noFill/>
                </a:ln>
                <a:solidFill>
                  <a:prstClr val="black"/>
                </a:solidFill>
                <a:effectLst/>
                <a:uLnTx/>
                <a:uFillTx/>
                <a:latin typeface="Arial" charset="0"/>
                <a:ea typeface="ＭＳ Ｐゴシック" charset="-128"/>
                <a:cs typeface="+mn-cs"/>
              </a:rPr>
              <a:t>歳以上の単独世帯や夫婦のみの世帯が増加していく　</a:t>
            </a:r>
          </a:p>
        </p:txBody>
      </p:sp>
      <p:sp>
        <p:nvSpPr>
          <p:cNvPr id="23" name="スライド番号プレースホルダー 3"/>
          <p:cNvSpPr txBox="1">
            <a:spLocks/>
          </p:cNvSpPr>
          <p:nvPr/>
        </p:nvSpPr>
        <p:spPr>
          <a:xfrm>
            <a:off x="9425044" y="6568535"/>
            <a:ext cx="488269" cy="364949"/>
          </a:xfrm>
          <a:prstGeom prst="rect">
            <a:avLst/>
          </a:prstGeom>
        </p:spPr>
        <p:txBody>
          <a:bodyPr vert="horz" lIns="91369" tIns="45685" rIns="91369" bIns="45685"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pPr marL="0" marR="0" lvl="0" indent="0" algn="r" defTabSz="914125" rtl="0" eaLnBrk="1" fontAlgn="auto" latinLnBrk="0" hangingPunct="1">
              <a:lnSpc>
                <a:spcPct val="100000"/>
              </a:lnSpc>
              <a:spcBef>
                <a:spcPts val="0"/>
              </a:spcBef>
              <a:spcAft>
                <a:spcPts val="0"/>
              </a:spcAft>
              <a:buClrTx/>
              <a:buSzTx/>
              <a:buFontTx/>
              <a:buNone/>
              <a:tabLst/>
              <a:defRPr/>
            </a:pPr>
            <a:fld id="{FCE98AE0-BE98-4E8C-BBDC-F98D666762F1}" type="slidenum">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14125" rtl="0" eaLnBrk="1" fontAlgn="auto" latinLnBrk="0" hangingPunct="1">
                <a:lnSpc>
                  <a:spcPct val="100000"/>
                </a:lnSpc>
                <a:spcBef>
                  <a:spcPts val="0"/>
                </a:spcBef>
                <a:spcAft>
                  <a:spcPts val="0"/>
                </a:spcAft>
                <a:buClrTx/>
                <a:buSzTx/>
                <a:buFontTx/>
                <a:buNone/>
                <a:tabLst/>
                <a:defRPr/>
              </a:pPr>
              <a:t>11</a:t>
            </a:fld>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サブタイトル 2"/>
          <p:cNvSpPr txBox="1">
            <a:spLocks/>
          </p:cNvSpPr>
          <p:nvPr/>
        </p:nvSpPr>
        <p:spPr>
          <a:xfrm>
            <a:off x="3864201" y="1689391"/>
            <a:ext cx="6357736" cy="249838"/>
          </a:xfrm>
          <a:prstGeom prst="rect">
            <a:avLst/>
          </a:prstGeom>
        </p:spPr>
        <p:txBody>
          <a:bodyPr vert="horz" lIns="91396" tIns="45698" rIns="91396" bIns="45698" rtlCol="0">
            <a:noAutofit/>
          </a:bodyPr>
          <a:lstStyle/>
          <a:p>
            <a:pPr marL="0" marR="0" lvl="0" indent="0" algn="ctr" defTabSz="913943"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国立社会保障・人口問題研究所「日本の将来推計人口（全国） </a:t>
            </a: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平成</a:t>
            </a: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charset="-128"/>
                <a:cs typeface="+mn-cs"/>
              </a:rPr>
              <a:t>29(2017)</a:t>
            </a: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年</a:t>
            </a: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charset="-128"/>
                <a:cs typeface="+mn-cs"/>
              </a:rPr>
              <a:t>4</a:t>
            </a: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月推計</a:t>
            </a:r>
            <a:r>
              <a:rPr kumimoji="1" lang="en-US" altLang="ja-JP" sz="9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900" b="0" i="0" u="none" strike="noStrike" kern="1200" cap="none" spc="0" normalizeH="0" baseline="0" noProof="0" dirty="0">
                <a:ln>
                  <a:noFill/>
                </a:ln>
                <a:solidFill>
                  <a:prstClr val="black"/>
                </a:solidFill>
                <a:effectLst/>
                <a:uLnTx/>
                <a:uFillTx/>
                <a:latin typeface="Arial" charset="0"/>
                <a:ea typeface="ＭＳ Ｐゴシック" charset="-128"/>
                <a:cs typeface="+mn-cs"/>
              </a:rPr>
              <a:t>」より作成</a:t>
            </a:r>
            <a:endParaRPr kumimoji="1" lang="en-US" altLang="ja-JP" sz="9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6" name="サブタイトル 2"/>
          <p:cNvSpPr txBox="1">
            <a:spLocks/>
          </p:cNvSpPr>
          <p:nvPr/>
        </p:nvSpPr>
        <p:spPr>
          <a:xfrm>
            <a:off x="4977178" y="6678241"/>
            <a:ext cx="5058663" cy="143947"/>
          </a:xfrm>
          <a:prstGeom prst="rect">
            <a:avLst/>
          </a:prstGeom>
        </p:spPr>
        <p:txBody>
          <a:bodyPr vert="horz" lIns="91396" tIns="45698" rIns="91396" bIns="45698" rtlCol="0">
            <a:noAutofit/>
          </a:bodyPr>
          <a:lstStyle/>
          <a:p>
            <a:pPr marL="0" marR="0" lvl="0" indent="0" algn="ctr" defTabSz="913943"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rPr>
              <a:t>国立社会保障・人口問題研究所「日本の地域別将来推計人口</a:t>
            </a: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rPr>
              <a:t>平成</a:t>
            </a: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charset="-128"/>
                <a:cs typeface="+mn-cs"/>
              </a:rPr>
              <a:t>30(2018)</a:t>
            </a: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rPr>
              <a:t>年</a:t>
            </a: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charset="-128"/>
                <a:cs typeface="+mn-cs"/>
              </a:rPr>
              <a:t>3</a:t>
            </a: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rPr>
              <a:t>月推計</a:t>
            </a: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rPr>
              <a:t>」より作成</a:t>
            </a:r>
            <a:endParaRPr kumimoji="1" lang="en-US" altLang="ja-JP" sz="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graphicFrame>
        <p:nvGraphicFramePr>
          <p:cNvPr id="24" name="グラフ 23"/>
          <p:cNvGraphicFramePr/>
          <p:nvPr>
            <p:extLst/>
          </p:nvPr>
        </p:nvGraphicFramePr>
        <p:xfrm>
          <a:off x="706639" y="2279579"/>
          <a:ext cx="3394539" cy="2665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グラフ 1"/>
          <p:cNvGraphicFramePr/>
          <p:nvPr>
            <p:extLst/>
          </p:nvPr>
        </p:nvGraphicFramePr>
        <p:xfrm>
          <a:off x="4684620" y="2408930"/>
          <a:ext cx="5127557" cy="2772000"/>
        </p:xfrm>
        <a:graphic>
          <a:graphicData uri="http://schemas.openxmlformats.org/drawingml/2006/chart">
            <c:chart xmlns:c="http://schemas.openxmlformats.org/drawingml/2006/chart" xmlns:r="http://schemas.openxmlformats.org/officeDocument/2006/relationships" r:id="rId3"/>
          </a:graphicData>
        </a:graphic>
      </p:graphicFrame>
      <p:sp>
        <p:nvSpPr>
          <p:cNvPr id="25" name="サブタイトル 2"/>
          <p:cNvSpPr txBox="1">
            <a:spLocks/>
          </p:cNvSpPr>
          <p:nvPr/>
        </p:nvSpPr>
        <p:spPr>
          <a:xfrm>
            <a:off x="4795376" y="4867842"/>
            <a:ext cx="5178315" cy="224723"/>
          </a:xfrm>
          <a:prstGeom prst="rect">
            <a:avLst/>
          </a:prstGeom>
        </p:spPr>
        <p:txBody>
          <a:bodyPr vert="horz" lIns="91396" tIns="45698" rIns="91396" bIns="45698" rtlCol="0">
            <a:noAutofit/>
          </a:bodyPr>
          <a:lstStyle/>
          <a:p>
            <a:pPr marL="0" marR="0" lvl="0" indent="0" algn="ctr" defTabSz="913943"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rPr>
              <a:t>国立社会保障・人口問題研究所「日本の世帯数の将来推計（全国推計）（平成</a:t>
            </a: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charset="-128"/>
                <a:cs typeface="+mn-cs"/>
              </a:rPr>
              <a:t>30</a:t>
            </a: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charset="-128"/>
                <a:cs typeface="+mn-cs"/>
              </a:rPr>
              <a:t>2018</a:t>
            </a: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rPr>
              <a:t>））年</a:t>
            </a:r>
            <a:r>
              <a:rPr kumimoji="1" lang="en-US" altLang="ja-JP" sz="800" b="0" i="0" u="none" strike="noStrike" kern="1200" cap="none" spc="0" normalizeH="0" baseline="0" noProof="0" dirty="0">
                <a:ln>
                  <a:noFill/>
                </a:ln>
                <a:solidFill>
                  <a:prstClr val="black"/>
                </a:solidFill>
                <a:effectLst/>
                <a:uLnTx/>
                <a:uFillTx/>
                <a:latin typeface="Arial" charset="0"/>
                <a:ea typeface="ＭＳ Ｐゴシック" charset="-128"/>
                <a:cs typeface="+mn-cs"/>
              </a:rPr>
              <a:t>1</a:t>
            </a:r>
            <a:r>
              <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rPr>
              <a:t>月推計）」より作成</a:t>
            </a:r>
            <a:endParaRPr kumimoji="1" lang="en-US" altLang="ja-JP" sz="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8" name="タイトル 1"/>
          <p:cNvSpPr txBox="1">
            <a:spLocks/>
          </p:cNvSpPr>
          <p:nvPr/>
        </p:nvSpPr>
        <p:spPr>
          <a:xfrm>
            <a:off x="2387" y="0"/>
            <a:ext cx="9901239" cy="380445"/>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397" tIns="35983" rIns="91397" bIns="35983"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379"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人口構造等の変化</a:t>
            </a:r>
            <a:endPar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15594416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nvPr>
        </p:nvGraphicFramePr>
        <p:xfrm>
          <a:off x="88472" y="1513052"/>
          <a:ext cx="468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2"/>
          <p:cNvSpPr txBox="1">
            <a:spLocks noChangeArrowheads="1"/>
          </p:cNvSpPr>
          <p:nvPr/>
        </p:nvSpPr>
        <p:spPr bwMode="auto">
          <a:xfrm>
            <a:off x="16472" y="6208858"/>
            <a:ext cx="4824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3" tIns="45679" rIns="91363" bIns="45679">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algn="ctr"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just" defTabSz="91281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出典</a:t>
            </a:r>
            <a:r>
              <a:rPr kumimoji="1" lang="ja-JP" altLang="en-US" sz="105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：総務省統計局人口</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推計及び介護</a:t>
            </a:r>
            <a:r>
              <a:rPr kumimoji="1" lang="ja-JP" altLang="en-US" sz="105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給付費等実態</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調査（平成</a:t>
            </a:r>
            <a:r>
              <a:rPr kumimoji="1" lang="en-US" altLang="ja-JP" sz="105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05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月審査分）</a:t>
            </a:r>
          </a:p>
        </p:txBody>
      </p:sp>
      <p:sp>
        <p:nvSpPr>
          <p:cNvPr id="7" name="Text Box 12"/>
          <p:cNvSpPr txBox="1">
            <a:spLocks noChangeArrowheads="1"/>
          </p:cNvSpPr>
          <p:nvPr/>
        </p:nvSpPr>
        <p:spPr bwMode="auto">
          <a:xfrm>
            <a:off x="4605603" y="5956892"/>
            <a:ext cx="289340" cy="2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3" tIns="45679" rIns="91363" bIns="45679">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algn="ctr"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歳</a:t>
            </a:r>
            <a:endPar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9" name="正方形/長方形 8"/>
          <p:cNvSpPr/>
          <p:nvPr/>
        </p:nvSpPr>
        <p:spPr>
          <a:xfrm>
            <a:off x="701421" y="4014479"/>
            <a:ext cx="2160000" cy="216000"/>
          </a:xfrm>
          <a:prstGeom prst="rect">
            <a:avLst/>
          </a:prstGeom>
          <a:ln w="25400">
            <a:solidFill>
              <a:srgbClr val="FF0000"/>
            </a:solidFill>
          </a:ln>
        </p:spPr>
        <p:style>
          <a:lnRef idx="2">
            <a:schemeClr val="accent1"/>
          </a:lnRef>
          <a:fillRef idx="1">
            <a:schemeClr val="lt1"/>
          </a:fillRef>
          <a:effectRef idx="0">
            <a:schemeClr val="accent1"/>
          </a:effectRef>
          <a:fontRef idx="minor">
            <a:schemeClr val="dk1"/>
          </a:fontRef>
        </p:style>
        <p:txBody>
          <a:bodyPr lIns="36000" tIns="36000" rIns="36000" bIns="3600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just"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７５歳以上全体の認定率</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：３２．２％</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8" name="直線コネクタ 7"/>
          <p:cNvCxnSpPr/>
          <p:nvPr/>
        </p:nvCxnSpPr>
        <p:spPr>
          <a:xfrm>
            <a:off x="2213220" y="3241239"/>
            <a:ext cx="2338755" cy="0"/>
          </a:xfrm>
          <a:prstGeom prst="line">
            <a:avLst/>
          </a:prstGeom>
          <a:ln w="47625" cap="rnd">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835116" y="2835683"/>
            <a:ext cx="2160000" cy="216000"/>
          </a:xfrm>
          <a:prstGeom prst="rect">
            <a:avLst/>
          </a:prstGeom>
          <a:ln w="25400">
            <a:solidFill>
              <a:srgbClr val="7030A0"/>
            </a:solidFill>
          </a:ln>
        </p:spPr>
        <p:style>
          <a:lnRef idx="2">
            <a:schemeClr val="accent1"/>
          </a:lnRef>
          <a:fillRef idx="1">
            <a:schemeClr val="lt1"/>
          </a:fillRef>
          <a:effectRef idx="0">
            <a:schemeClr val="accent1"/>
          </a:effectRef>
          <a:fontRef idx="minor">
            <a:schemeClr val="dk1"/>
          </a:fontRef>
        </p:style>
        <p:txBody>
          <a:bodyPr lIns="36000" tIns="36000" rIns="36000" bIns="3600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８５歳以上全体の認定率</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：６０．１％</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 name="直線矢印コネクタ 3"/>
          <p:cNvCxnSpPr/>
          <p:nvPr/>
        </p:nvCxnSpPr>
        <p:spPr>
          <a:xfrm>
            <a:off x="2995116" y="2962489"/>
            <a:ext cx="289340" cy="23155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89434" y="385243"/>
            <a:ext cx="4680000" cy="360000"/>
          </a:xfrm>
          <a:prstGeom prst="rect">
            <a:avLst/>
          </a:prstGeom>
          <a:solidFill>
            <a:schemeClr val="accent5">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lIns="91429" tIns="45715" rIns="91429" bIns="45715"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年齢</a:t>
            </a:r>
            <a:r>
              <a:rPr kumimoji="0" lang="ja-JP" altLang="en-US" sz="1600" b="0" i="0" u="none" strike="noStrike" kern="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階級</a:t>
            </a:r>
            <a:r>
              <a:rPr kumimoji="0" lang="ja-JP" altLang="en-US" sz="1600" b="1" i="0" u="none" strike="noStrike" kern="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別の要介護</a:t>
            </a:r>
            <a:r>
              <a:rPr kumimoji="0" lang="ja-JP" altLang="en-US" sz="1600" b="0" i="0" u="none" strike="noStrike" kern="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認定率</a:t>
            </a:r>
            <a:r>
              <a:rPr kumimoji="0" lang="ja-JP" altLang="en-US" sz="1600" b="1" i="0" u="none" strike="noStrike" kern="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の推移</a:t>
            </a:r>
          </a:p>
        </p:txBody>
      </p:sp>
      <p:sp>
        <p:nvSpPr>
          <p:cNvPr id="12" name="スライド番号プレースホルダー 3"/>
          <p:cNvSpPr txBox="1">
            <a:spLocks/>
          </p:cNvSpPr>
          <p:nvPr/>
        </p:nvSpPr>
        <p:spPr>
          <a:xfrm>
            <a:off x="9205964" y="6493051"/>
            <a:ext cx="700036" cy="364949"/>
          </a:xfrm>
          <a:prstGeom prst="rect">
            <a:avLst/>
          </a:prstGeom>
        </p:spPr>
        <p:txBody>
          <a:bodyPr vert="horz" lIns="90939" tIns="45471" rIns="90939" bIns="45471"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pPr marL="0" marR="0" lvl="0" indent="0" algn="r" defTabSz="914125" rtl="0" eaLnBrk="1" fontAlgn="auto" latinLnBrk="0" hangingPunct="1">
              <a:lnSpc>
                <a:spcPct val="100000"/>
              </a:lnSpc>
              <a:spcBef>
                <a:spcPts val="0"/>
              </a:spcBef>
              <a:spcAft>
                <a:spcPts val="0"/>
              </a:spcAft>
              <a:buClrTx/>
              <a:buSzTx/>
              <a:buFontTx/>
              <a:buNone/>
              <a:tabLst/>
              <a:defRPr/>
            </a:pPr>
            <a:fld id="{FCE98AE0-BE98-4E8C-BBDC-F98D666762F1}" type="slidenum">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pPr marL="0" marR="0" lvl="0" indent="0" algn="r" defTabSz="914125" rtl="0" eaLnBrk="1" fontAlgn="auto" latinLnBrk="0" hangingPunct="1">
                <a:lnSpc>
                  <a:spcPct val="100000"/>
                </a:lnSpc>
                <a:spcBef>
                  <a:spcPts val="0"/>
                </a:spcBef>
                <a:spcAft>
                  <a:spcPts val="0"/>
                </a:spcAft>
                <a:buClrTx/>
                <a:buSzTx/>
                <a:buFontTx/>
                <a:buNone/>
                <a:tabLst/>
                <a:defRPr/>
              </a:pPr>
              <a:t>12</a:t>
            </a:fld>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aphicFrame>
        <p:nvGraphicFramePr>
          <p:cNvPr id="15" name="グラフ 14"/>
          <p:cNvGraphicFramePr>
            <a:graphicFrameLocks/>
          </p:cNvGraphicFramePr>
          <p:nvPr>
            <p:extLst/>
          </p:nvPr>
        </p:nvGraphicFramePr>
        <p:xfrm>
          <a:off x="5138573" y="1513052"/>
          <a:ext cx="4680000"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5134420" y="385243"/>
            <a:ext cx="4680000" cy="360000"/>
          </a:xfrm>
          <a:prstGeom prst="rect">
            <a:avLst/>
          </a:prstGeom>
          <a:solidFill>
            <a:schemeClr val="accent5">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lIns="91429" tIns="45715" rIns="91429" bIns="45715"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prstClr val="black"/>
                </a:solidFill>
                <a:effectLst/>
                <a:uLnTx/>
                <a:uFillTx/>
                <a:latin typeface="ＭＳ Ｐゴシック" pitchFamily="50" charset="-128"/>
                <a:ea typeface="ＭＳ Ｐゴシック" panose="020B0600070205080204" pitchFamily="50" charset="-128"/>
                <a:cs typeface="+mn-cs"/>
              </a:rPr>
              <a:t>人口</a:t>
            </a:r>
            <a:r>
              <a:rPr kumimoji="0" lang="ja-JP" altLang="en-US" sz="1600" b="1" i="0" u="none" strike="noStrike" kern="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１人当たりの介護給付費（年齢階級別</a:t>
            </a:r>
            <a:r>
              <a:rPr kumimoji="0" lang="ja-JP" altLang="en-US" sz="1600" b="1" i="0" u="none" strike="noStrike" kern="0" cap="none" spc="0" normalizeH="0" baseline="0" noProof="0" dirty="0" smtClean="0">
                <a:ln>
                  <a:noFill/>
                </a:ln>
                <a:solidFill>
                  <a:prstClr val="black"/>
                </a:solidFill>
                <a:effectLst/>
                <a:uLnTx/>
                <a:uFillTx/>
                <a:latin typeface="ＭＳ Ｐゴシック" pitchFamily="50" charset="-128"/>
                <a:ea typeface="ＭＳ Ｐゴシック" panose="020B0600070205080204" pitchFamily="50" charset="-128"/>
                <a:cs typeface="+mn-cs"/>
              </a:rPr>
              <a:t>）</a:t>
            </a:r>
            <a:endParaRPr kumimoji="0" lang="ja-JP" altLang="en-US" sz="1600" b="1" i="0" u="none" strike="noStrike" kern="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p:txBody>
      </p:sp>
      <p:sp>
        <p:nvSpPr>
          <p:cNvPr id="18" name="Text Box 12"/>
          <p:cNvSpPr txBox="1">
            <a:spLocks noChangeArrowheads="1"/>
          </p:cNvSpPr>
          <p:nvPr/>
        </p:nvSpPr>
        <p:spPr bwMode="auto">
          <a:xfrm>
            <a:off x="9502147" y="5890388"/>
            <a:ext cx="289340" cy="2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3" tIns="45679" rIns="91363" bIns="45679">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algn="ctr"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歳</a:t>
            </a:r>
            <a:endPar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9" name="Text Box 12"/>
          <p:cNvSpPr txBox="1">
            <a:spLocks noChangeArrowheads="1"/>
          </p:cNvSpPr>
          <p:nvPr/>
        </p:nvSpPr>
        <p:spPr bwMode="auto">
          <a:xfrm>
            <a:off x="5025008" y="1401739"/>
            <a:ext cx="756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3" tIns="45679" rIns="91363" bIns="45679">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algn="ctr"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（万円</a:t>
            </a:r>
            <a:r>
              <a:rPr kumimoji="1" lang="en-US" altLang="ja-JP" sz="10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a:t>
            </a:r>
            <a:r>
              <a:rPr kumimoji="1" lang="ja-JP" altLang="en-US" sz="10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年）</a:t>
            </a:r>
            <a:endPar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20" name="正方形/長方形 19"/>
          <p:cNvSpPr/>
          <p:nvPr/>
        </p:nvSpPr>
        <p:spPr>
          <a:xfrm>
            <a:off x="5066573" y="6208858"/>
            <a:ext cx="4824000" cy="577081"/>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出典：平成</a:t>
            </a:r>
            <a:r>
              <a:rPr kumimoji="1" lang="en-US"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29</a:t>
            </a:r>
            <a:r>
              <a:rPr kumimoji="1" lang="ja-JP" altLang="en-US"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年度「</a:t>
            </a: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介護</a:t>
            </a:r>
            <a:r>
              <a:rPr kumimoji="1" lang="ja-JP" altLang="ja-JP" sz="105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給付費等実態</a:t>
            </a: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調査</a:t>
            </a:r>
            <a:r>
              <a:rPr kumimoji="1" lang="ja-JP" altLang="en-US"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を</a:t>
            </a:r>
            <a:r>
              <a:rPr kumimoji="1" lang="ja-JP" altLang="en-US"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元に老健局で推計</a:t>
            </a:r>
            <a:endParaRPr kumimoji="1" lang="ja-JP" altLang="ja-JP" sz="105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注）</a:t>
            </a: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高額</a:t>
            </a:r>
            <a:r>
              <a:rPr kumimoji="1" lang="ja-JP" altLang="ja-JP" sz="105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介護サービス費、高額医療合算介護</a:t>
            </a: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サービス費</a:t>
            </a:r>
            <a:r>
              <a:rPr kumimoji="1" lang="ja-JP" altLang="en-US"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は含まない</a:t>
            </a: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ja-JP" sz="105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1600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補足</a:t>
            </a:r>
            <a:r>
              <a:rPr kumimoji="1" lang="ja-JP" altLang="ja-JP" sz="105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給付に</a:t>
            </a: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係る</a:t>
            </a:r>
            <a:r>
              <a:rPr kumimoji="1" lang="ja-JP" altLang="en-US"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費用は</a:t>
            </a: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105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サービスごとに年齢階級別受給者数に応じて</a:t>
            </a:r>
            <a:r>
              <a:rPr kumimoji="1" lang="ja-JP" altLang="ja-JP" sz="105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按分。</a:t>
            </a:r>
            <a:endParaRPr kumimoji="1" lang="ja-JP" altLang="ja-JP" sz="105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1" name="テキスト ボックス 20"/>
          <p:cNvSpPr txBox="1"/>
          <p:nvPr/>
        </p:nvSpPr>
        <p:spPr>
          <a:xfrm>
            <a:off x="89434" y="817291"/>
            <a:ext cx="4680000" cy="523477"/>
          </a:xfrm>
          <a:prstGeom prst="rect">
            <a:avLst/>
          </a:prstGeom>
          <a:noFill/>
          <a:ln>
            <a:solidFill>
              <a:schemeClr val="tx1"/>
            </a:solidFill>
          </a:ln>
        </p:spPr>
        <p:txBody>
          <a:bodyPr wrap="square" rtlCol="0">
            <a:spAutoFit/>
          </a:bodyPr>
          <a:lstStyle/>
          <a:p>
            <a:pPr marL="177872" marR="0" lvl="0" indent="-177872" algn="just" defTabSz="913188"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75</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歳以上人口は、介護保険創設の</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2000</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年以降、急速に増加してきたが、</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2025</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年までの</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10</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年間も、急速に増加</a:t>
            </a:r>
            <a:r>
              <a:rPr kumimoji="1" lang="ja-JP" altLang="en-US" sz="1401" b="0" i="0" u="none" strike="noStrike" kern="1200" cap="none" spc="0" normalizeH="0" baseline="0" noProof="0" dirty="0" smtClean="0">
                <a:ln>
                  <a:noFill/>
                </a:ln>
                <a:solidFill>
                  <a:prstClr val="black"/>
                </a:solidFill>
                <a:effectLst/>
                <a:uLnTx/>
                <a:uFillTx/>
                <a:latin typeface="Arial" charset="0"/>
                <a:ea typeface="ＭＳ Ｐゴシック"/>
                <a:cs typeface="+mn-cs"/>
              </a:rPr>
              <a:t>。</a:t>
            </a:r>
            <a:endPar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sp>
        <p:nvSpPr>
          <p:cNvPr id="22" name="テキスト ボックス 21"/>
          <p:cNvSpPr txBox="1"/>
          <p:nvPr/>
        </p:nvSpPr>
        <p:spPr>
          <a:xfrm>
            <a:off x="5134420" y="822795"/>
            <a:ext cx="4680000" cy="307905"/>
          </a:xfrm>
          <a:prstGeom prst="rect">
            <a:avLst/>
          </a:prstGeom>
          <a:noFill/>
          <a:ln>
            <a:solidFill>
              <a:schemeClr val="tx1"/>
            </a:solidFill>
          </a:ln>
        </p:spPr>
        <p:txBody>
          <a:bodyPr wrap="square" rtlCol="0">
            <a:spAutoFit/>
          </a:bodyPr>
          <a:lstStyle/>
          <a:p>
            <a:pPr marL="177872" marR="0" lvl="0" indent="-177872" algn="just" defTabSz="913188"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smtClean="0">
                <a:ln>
                  <a:noFill/>
                </a:ln>
                <a:solidFill>
                  <a:prstClr val="black"/>
                </a:solidFill>
                <a:effectLst/>
                <a:uLnTx/>
                <a:uFillTx/>
                <a:latin typeface="Arial" charset="0"/>
                <a:ea typeface="ＭＳ Ｐゴシック"/>
                <a:cs typeface="+mn-cs"/>
              </a:rPr>
              <a:t>○一人当たり介護給付費は</a:t>
            </a:r>
            <a:r>
              <a:rPr kumimoji="1" lang="en-US" altLang="ja-JP" sz="1401" b="0" i="0" u="none" strike="noStrike" kern="1200" cap="none" spc="0" normalizeH="0" baseline="0" noProof="0" dirty="0" smtClean="0">
                <a:ln>
                  <a:noFill/>
                </a:ln>
                <a:solidFill>
                  <a:prstClr val="black"/>
                </a:solidFill>
                <a:effectLst/>
                <a:uLnTx/>
                <a:uFillTx/>
                <a:latin typeface="Arial" charset="0"/>
                <a:ea typeface="ＭＳ Ｐゴシック"/>
                <a:cs typeface="+mn-cs"/>
              </a:rPr>
              <a:t>85</a:t>
            </a:r>
            <a:r>
              <a:rPr kumimoji="1" lang="ja-JP" altLang="en-US" sz="1401" b="0" i="0" u="none" strike="noStrike" kern="1200" cap="none" spc="0" normalizeH="0" baseline="0" noProof="0" dirty="0" smtClean="0">
                <a:ln>
                  <a:noFill/>
                </a:ln>
                <a:solidFill>
                  <a:prstClr val="black"/>
                </a:solidFill>
                <a:effectLst/>
                <a:uLnTx/>
                <a:uFillTx/>
                <a:latin typeface="Arial" charset="0"/>
                <a:ea typeface="ＭＳ Ｐゴシック"/>
                <a:cs typeface="+mn-cs"/>
              </a:rPr>
              <a:t>歳以上の年齢階級で急増。</a:t>
            </a:r>
            <a:endPar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sp>
        <p:nvSpPr>
          <p:cNvPr id="24" name="タイトル 1"/>
          <p:cNvSpPr txBox="1">
            <a:spLocks/>
          </p:cNvSpPr>
          <p:nvPr/>
        </p:nvSpPr>
        <p:spPr>
          <a:xfrm>
            <a:off x="2387" y="0"/>
            <a:ext cx="9901239" cy="380445"/>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397" tIns="35983" rIns="91397" bIns="35983"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379"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今後の介護保険をとりまく</a:t>
            </a:r>
            <a:r>
              <a:rPr kumimoji="1" lang="ja-JP" altLang="en-US" sz="20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状況（１）</a:t>
            </a:r>
            <a:endPar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124909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1590" y="1033768"/>
            <a:ext cx="4680000" cy="523477"/>
          </a:xfrm>
          <a:prstGeom prst="rect">
            <a:avLst/>
          </a:prstGeom>
          <a:noFill/>
          <a:ln>
            <a:solidFill>
              <a:schemeClr val="tx1"/>
            </a:solidFill>
          </a:ln>
        </p:spPr>
        <p:txBody>
          <a:bodyPr wrap="square" rtlCol="0">
            <a:spAutoFit/>
          </a:bodyPr>
          <a:lstStyle/>
          <a:p>
            <a:pPr marL="177872" marR="0" lvl="0" indent="-177872" algn="just" defTabSz="913188"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75</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歳以上人口は、介護保険創設の</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2000</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年以降、急速に増加してきたが、</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2025</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年までの</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10</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年間も、急速に増加</a:t>
            </a:r>
            <a:r>
              <a:rPr kumimoji="1" lang="ja-JP" altLang="en-US" sz="1401" b="0" i="0" u="none" strike="noStrike" kern="1200" cap="none" spc="0" normalizeH="0" baseline="0" noProof="0" dirty="0" smtClean="0">
                <a:ln>
                  <a:noFill/>
                </a:ln>
                <a:solidFill>
                  <a:prstClr val="black"/>
                </a:solidFill>
                <a:effectLst/>
                <a:uLnTx/>
                <a:uFillTx/>
                <a:latin typeface="Arial" charset="0"/>
                <a:ea typeface="ＭＳ Ｐゴシック"/>
                <a:cs typeface="+mn-cs"/>
              </a:rPr>
              <a:t>。</a:t>
            </a:r>
            <a:endPar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sp>
        <p:nvSpPr>
          <p:cNvPr id="23" name="テキスト ボックス 22"/>
          <p:cNvSpPr txBox="1"/>
          <p:nvPr/>
        </p:nvSpPr>
        <p:spPr>
          <a:xfrm>
            <a:off x="90622" y="6456062"/>
            <a:ext cx="9687337" cy="431138"/>
          </a:xfrm>
          <a:prstGeom prst="rect">
            <a:avLst/>
          </a:prstGeom>
          <a:noFill/>
        </p:spPr>
        <p:txBody>
          <a:bodyPr wrap="square" lIns="91432" tIns="45717" rIns="91432" bIns="45717" rtlCol="0">
            <a:spAutoFit/>
          </a:bodyPr>
          <a:lstStyle/>
          <a:p>
            <a:pPr marL="0" marR="0" lvl="0" indent="0" algn="l" defTabSz="913188" rtl="0" eaLnBrk="1" fontAlgn="auto" latinLnBrk="0" hangingPunct="1">
              <a:lnSpc>
                <a:spcPct val="100000"/>
              </a:lnSpc>
              <a:spcBef>
                <a:spcPts val="0"/>
              </a:spcBef>
              <a:spcAft>
                <a:spcPts val="0"/>
              </a:spcAft>
              <a:buClrTx/>
              <a:buSzTx/>
              <a:buFontTx/>
              <a:buNone/>
              <a:tabLst/>
              <a:defRPr/>
            </a:pPr>
            <a:r>
              <a:rPr kumimoji="1" lang="ja-JP" altLang="en-US" sz="1101" b="0" i="0" u="none" strike="noStrike" kern="1200" cap="none" spc="0" normalizeH="0" baseline="0" noProof="0" dirty="0">
                <a:ln>
                  <a:noFill/>
                </a:ln>
                <a:solidFill>
                  <a:prstClr val="black"/>
                </a:solidFill>
                <a:effectLst/>
                <a:uLnTx/>
                <a:uFillTx/>
                <a:latin typeface="Arial" charset="0"/>
                <a:ea typeface="HGPｺﾞｼｯｸM" pitchFamily="50" charset="-128"/>
                <a:cs typeface="+mn-cs"/>
              </a:rPr>
              <a:t>（資料）将来推計は、国立社会保障・人口問題研究所「日本の将来推計人口」（平成</a:t>
            </a:r>
            <a:r>
              <a:rPr kumimoji="1" lang="en-US" altLang="ja-JP" sz="1101" b="0" i="0" u="none" strike="noStrike" kern="1200" cap="none" spc="0" normalizeH="0" baseline="0" noProof="0" dirty="0">
                <a:ln>
                  <a:noFill/>
                </a:ln>
                <a:solidFill>
                  <a:prstClr val="black"/>
                </a:solidFill>
                <a:effectLst/>
                <a:uLnTx/>
                <a:uFillTx/>
                <a:latin typeface="Calibri"/>
                <a:ea typeface="HGPｺﾞｼｯｸM" pitchFamily="50" charset="-128"/>
                <a:cs typeface="+mn-cs"/>
              </a:rPr>
              <a:t>29</a:t>
            </a:r>
            <a:r>
              <a:rPr kumimoji="1" lang="ja-JP" altLang="en-US" sz="1101" b="0" i="0" u="none" strike="noStrike" kern="1200" cap="none" spc="0" normalizeH="0" baseline="0" noProof="0" dirty="0">
                <a:ln>
                  <a:noFill/>
                </a:ln>
                <a:solidFill>
                  <a:prstClr val="black"/>
                </a:solidFill>
                <a:effectLst/>
                <a:uLnTx/>
                <a:uFillTx/>
                <a:latin typeface="Calibri"/>
                <a:ea typeface="HGPｺﾞｼｯｸM" pitchFamily="50" charset="-128"/>
                <a:cs typeface="+mn-cs"/>
              </a:rPr>
              <a:t>年４月</a:t>
            </a:r>
            <a:r>
              <a:rPr kumimoji="1" lang="ja-JP" altLang="en-US" sz="1101" b="0" i="0" u="none" strike="noStrike" kern="1200" cap="none" spc="0" normalizeH="0" baseline="0" noProof="0" dirty="0">
                <a:ln>
                  <a:noFill/>
                </a:ln>
                <a:solidFill>
                  <a:prstClr val="black"/>
                </a:solidFill>
                <a:effectLst/>
                <a:uLnTx/>
                <a:uFillTx/>
                <a:latin typeface="Arial" charset="0"/>
                <a:ea typeface="HGPｺﾞｼｯｸM" pitchFamily="50" charset="-128"/>
                <a:cs typeface="+mn-cs"/>
              </a:rPr>
              <a:t>推計）出生中位（死亡中位）推計</a:t>
            </a:r>
            <a:endParaRPr kumimoji="1" lang="en-US" altLang="ja-JP" sz="1101" b="0" i="0" u="none" strike="noStrike" kern="1200" cap="none" spc="0" normalizeH="0" baseline="0" noProof="0" dirty="0">
              <a:ln>
                <a:noFill/>
              </a:ln>
              <a:solidFill>
                <a:prstClr val="black"/>
              </a:solidFill>
              <a:effectLst/>
              <a:uLnTx/>
              <a:uFillTx/>
              <a:latin typeface="Arial" charset="0"/>
              <a:ea typeface="HGPｺﾞｼｯｸM" pitchFamily="50" charset="-128"/>
              <a:cs typeface="+mn-cs"/>
            </a:endParaRPr>
          </a:p>
          <a:p>
            <a:pPr marL="0" marR="0" lvl="0" indent="0" algn="l" defTabSz="913188" rtl="0" eaLnBrk="1" fontAlgn="auto" latinLnBrk="0" hangingPunct="1">
              <a:lnSpc>
                <a:spcPct val="100000"/>
              </a:lnSpc>
              <a:spcBef>
                <a:spcPts val="0"/>
              </a:spcBef>
              <a:spcAft>
                <a:spcPts val="0"/>
              </a:spcAft>
              <a:buClrTx/>
              <a:buSzTx/>
              <a:buFontTx/>
              <a:buNone/>
              <a:tabLst/>
              <a:defRPr/>
            </a:pPr>
            <a:r>
              <a:rPr kumimoji="1" lang="en-US" altLang="ja-JP" sz="1101" b="0" i="0" u="none" strike="noStrike" kern="1200" cap="none" spc="0" normalizeH="0" baseline="0" noProof="0" dirty="0">
                <a:ln>
                  <a:noFill/>
                </a:ln>
                <a:solidFill>
                  <a:prstClr val="black"/>
                </a:solidFill>
                <a:effectLst/>
                <a:uLnTx/>
                <a:uFillTx/>
                <a:latin typeface="Arial" charset="0"/>
                <a:ea typeface="HGPｺﾞｼｯｸM" pitchFamily="50" charset="-128"/>
                <a:cs typeface="+mn-cs"/>
              </a:rPr>
              <a:t> </a:t>
            </a:r>
            <a:r>
              <a:rPr kumimoji="1" lang="ja-JP" altLang="en-US" sz="1101" b="0" i="0" u="none" strike="noStrike" kern="1200" cap="none" spc="0" normalizeH="0" baseline="0" noProof="0" dirty="0">
                <a:ln>
                  <a:noFill/>
                </a:ln>
                <a:solidFill>
                  <a:prstClr val="black"/>
                </a:solidFill>
                <a:effectLst/>
                <a:uLnTx/>
                <a:uFillTx/>
                <a:latin typeface="Arial" charset="0"/>
                <a:ea typeface="HGPｺﾞｼｯｸM" pitchFamily="50" charset="-128"/>
                <a:cs typeface="+mn-cs"/>
              </a:rPr>
              <a:t>　　　　実績は、総務省統計局「国勢調査」（国籍・年齢不詳人口を按分補正した人口）</a:t>
            </a:r>
          </a:p>
        </p:txBody>
      </p:sp>
      <p:graphicFrame>
        <p:nvGraphicFramePr>
          <p:cNvPr id="44" name="グラフ 43"/>
          <p:cNvGraphicFramePr>
            <a:graphicFrameLocks/>
          </p:cNvGraphicFramePr>
          <p:nvPr>
            <p:extLst/>
          </p:nvPr>
        </p:nvGraphicFramePr>
        <p:xfrm>
          <a:off x="101590" y="1989360"/>
          <a:ext cx="468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1531337" y="2492896"/>
            <a:ext cx="1620000" cy="30978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2957510" y="4540753"/>
            <a:ext cx="719909"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19" tIns="0" rIns="36019" bIns="0" rtlCol="0" anchor="ctr">
            <a:spAutoFit/>
          </a:bodyPr>
          <a:lstStyle/>
          <a:p>
            <a:pPr marL="0" marR="0" lvl="0" indent="0" algn="ctr" defTabSz="913188"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84</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a:t>
            </a:r>
          </a:p>
        </p:txBody>
      </p:sp>
      <p:sp>
        <p:nvSpPr>
          <p:cNvPr id="14" name="正方形/長方形 13"/>
          <p:cNvSpPr/>
          <p:nvPr/>
        </p:nvSpPr>
        <p:spPr>
          <a:xfrm>
            <a:off x="2949013" y="3268109"/>
            <a:ext cx="719909"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19" tIns="0" rIns="36019" bIns="0" rtlCol="0" anchor="ctr">
            <a:spAutoFit/>
          </a:bodyPr>
          <a:lstStyle/>
          <a:p>
            <a:pPr marL="0" marR="0" lvl="0" indent="0" algn="ctr" defTabSz="913188"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85</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a:t>
            </a:r>
          </a:p>
        </p:txBody>
      </p:sp>
      <p:sp>
        <p:nvSpPr>
          <p:cNvPr id="20" name="右矢印 19"/>
          <p:cNvSpPr/>
          <p:nvPr/>
        </p:nvSpPr>
        <p:spPr>
          <a:xfrm rot="19124292">
            <a:off x="904062" y="2924969"/>
            <a:ext cx="2052000" cy="1440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flipH="1">
            <a:off x="425333" y="1815110"/>
            <a:ext cx="674363" cy="261738"/>
          </a:xfrm>
          <a:prstGeom prst="rect">
            <a:avLst/>
          </a:prstGeom>
          <a:noFill/>
        </p:spPr>
        <p:txBody>
          <a:bodyPr wrap="square" rtlCol="0">
            <a:spAutoFit/>
          </a:bodyPr>
          <a:lstStyle/>
          <a:p>
            <a:pPr marL="0" marR="0" lvl="0" indent="0" algn="l" defTabSz="913188" rtl="0" eaLnBrk="1" fontAlgn="auto" latinLnBrk="0" hangingPunct="1">
              <a:lnSpc>
                <a:spcPct val="100000"/>
              </a:lnSpc>
              <a:spcBef>
                <a:spcPts val="0"/>
              </a:spcBef>
              <a:spcAft>
                <a:spcPts val="0"/>
              </a:spcAft>
              <a:buClrTx/>
              <a:buSzTx/>
              <a:buFontTx/>
              <a:buNone/>
              <a:tabLst/>
              <a:defRPr/>
            </a:pPr>
            <a:r>
              <a:rPr kumimoji="1" lang="ja-JP" altLang="en-US" sz="1101" b="0" i="0" u="none" strike="noStrike" kern="1200" cap="none" spc="0" normalizeH="0" baseline="0" noProof="0" dirty="0">
                <a:ln>
                  <a:noFill/>
                </a:ln>
                <a:solidFill>
                  <a:prstClr val="black"/>
                </a:solidFill>
                <a:effectLst/>
                <a:uLnTx/>
                <a:uFillTx/>
                <a:latin typeface="Arial" charset="0"/>
                <a:ea typeface="ＭＳ Ｐゴシック"/>
                <a:cs typeface="+mn-cs"/>
              </a:rPr>
              <a:t>（万人）</a:t>
            </a:r>
          </a:p>
        </p:txBody>
      </p:sp>
      <p:sp>
        <p:nvSpPr>
          <p:cNvPr id="37" name="正方形/長方形 36"/>
          <p:cNvSpPr/>
          <p:nvPr/>
        </p:nvSpPr>
        <p:spPr>
          <a:xfrm>
            <a:off x="4901912" y="5421377"/>
            <a:ext cx="4808587" cy="10334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77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8" name="テキスト ボックス 27"/>
          <p:cNvSpPr txBox="1"/>
          <p:nvPr/>
        </p:nvSpPr>
        <p:spPr>
          <a:xfrm>
            <a:off x="5061756" y="1033768"/>
            <a:ext cx="4680000" cy="739048"/>
          </a:xfrm>
          <a:prstGeom prst="rect">
            <a:avLst/>
          </a:prstGeom>
          <a:noFill/>
          <a:ln>
            <a:solidFill>
              <a:schemeClr val="tx1"/>
            </a:solidFill>
          </a:ln>
        </p:spPr>
        <p:txBody>
          <a:bodyPr wrap="square" rtlCol="0">
            <a:spAutoFit/>
          </a:bodyPr>
          <a:lstStyle/>
          <a:p>
            <a:pPr marL="177872" marR="0" lvl="0" indent="-177872" algn="just" defTabSz="913188"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smtClean="0">
                <a:ln>
                  <a:noFill/>
                </a:ln>
                <a:solidFill>
                  <a:prstClr val="black"/>
                </a:solidFill>
                <a:effectLst/>
                <a:uLnTx/>
                <a:uFillTx/>
                <a:latin typeface="Arial" charset="0"/>
                <a:ea typeface="ＭＳ Ｐゴシック"/>
                <a:cs typeface="+mn-cs"/>
              </a:rPr>
              <a:t>○</a:t>
            </a:r>
            <a:r>
              <a:rPr kumimoji="1" lang="en-US" altLang="ja-JP" sz="1401" b="0" i="0" u="none" strike="noStrike" kern="1200" cap="none" spc="0" normalizeH="0" baseline="0" noProof="0" dirty="0" smtClean="0">
                <a:ln>
                  <a:noFill/>
                </a:ln>
                <a:solidFill>
                  <a:prstClr val="black"/>
                </a:solidFill>
                <a:effectLst/>
                <a:uLnTx/>
                <a:uFillTx/>
                <a:latin typeface="Arial" charset="0"/>
                <a:ea typeface="ＭＳ Ｐゴシック"/>
                <a:cs typeface="+mn-cs"/>
              </a:rPr>
              <a:t>85</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歳以上の人口は、</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2015</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年から</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2025</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年までの</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10</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年間、</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75</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歳以上人口を上回る勢いで増加し、</a:t>
            </a:r>
            <a:r>
              <a:rPr kumimoji="1" lang="en-US" altLang="ja-JP" sz="1401" b="0" i="0" u="none" strike="noStrike" kern="1200" cap="none" spc="0" normalizeH="0" baseline="0" noProof="0" dirty="0">
                <a:ln>
                  <a:noFill/>
                </a:ln>
                <a:solidFill>
                  <a:prstClr val="black"/>
                </a:solidFill>
                <a:effectLst/>
                <a:uLnTx/>
                <a:uFillTx/>
                <a:latin typeface="Arial" charset="0"/>
                <a:ea typeface="ＭＳ Ｐゴシック"/>
                <a:cs typeface="+mn-cs"/>
              </a:rPr>
              <a:t>2035</a:t>
            </a:r>
            <a:r>
              <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rPr>
              <a:t>年頃まで一貫して増加</a:t>
            </a:r>
            <a:r>
              <a:rPr kumimoji="1" lang="ja-JP" altLang="en-US" sz="1401" b="0" i="0" u="none" strike="noStrike" kern="1200" cap="none" spc="0" normalizeH="0" baseline="0" noProof="0" dirty="0" smtClean="0">
                <a:ln>
                  <a:noFill/>
                </a:ln>
                <a:solidFill>
                  <a:prstClr val="black"/>
                </a:solidFill>
                <a:effectLst/>
                <a:uLnTx/>
                <a:uFillTx/>
                <a:latin typeface="Arial" charset="0"/>
                <a:ea typeface="ＭＳ Ｐゴシック"/>
                <a:cs typeface="+mn-cs"/>
              </a:rPr>
              <a:t>。</a:t>
            </a:r>
            <a:endParaRPr kumimoji="1" lang="ja-JP" altLang="en-US" sz="1401" b="0" i="0" u="none" strike="noStrike" kern="1200" cap="none" spc="0" normalizeH="0" baseline="0" noProof="0" dirty="0">
              <a:ln>
                <a:noFill/>
              </a:ln>
              <a:solidFill>
                <a:prstClr val="black"/>
              </a:solidFill>
              <a:effectLst/>
              <a:uLnTx/>
              <a:uFillTx/>
              <a:latin typeface="Arial" charset="0"/>
              <a:ea typeface="ＭＳ Ｐゴシック"/>
              <a:cs typeface="+mn-cs"/>
            </a:endParaRPr>
          </a:p>
        </p:txBody>
      </p:sp>
      <p:sp>
        <p:nvSpPr>
          <p:cNvPr id="3" name="スライド番号プレースホルダー 2"/>
          <p:cNvSpPr>
            <a:spLocks noGrp="1"/>
          </p:cNvSpPr>
          <p:nvPr>
            <p:ph type="sldNum" sz="quarter" idx="12"/>
          </p:nvPr>
        </p:nvSpPr>
        <p:spPr>
          <a:xfrm>
            <a:off x="7594600" y="6492875"/>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4C70D-35DA-47A0-8749-E3FB69473BFD}" type="slidenum">
              <a:rPr kumimoji="1" lang="ja-JP" altLang="en-US" sz="14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タイトル 1"/>
          <p:cNvSpPr txBox="1">
            <a:spLocks/>
          </p:cNvSpPr>
          <p:nvPr/>
        </p:nvSpPr>
        <p:spPr>
          <a:xfrm>
            <a:off x="2387" y="0"/>
            <a:ext cx="9901239" cy="380445"/>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397" tIns="35983" rIns="91397" bIns="35983"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379"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今後の介護保険をとりまく</a:t>
            </a:r>
            <a:r>
              <a:rPr kumimoji="1" lang="ja-JP" altLang="en-US" sz="20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状況（２）</a:t>
            </a:r>
            <a:endPar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2" name="正方形/長方形 41"/>
          <p:cNvSpPr/>
          <p:nvPr/>
        </p:nvSpPr>
        <p:spPr>
          <a:xfrm>
            <a:off x="101590" y="548720"/>
            <a:ext cx="4680000" cy="360000"/>
          </a:xfrm>
          <a:prstGeom prst="rect">
            <a:avLst/>
          </a:prstGeom>
          <a:solidFill>
            <a:schemeClr val="accent5">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lIns="91429" tIns="45715" rIns="91429" bIns="45715"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smtClean="0">
                <a:ln>
                  <a:noFill/>
                </a:ln>
                <a:solidFill>
                  <a:prstClr val="black"/>
                </a:solidFill>
                <a:effectLst/>
                <a:uLnTx/>
                <a:uFillTx/>
                <a:latin typeface="ＭＳ Ｐゴシック" pitchFamily="50" charset="-128"/>
                <a:ea typeface="ＭＳ Ｐゴシック" panose="020B0600070205080204" pitchFamily="50" charset="-128"/>
                <a:cs typeface="+mn-cs"/>
              </a:rPr>
              <a:t>75</a:t>
            </a:r>
            <a:r>
              <a:rPr kumimoji="0" lang="ja-JP" altLang="en-US" sz="1600" b="1" i="0" u="none" strike="noStrike" kern="0" cap="none" spc="0" normalizeH="0" baseline="0" noProof="0" dirty="0" smtClean="0">
                <a:ln>
                  <a:noFill/>
                </a:ln>
                <a:solidFill>
                  <a:prstClr val="black"/>
                </a:solidFill>
                <a:effectLst/>
                <a:uLnTx/>
                <a:uFillTx/>
                <a:latin typeface="ＭＳ Ｐゴシック" pitchFamily="50" charset="-128"/>
                <a:ea typeface="ＭＳ Ｐゴシック" panose="020B0600070205080204" pitchFamily="50" charset="-128"/>
                <a:cs typeface="+mn-cs"/>
              </a:rPr>
              <a:t>歳以上の人口の推移</a:t>
            </a:r>
            <a:endParaRPr kumimoji="0" lang="ja-JP" altLang="en-US" sz="1600" b="1" i="0" u="none" strike="noStrike" kern="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p:txBody>
      </p:sp>
      <p:sp>
        <p:nvSpPr>
          <p:cNvPr id="43" name="正方形/長方形 42"/>
          <p:cNvSpPr/>
          <p:nvPr/>
        </p:nvSpPr>
        <p:spPr>
          <a:xfrm>
            <a:off x="5061756" y="548720"/>
            <a:ext cx="4680000" cy="360000"/>
          </a:xfrm>
          <a:prstGeom prst="rect">
            <a:avLst/>
          </a:prstGeom>
          <a:solidFill>
            <a:schemeClr val="accent5">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lIns="91429" tIns="45715" rIns="91429" bIns="45715"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smtClean="0">
                <a:ln>
                  <a:noFill/>
                </a:ln>
                <a:solidFill>
                  <a:prstClr val="black"/>
                </a:solidFill>
                <a:effectLst/>
                <a:uLnTx/>
                <a:uFillTx/>
                <a:latin typeface="ＭＳ Ｐゴシック" pitchFamily="50" charset="-128"/>
                <a:ea typeface="ＭＳ Ｐゴシック" panose="020B0600070205080204" pitchFamily="50" charset="-128"/>
                <a:cs typeface="+mn-cs"/>
              </a:rPr>
              <a:t>85</a:t>
            </a:r>
            <a:r>
              <a:rPr kumimoji="0" lang="ja-JP" altLang="en-US" sz="1600" b="1" i="0" u="none" strike="noStrike" kern="0" cap="none" spc="0" normalizeH="0" baseline="0" noProof="0" dirty="0" smtClean="0">
                <a:ln>
                  <a:noFill/>
                </a:ln>
                <a:solidFill>
                  <a:prstClr val="black"/>
                </a:solidFill>
                <a:effectLst/>
                <a:uLnTx/>
                <a:uFillTx/>
                <a:latin typeface="ＭＳ Ｐゴシック" pitchFamily="50" charset="-128"/>
                <a:ea typeface="ＭＳ Ｐゴシック" panose="020B0600070205080204" pitchFamily="50" charset="-128"/>
                <a:cs typeface="+mn-cs"/>
              </a:rPr>
              <a:t>歳以上の人口の推移</a:t>
            </a:r>
            <a:endParaRPr kumimoji="0" lang="ja-JP" altLang="en-US" sz="1600" b="1" i="0" u="none" strike="noStrike" kern="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p:txBody>
      </p:sp>
      <p:graphicFrame>
        <p:nvGraphicFramePr>
          <p:cNvPr id="46" name="グラフ 45"/>
          <p:cNvGraphicFramePr>
            <a:graphicFrameLocks/>
          </p:cNvGraphicFramePr>
          <p:nvPr>
            <p:extLst/>
          </p:nvPr>
        </p:nvGraphicFramePr>
        <p:xfrm>
          <a:off x="5061756" y="1903096"/>
          <a:ext cx="468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47" name="正方形/長方形 46"/>
          <p:cNvSpPr/>
          <p:nvPr/>
        </p:nvSpPr>
        <p:spPr>
          <a:xfrm>
            <a:off x="6556931" y="2420888"/>
            <a:ext cx="1564920" cy="31424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右矢印 47"/>
          <p:cNvSpPr/>
          <p:nvPr/>
        </p:nvSpPr>
        <p:spPr>
          <a:xfrm rot="18750593">
            <a:off x="5590737" y="3272170"/>
            <a:ext cx="2782080" cy="1765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テキスト ボックス 48"/>
          <p:cNvSpPr txBox="1"/>
          <p:nvPr/>
        </p:nvSpPr>
        <p:spPr>
          <a:xfrm flipH="1">
            <a:off x="4938000" y="1774740"/>
            <a:ext cx="641374" cy="261738"/>
          </a:xfrm>
          <a:prstGeom prst="rect">
            <a:avLst/>
          </a:prstGeom>
          <a:noFill/>
        </p:spPr>
        <p:txBody>
          <a:bodyPr wrap="square" rtlCol="0">
            <a:spAutoFit/>
          </a:bodyPr>
          <a:lstStyle/>
          <a:p>
            <a:pPr marL="0" marR="0" lvl="0" indent="0" algn="l" defTabSz="913188" rtl="0" eaLnBrk="1" fontAlgn="auto" latinLnBrk="0" hangingPunct="1">
              <a:lnSpc>
                <a:spcPct val="100000"/>
              </a:lnSpc>
              <a:spcBef>
                <a:spcPts val="0"/>
              </a:spcBef>
              <a:spcAft>
                <a:spcPts val="0"/>
              </a:spcAft>
              <a:buClrTx/>
              <a:buSzTx/>
              <a:buFontTx/>
              <a:buNone/>
              <a:tabLst/>
              <a:defRPr/>
            </a:pPr>
            <a:r>
              <a:rPr kumimoji="1" lang="ja-JP" altLang="en-US" sz="1101" b="0" i="0" u="none" strike="noStrike" kern="1200" cap="none" spc="0" normalizeH="0" baseline="0" noProof="0" dirty="0">
                <a:ln>
                  <a:noFill/>
                </a:ln>
                <a:solidFill>
                  <a:prstClr val="black"/>
                </a:solidFill>
                <a:effectLst/>
                <a:uLnTx/>
                <a:uFillTx/>
                <a:latin typeface="Arial" charset="0"/>
                <a:ea typeface="ＭＳ Ｐゴシック"/>
                <a:cs typeface="+mn-cs"/>
              </a:rPr>
              <a:t>（万人）</a:t>
            </a:r>
          </a:p>
        </p:txBody>
      </p:sp>
    </p:spTree>
    <p:extLst>
      <p:ext uri="{BB962C8B-B14F-4D97-AF65-F5344CB8AC3E}">
        <p14:creationId xmlns:p14="http://schemas.microsoft.com/office/powerpoint/2010/main" val="14491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グラフ 33"/>
          <p:cNvGraphicFramePr/>
          <p:nvPr>
            <p:extLst/>
          </p:nvPr>
        </p:nvGraphicFramePr>
        <p:xfrm>
          <a:off x="-9522" y="1264938"/>
          <a:ext cx="8729326" cy="5067122"/>
        </p:xfrm>
        <a:graphic>
          <a:graphicData uri="http://schemas.openxmlformats.org/drawingml/2006/chart">
            <c:chart xmlns:c="http://schemas.openxmlformats.org/drawingml/2006/chart" xmlns:r="http://schemas.openxmlformats.org/officeDocument/2006/relationships" r:id="rId3"/>
          </a:graphicData>
        </a:graphic>
      </p:graphicFrame>
      <p:sp>
        <p:nvSpPr>
          <p:cNvPr id="179204" name="Text Box 4"/>
          <p:cNvSpPr txBox="1">
            <a:spLocks noChangeArrowheads="1"/>
          </p:cNvSpPr>
          <p:nvPr/>
        </p:nvSpPr>
        <p:spPr bwMode="auto">
          <a:xfrm>
            <a:off x="719677" y="1628800"/>
            <a:ext cx="1057982" cy="322840"/>
          </a:xfrm>
          <a:prstGeom prst="rect">
            <a:avLst/>
          </a:prstGeom>
          <a:noFill/>
          <a:ln w="9525">
            <a:noFill/>
            <a:miter lim="800000"/>
            <a:headEnd/>
            <a:tailEnd/>
          </a:ln>
          <a:effectLst/>
        </p:spPr>
        <p:txBody>
          <a:bodyPr wrap="none" lIns="0" tIns="45559" rIns="0" bIns="45559" anchor="ctr">
            <a:spAutoFit/>
          </a:bodyPr>
          <a:lstStyle/>
          <a:p>
            <a:pPr marL="0" marR="0" lvl="0" indent="0" algn="ctr" defTabSz="911782" rtl="0" eaLnBrk="1" fontAlgn="auto" latinLnBrk="0" hangingPunct="1">
              <a:lnSpc>
                <a:spcPct val="100000"/>
              </a:lnSpc>
              <a:spcBef>
                <a:spcPct val="500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ＭＳ Ｐゴシック"/>
                <a:cs typeface="+mn-cs"/>
              </a:rPr>
              <a:t>（単位：万人）</a:t>
            </a:r>
          </a:p>
        </p:txBody>
      </p:sp>
      <p:sp>
        <p:nvSpPr>
          <p:cNvPr id="179247" name="Text Box 47"/>
          <p:cNvSpPr txBox="1">
            <a:spLocks noChangeArrowheads="1"/>
          </p:cNvSpPr>
          <p:nvPr/>
        </p:nvSpPr>
        <p:spPr bwMode="auto">
          <a:xfrm>
            <a:off x="6765542" y="6551673"/>
            <a:ext cx="2687011" cy="281084"/>
          </a:xfrm>
          <a:prstGeom prst="rect">
            <a:avLst/>
          </a:prstGeom>
          <a:noFill/>
          <a:ln w="9525">
            <a:noFill/>
            <a:miter lim="800000"/>
            <a:headEnd/>
            <a:tailEnd/>
          </a:ln>
          <a:effectLst/>
        </p:spPr>
        <p:txBody>
          <a:bodyPr wrap="square" lIns="95485" tIns="47743" rIns="95485" bIns="47743" anchor="ctr">
            <a:spAutoFit/>
          </a:bodyPr>
          <a:lstStyle/>
          <a:p>
            <a:pPr marL="0" marR="0" lvl="0" indent="0" algn="r" defTabSz="955996"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（出典：介護保険事業状況報告）</a:t>
            </a:r>
          </a:p>
        </p:txBody>
      </p:sp>
      <p:sp>
        <p:nvSpPr>
          <p:cNvPr id="35" name="Text Box 47"/>
          <p:cNvSpPr txBox="1">
            <a:spLocks noChangeArrowheads="1"/>
          </p:cNvSpPr>
          <p:nvPr/>
        </p:nvSpPr>
        <p:spPr bwMode="auto">
          <a:xfrm>
            <a:off x="196634" y="6259489"/>
            <a:ext cx="9711530" cy="281084"/>
          </a:xfrm>
          <a:prstGeom prst="rect">
            <a:avLst/>
          </a:prstGeom>
          <a:noFill/>
          <a:ln w="9525">
            <a:noFill/>
            <a:miter lim="800000"/>
            <a:headEnd/>
            <a:tailEnd/>
          </a:ln>
          <a:effectLst/>
        </p:spPr>
        <p:txBody>
          <a:bodyPr wrap="square" lIns="95485" tIns="47743" rIns="95485" bIns="47743" anchor="ctr">
            <a:spAutoFit/>
          </a:bodyPr>
          <a:lstStyle/>
          <a:p>
            <a:pPr marL="0" marR="0" lvl="0" indent="0" algn="l" defTabSz="955996"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注１）陸前高田市、大槌町、女川町、桑折町、広野町、楢葉町、富岡町、川内村、大熊町、双葉町、浪江町は含まれていない。</a:t>
            </a:r>
          </a:p>
        </p:txBody>
      </p:sp>
      <p:sp>
        <p:nvSpPr>
          <p:cNvPr id="37" name="Text Box 47"/>
          <p:cNvSpPr txBox="1">
            <a:spLocks noChangeArrowheads="1"/>
          </p:cNvSpPr>
          <p:nvPr/>
        </p:nvSpPr>
        <p:spPr bwMode="auto">
          <a:xfrm>
            <a:off x="196637" y="6518380"/>
            <a:ext cx="9508933" cy="281084"/>
          </a:xfrm>
          <a:prstGeom prst="rect">
            <a:avLst/>
          </a:prstGeom>
          <a:noFill/>
          <a:ln w="9525">
            <a:noFill/>
            <a:miter lim="800000"/>
            <a:headEnd/>
            <a:tailEnd/>
          </a:ln>
          <a:effectLst/>
        </p:spPr>
        <p:txBody>
          <a:bodyPr lIns="95485" tIns="47743" rIns="95485" bIns="47743" anchor="ctr">
            <a:spAutoFit/>
          </a:bodyPr>
          <a:lstStyle/>
          <a:p>
            <a:pPr marL="0" marR="0" lvl="0" indent="0" algn="l" defTabSz="955996"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注２）楢葉町、富岡町、大熊町は含まれていない。</a:t>
            </a:r>
          </a:p>
        </p:txBody>
      </p:sp>
      <p:sp>
        <p:nvSpPr>
          <p:cNvPr id="27" name="Text Box 58"/>
          <p:cNvSpPr txBox="1">
            <a:spLocks noChangeArrowheads="1"/>
          </p:cNvSpPr>
          <p:nvPr/>
        </p:nvSpPr>
        <p:spPr bwMode="auto">
          <a:xfrm>
            <a:off x="8442513" y="1091984"/>
            <a:ext cx="1656981" cy="265829"/>
          </a:xfrm>
          <a:prstGeom prst="rect">
            <a:avLst/>
          </a:prstGeom>
          <a:noFill/>
          <a:ln w="9525">
            <a:noFill/>
            <a:miter lim="800000"/>
            <a:headEnd/>
            <a:tailEnd/>
          </a:ln>
        </p:spPr>
        <p:txBody>
          <a:bodyPr wrap="square" lIns="95614" tIns="47809" rIns="95614" bIns="47809">
            <a:spAutoFit/>
          </a:bodyPr>
          <a:lstStyle/>
          <a:p>
            <a:pPr marL="0" marR="0" lvl="0" indent="0" algn="ctr" defTabSz="952495" rtl="0" eaLnBrk="1" fontAlgn="auto" latinLnBrk="0" hangingPunct="1">
              <a:lnSpc>
                <a:spcPct val="100000"/>
              </a:lnSpc>
              <a:spcBef>
                <a:spcPct val="5000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H12.4</a:t>
            </a:r>
            <a:r>
              <a:rPr kumimoji="1" lang="ja-JP" altLang="en-US"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a:t>
            </a:r>
            <a:r>
              <a:rPr kumimoji="1" lang="en-US" altLang="ja-JP"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H30.4</a:t>
            </a:r>
            <a:r>
              <a:rPr kumimoji="1" lang="ja-JP" altLang="en-US"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の比較</a:t>
            </a:r>
          </a:p>
        </p:txBody>
      </p:sp>
      <p:sp>
        <p:nvSpPr>
          <p:cNvPr id="41" name="Text Box 56"/>
          <p:cNvSpPr txBox="1">
            <a:spLocks noChangeArrowheads="1"/>
          </p:cNvSpPr>
          <p:nvPr/>
        </p:nvSpPr>
        <p:spPr bwMode="auto">
          <a:xfrm>
            <a:off x="5973979" y="5608148"/>
            <a:ext cx="835719" cy="250375"/>
          </a:xfrm>
          <a:prstGeom prst="rect">
            <a:avLst/>
          </a:prstGeom>
          <a:noFill/>
          <a:ln w="9525">
            <a:noFill/>
            <a:miter lim="800000"/>
            <a:headEnd/>
            <a:tailEnd/>
          </a:ln>
        </p:spPr>
        <p:txBody>
          <a:bodyPr wrap="square" lIns="95555" tIns="47777" rIns="95555" bIns="47777">
            <a:spAutoFit/>
          </a:bodyPr>
          <a:lstStyle/>
          <a:p>
            <a:pPr marL="0" marR="0" lvl="0" indent="0" algn="ctr" defTabSz="952495" rtl="0" eaLnBrk="1" fontAlgn="auto" latinLnBrk="0" hangingPunct="1">
              <a:lnSpc>
                <a:spcPct val="100000"/>
              </a:lnSpc>
              <a:spcBef>
                <a:spcPct val="5000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（注１）</a:t>
            </a:r>
          </a:p>
        </p:txBody>
      </p:sp>
      <p:sp>
        <p:nvSpPr>
          <p:cNvPr id="42" name="Text Box 56"/>
          <p:cNvSpPr txBox="1">
            <a:spLocks noChangeArrowheads="1"/>
          </p:cNvSpPr>
          <p:nvPr/>
        </p:nvSpPr>
        <p:spPr bwMode="auto">
          <a:xfrm>
            <a:off x="6510726" y="5611240"/>
            <a:ext cx="835719" cy="250375"/>
          </a:xfrm>
          <a:prstGeom prst="rect">
            <a:avLst/>
          </a:prstGeom>
          <a:noFill/>
          <a:ln w="9525">
            <a:noFill/>
            <a:miter lim="800000"/>
            <a:headEnd/>
            <a:tailEnd/>
          </a:ln>
        </p:spPr>
        <p:txBody>
          <a:bodyPr wrap="square" lIns="95555" tIns="47777" rIns="95555" bIns="47777">
            <a:spAutoFit/>
          </a:bodyPr>
          <a:lstStyle/>
          <a:p>
            <a:pPr marL="0" marR="0" lvl="0" indent="0" algn="ctr" defTabSz="952495" rtl="0" eaLnBrk="1" fontAlgn="auto" latinLnBrk="0" hangingPunct="1">
              <a:lnSpc>
                <a:spcPct val="100000"/>
              </a:lnSpc>
              <a:spcBef>
                <a:spcPct val="5000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（注２）</a:t>
            </a:r>
          </a:p>
        </p:txBody>
      </p:sp>
      <p:sp>
        <p:nvSpPr>
          <p:cNvPr id="4143" name="Oval 48"/>
          <p:cNvSpPr>
            <a:spLocks noChangeArrowheads="1"/>
          </p:cNvSpPr>
          <p:nvPr/>
        </p:nvSpPr>
        <p:spPr bwMode="auto">
          <a:xfrm>
            <a:off x="196634" y="3696655"/>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２１８</a:t>
            </a:r>
          </a:p>
        </p:txBody>
      </p:sp>
      <p:sp>
        <p:nvSpPr>
          <p:cNvPr id="4144" name="Oval 49"/>
          <p:cNvSpPr>
            <a:spLocks noChangeArrowheads="1"/>
          </p:cNvSpPr>
          <p:nvPr/>
        </p:nvSpPr>
        <p:spPr bwMode="auto">
          <a:xfrm>
            <a:off x="633677" y="348904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２５８</a:t>
            </a:r>
          </a:p>
        </p:txBody>
      </p:sp>
      <p:sp>
        <p:nvSpPr>
          <p:cNvPr id="4145" name="Oval 50"/>
          <p:cNvSpPr>
            <a:spLocks noChangeArrowheads="1"/>
          </p:cNvSpPr>
          <p:nvPr/>
        </p:nvSpPr>
        <p:spPr bwMode="auto">
          <a:xfrm>
            <a:off x="1077048" y="3252065"/>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３０３</a:t>
            </a:r>
          </a:p>
        </p:txBody>
      </p:sp>
      <p:sp>
        <p:nvSpPr>
          <p:cNvPr id="4146" name="Oval 51"/>
          <p:cNvSpPr>
            <a:spLocks noChangeArrowheads="1"/>
          </p:cNvSpPr>
          <p:nvPr/>
        </p:nvSpPr>
        <p:spPr bwMode="auto">
          <a:xfrm>
            <a:off x="1509049" y="300006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３４９</a:t>
            </a:r>
          </a:p>
        </p:txBody>
      </p:sp>
      <p:sp>
        <p:nvSpPr>
          <p:cNvPr id="4147" name="Oval 52"/>
          <p:cNvSpPr>
            <a:spLocks noChangeArrowheads="1"/>
          </p:cNvSpPr>
          <p:nvPr/>
        </p:nvSpPr>
        <p:spPr bwMode="auto">
          <a:xfrm>
            <a:off x="1955605" y="278744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３８７</a:t>
            </a:r>
          </a:p>
        </p:txBody>
      </p:sp>
      <p:sp>
        <p:nvSpPr>
          <p:cNvPr id="4148" name="Oval 53"/>
          <p:cNvSpPr>
            <a:spLocks noChangeArrowheads="1"/>
          </p:cNvSpPr>
          <p:nvPr/>
        </p:nvSpPr>
        <p:spPr bwMode="auto">
          <a:xfrm>
            <a:off x="2430685" y="2652208"/>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４１１</a:t>
            </a:r>
          </a:p>
        </p:txBody>
      </p:sp>
      <p:sp>
        <p:nvSpPr>
          <p:cNvPr id="4150" name="Oval 55"/>
          <p:cNvSpPr>
            <a:spLocks noChangeArrowheads="1"/>
          </p:cNvSpPr>
          <p:nvPr/>
        </p:nvSpPr>
        <p:spPr bwMode="auto">
          <a:xfrm>
            <a:off x="3318950" y="247452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４４１</a:t>
            </a:r>
          </a:p>
        </p:txBody>
      </p:sp>
      <p:sp>
        <p:nvSpPr>
          <p:cNvPr id="4154" name="Oval 59"/>
          <p:cNvSpPr>
            <a:spLocks noChangeArrowheads="1"/>
          </p:cNvSpPr>
          <p:nvPr/>
        </p:nvSpPr>
        <p:spPr bwMode="auto">
          <a:xfrm>
            <a:off x="3747799" y="2389759"/>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４５５</a:t>
            </a:r>
          </a:p>
        </p:txBody>
      </p:sp>
      <p:sp>
        <p:nvSpPr>
          <p:cNvPr id="4156" name="Oval 59"/>
          <p:cNvSpPr>
            <a:spLocks noChangeArrowheads="1"/>
          </p:cNvSpPr>
          <p:nvPr/>
        </p:nvSpPr>
        <p:spPr bwMode="auto">
          <a:xfrm>
            <a:off x="4634756" y="223302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４８７</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157" name="Oval 59"/>
          <p:cNvSpPr>
            <a:spLocks noChangeArrowheads="1"/>
          </p:cNvSpPr>
          <p:nvPr/>
        </p:nvSpPr>
        <p:spPr bwMode="auto">
          <a:xfrm>
            <a:off x="4185969" y="232373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４６９</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163" name="Oval 59"/>
          <p:cNvSpPr>
            <a:spLocks noChangeArrowheads="1"/>
          </p:cNvSpPr>
          <p:nvPr/>
        </p:nvSpPr>
        <p:spPr bwMode="auto">
          <a:xfrm>
            <a:off x="5079394" y="2135006"/>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５０８</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0" name="Oval 59"/>
          <p:cNvSpPr>
            <a:spLocks noChangeArrowheads="1"/>
          </p:cNvSpPr>
          <p:nvPr/>
        </p:nvSpPr>
        <p:spPr bwMode="auto">
          <a:xfrm>
            <a:off x="5527790" y="1999206"/>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５３３</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57" name="Oval 59"/>
          <p:cNvSpPr>
            <a:spLocks noChangeArrowheads="1"/>
          </p:cNvSpPr>
          <p:nvPr/>
        </p:nvSpPr>
        <p:spPr bwMode="auto">
          <a:xfrm>
            <a:off x="5965693" y="1836875"/>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５６４</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149" name="Oval 54"/>
          <p:cNvSpPr>
            <a:spLocks noChangeArrowheads="1"/>
          </p:cNvSpPr>
          <p:nvPr/>
        </p:nvSpPr>
        <p:spPr bwMode="auto">
          <a:xfrm>
            <a:off x="2873588" y="253172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４３５</a:t>
            </a:r>
          </a:p>
        </p:txBody>
      </p:sp>
      <p:sp>
        <p:nvSpPr>
          <p:cNvPr id="31" name="フリーフォーム 30"/>
          <p:cNvSpPr/>
          <p:nvPr/>
        </p:nvSpPr>
        <p:spPr>
          <a:xfrm>
            <a:off x="85807" y="1151541"/>
            <a:ext cx="8345333" cy="2392258"/>
          </a:xfrm>
          <a:custGeom>
            <a:avLst/>
            <a:gdLst>
              <a:gd name="connsiteX0" fmla="*/ 0 w 7969956"/>
              <a:gd name="connsiteY0" fmla="*/ 2111022 h 2111022"/>
              <a:gd name="connsiteX1" fmla="*/ 2573867 w 7969956"/>
              <a:gd name="connsiteY1" fmla="*/ 1004711 h 2111022"/>
              <a:gd name="connsiteX2" fmla="*/ 4944533 w 7969956"/>
              <a:gd name="connsiteY2" fmla="*/ 620889 h 2111022"/>
              <a:gd name="connsiteX3" fmla="*/ 7145867 w 7969956"/>
              <a:gd name="connsiteY3" fmla="*/ 169333 h 2111022"/>
              <a:gd name="connsiteX4" fmla="*/ 7969956 w 7969956"/>
              <a:gd name="connsiteY4" fmla="*/ 0 h 211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956" h="2111022">
                <a:moveTo>
                  <a:pt x="0" y="2111022"/>
                </a:moveTo>
                <a:cubicBezTo>
                  <a:pt x="874889" y="1682044"/>
                  <a:pt x="1749778" y="1253067"/>
                  <a:pt x="2573867" y="1004711"/>
                </a:cubicBezTo>
                <a:cubicBezTo>
                  <a:pt x="3397956" y="756355"/>
                  <a:pt x="4182533" y="760119"/>
                  <a:pt x="4944533" y="620889"/>
                </a:cubicBezTo>
                <a:cubicBezTo>
                  <a:pt x="5706533" y="481659"/>
                  <a:pt x="7145867" y="169333"/>
                  <a:pt x="7145867" y="169333"/>
                </a:cubicBezTo>
                <a:lnTo>
                  <a:pt x="7969956" y="0"/>
                </a:ln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Oval 59"/>
          <p:cNvSpPr>
            <a:spLocks noChangeArrowheads="1"/>
          </p:cNvSpPr>
          <p:nvPr/>
        </p:nvSpPr>
        <p:spPr bwMode="auto">
          <a:xfrm>
            <a:off x="6859673" y="159975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６０８</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36" name="テキスト ボックス 35"/>
          <p:cNvSpPr txBox="1"/>
          <p:nvPr/>
        </p:nvSpPr>
        <p:spPr>
          <a:xfrm>
            <a:off x="443993" y="507133"/>
            <a:ext cx="9008560" cy="584775"/>
          </a:xfrm>
          <a:prstGeom prst="rect">
            <a:avLst/>
          </a:prstGeom>
          <a:noFill/>
          <a:ln>
            <a:solidFill>
              <a:schemeClr val="tx1"/>
            </a:solidFill>
          </a:ln>
        </p:spPr>
        <p:txBody>
          <a:bodyPr wrap="square" rtlCol="0">
            <a:spAutoFit/>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要介護（要支援）の認定者数は、平成３０年４月現在６４４万人で、この１８年間で約３．０倍に。このうち軽度の認定者数の増が大きい。また、近年、増加のペースが再び拡大。</a:t>
            </a:r>
          </a:p>
        </p:txBody>
      </p:sp>
      <p:graphicFrame>
        <p:nvGraphicFramePr>
          <p:cNvPr id="38" name="Group 61"/>
          <p:cNvGraphicFramePr>
            <a:graphicFrameLocks/>
          </p:cNvGraphicFramePr>
          <p:nvPr>
            <p:extLst/>
          </p:nvPr>
        </p:nvGraphicFramePr>
        <p:xfrm>
          <a:off x="8771305" y="1382752"/>
          <a:ext cx="1085965" cy="4045185"/>
        </p:xfrm>
        <a:graphic>
          <a:graphicData uri="http://schemas.openxmlformats.org/drawingml/2006/table">
            <a:tbl>
              <a:tblPr/>
              <a:tblGrid>
                <a:gridCol w="241504">
                  <a:extLst>
                    <a:ext uri="{9D8B030D-6E8A-4147-A177-3AD203B41FA5}">
                      <a16:colId xmlns:a16="http://schemas.microsoft.com/office/drawing/2014/main" val="20000"/>
                    </a:ext>
                  </a:extLst>
                </a:gridCol>
                <a:gridCol w="321201">
                  <a:extLst>
                    <a:ext uri="{9D8B030D-6E8A-4147-A177-3AD203B41FA5}">
                      <a16:colId xmlns:a16="http://schemas.microsoft.com/office/drawing/2014/main" val="20001"/>
                    </a:ext>
                  </a:extLst>
                </a:gridCol>
                <a:gridCol w="523260">
                  <a:extLst>
                    <a:ext uri="{9D8B030D-6E8A-4147-A177-3AD203B41FA5}">
                      <a16:colId xmlns:a16="http://schemas.microsoft.com/office/drawing/2014/main" val="20002"/>
                    </a:ext>
                  </a:extLst>
                </a:gridCol>
              </a:tblGrid>
              <a:tr h="46389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計</a:t>
                      </a:r>
                    </a:p>
                  </a:txBody>
                  <a:tcPr marL="96228" marR="96228"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2.95</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89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５</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2.08</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a:t>
                      </a:r>
                      <a:endPar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8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４</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2.33</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8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３</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2.70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38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2.86</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05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3.64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    </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807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経過的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29530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要支援</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vMerge="1">
                  <a:txBody>
                    <a:bodyPr/>
                    <a:lstStyle/>
                    <a:p>
                      <a:endParaRPr kumimoji="1" lang="ja-JP" altLang="en-US"/>
                    </a:p>
                  </a:txBody>
                  <a:tcPr/>
                </a:tc>
                <a:extLst>
                  <a:ext uri="{0D108BD9-81ED-4DB2-BD59-A6C34878D82A}">
                    <a16:rowId xmlns:a16="http://schemas.microsoft.com/office/drawing/2014/main" val="10007"/>
                  </a:ext>
                </a:extLst>
              </a:tr>
              <a:tr h="295302">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
        <p:nvSpPr>
          <p:cNvPr id="30" name="Oval 59"/>
          <p:cNvSpPr>
            <a:spLocks noChangeArrowheads="1"/>
          </p:cNvSpPr>
          <p:nvPr/>
        </p:nvSpPr>
        <p:spPr bwMode="auto">
          <a:xfrm>
            <a:off x="7332096" y="1523468"/>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６２２</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39" name="Oval 59"/>
          <p:cNvSpPr>
            <a:spLocks noChangeArrowheads="1"/>
          </p:cNvSpPr>
          <p:nvPr/>
        </p:nvSpPr>
        <p:spPr bwMode="auto">
          <a:xfrm>
            <a:off x="7759252" y="143469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６３３</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3" name="Oval 59"/>
          <p:cNvSpPr>
            <a:spLocks noChangeArrowheads="1"/>
          </p:cNvSpPr>
          <p:nvPr/>
        </p:nvSpPr>
        <p:spPr bwMode="auto">
          <a:xfrm>
            <a:off x="8197302" y="1337520"/>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６４４</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5" name="スライド番号プレースホルダー 3"/>
          <p:cNvSpPr txBox="1">
            <a:spLocks/>
          </p:cNvSpPr>
          <p:nvPr/>
        </p:nvSpPr>
        <p:spPr>
          <a:xfrm>
            <a:off x="9415813" y="6492366"/>
            <a:ext cx="488269" cy="364949"/>
          </a:xfrm>
          <a:prstGeom prst="rect">
            <a:avLst/>
          </a:prstGeom>
        </p:spPr>
        <p:txBody>
          <a:bodyPr vert="horz" lIns="91369" tIns="45685" rIns="91369" bIns="45685"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pPr marL="0" marR="0" lvl="0" indent="0" algn="r" defTabSz="914125" rtl="0" eaLnBrk="1" fontAlgn="auto" latinLnBrk="0" hangingPunct="1">
              <a:lnSpc>
                <a:spcPct val="100000"/>
              </a:lnSpc>
              <a:spcBef>
                <a:spcPts val="0"/>
              </a:spcBef>
              <a:spcAft>
                <a:spcPts val="0"/>
              </a:spcAft>
              <a:buClrTx/>
              <a:buSzTx/>
              <a:buFontTx/>
              <a:buNone/>
              <a:tabLst/>
              <a:defRPr/>
            </a:pPr>
            <a:fld id="{0D82B634-EF7C-4167-AE1C-A8CE3C378918}" type="slidenum">
              <a:rPr kumimoji="1" lang="ja-JP" altLang="en-US" sz="1399" b="0" i="0" u="none" strike="noStrike" kern="1200" cap="none" spc="0" normalizeH="0" baseline="0" noProof="0" smtClean="0">
                <a:ln>
                  <a:noFill/>
                </a:ln>
                <a:solidFill>
                  <a:prstClr val="black"/>
                </a:solidFill>
                <a:effectLst/>
                <a:uLnTx/>
                <a:uFillTx/>
                <a:latin typeface="ＭＳ Ｐゴシック"/>
                <a:ea typeface="ＭＳ Ｐゴシック"/>
                <a:cs typeface="+mn-cs"/>
              </a:rPr>
              <a:pPr marL="0" marR="0" lvl="0" indent="0" algn="r" defTabSz="914125" rtl="0" eaLnBrk="1" fontAlgn="auto" latinLnBrk="0" hangingPunct="1">
                <a:lnSpc>
                  <a:spcPct val="100000"/>
                </a:lnSpc>
                <a:spcBef>
                  <a:spcPts val="0"/>
                </a:spcBef>
                <a:spcAft>
                  <a:spcPts val="0"/>
                </a:spcAft>
                <a:buClrTx/>
                <a:buSzTx/>
                <a:buFontTx/>
                <a:buNone/>
                <a:tabLst/>
                <a:defRPr/>
              </a:pPr>
              <a:t>14</a:t>
            </a:fld>
            <a:endParaRPr kumimoji="1" lang="ja-JP" altLang="en-US" sz="1399"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46" name="テキスト ボックス 45"/>
          <p:cNvSpPr txBox="1">
            <a:spLocks noChangeArrowheads="1"/>
          </p:cNvSpPr>
          <p:nvPr/>
        </p:nvSpPr>
        <p:spPr bwMode="auto">
          <a:xfrm>
            <a:off x="93000" y="0"/>
            <a:ext cx="9720000" cy="400144"/>
          </a:xfrm>
          <a:prstGeom prst="rect">
            <a:avLst/>
          </a:prstGeom>
          <a:noFill/>
          <a:ln>
            <a:noFill/>
          </a:ln>
        </p:spPr>
        <p:txBody>
          <a:bodyPr wrap="square" lIns="91473" tIns="45737" rIns="91473" bIns="45737">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729"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要介護度別認定者数の推移</a:t>
            </a:r>
          </a:p>
        </p:txBody>
      </p:sp>
    </p:spTree>
    <p:extLst>
      <p:ext uri="{BB962C8B-B14F-4D97-AF65-F5344CB8AC3E}">
        <p14:creationId xmlns:p14="http://schemas.microsoft.com/office/powerpoint/2010/main" val="2961939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nvPr>
        </p:nvGraphicFramePr>
        <p:xfrm>
          <a:off x="0" y="0"/>
          <a:ext cx="9905999" cy="4480073"/>
        </p:xfrm>
        <a:graphic>
          <a:graphicData uri="http://schemas.openxmlformats.org/drawingml/2006/chart">
            <c:chart xmlns:c="http://schemas.openxmlformats.org/drawingml/2006/chart" xmlns:r="http://schemas.openxmlformats.org/officeDocument/2006/relationships" r:id="rId3"/>
          </a:graphicData>
        </a:graphic>
      </p:graphicFrame>
      <p:sp>
        <p:nvSpPr>
          <p:cNvPr id="123908" name="Text Box 8"/>
          <p:cNvSpPr txBox="1">
            <a:spLocks noChangeArrowheads="1"/>
          </p:cNvSpPr>
          <p:nvPr/>
        </p:nvSpPr>
        <p:spPr bwMode="auto">
          <a:xfrm>
            <a:off x="109954" y="4451382"/>
            <a:ext cx="4142091"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algn="ctr"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ct val="100000"/>
              </a:lnSpc>
              <a:spcBef>
                <a:spcPct val="5000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（注）</a:t>
            </a: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2000</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2016</a:t>
            </a:r>
            <a:r>
              <a:rPr kumimoji="1"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度</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は実績、</a:t>
            </a:r>
            <a:r>
              <a:rPr kumimoji="1" lang="en-US" altLang="ja-JP"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2017</a:t>
            </a:r>
            <a:r>
              <a:rPr kumimoji="1"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2018</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年度は当初予算である。</a:t>
            </a:r>
            <a:r>
              <a:rPr kumimoji="1"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a:t>
            </a:r>
            <a:endPar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177" name="Text Box 9"/>
          <p:cNvSpPr txBox="1">
            <a:spLocks noChangeArrowheads="1"/>
          </p:cNvSpPr>
          <p:nvPr/>
        </p:nvSpPr>
        <p:spPr bwMode="auto">
          <a:xfrm>
            <a:off x="1351" y="765180"/>
            <a:ext cx="3079643" cy="384713"/>
          </a:xfrm>
          <a:prstGeom prst="rect">
            <a:avLst/>
          </a:prstGeom>
          <a:noFill/>
          <a:ln w="9525">
            <a:noFill/>
            <a:miter lim="800000"/>
            <a:headEnd/>
            <a:tailEnd/>
          </a:ln>
          <a:effectLst/>
        </p:spPr>
        <p:txBody>
          <a:bodyPr lIns="91430" tIns="45716" rIns="91430" bIns="45716">
            <a:spAutoFit/>
          </a:bodyPr>
          <a:lstStyle/>
          <a:p>
            <a:pPr marL="0" marR="0" lvl="0" indent="0" algn="l" defTabSz="914308" rtl="0" eaLnBrk="1" fontAlgn="auto" latinLnBrk="0" hangingPunct="1">
              <a:lnSpc>
                <a:spcPct val="100000"/>
              </a:lnSpc>
              <a:spcBef>
                <a:spcPct val="5000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　総費用</a:t>
            </a:r>
          </a:p>
        </p:txBody>
      </p:sp>
      <p:sp>
        <p:nvSpPr>
          <p:cNvPr id="123920" name="Text Box 37"/>
          <p:cNvSpPr txBox="1">
            <a:spLocks noChangeArrowheads="1"/>
          </p:cNvSpPr>
          <p:nvPr/>
        </p:nvSpPr>
        <p:spPr bwMode="auto">
          <a:xfrm>
            <a:off x="1351" y="5214938"/>
            <a:ext cx="9904649" cy="1414462"/>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7270" tIns="43635" rIns="87270" bIns="43635"/>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just" defTabSz="871538" rtl="0" eaLnBrk="1" fontAlgn="auto" latinLnBrk="0" hangingPunct="1">
              <a:lnSpc>
                <a:spcPct val="12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0" marR="0" lvl="0" indent="0" algn="just" defTabSz="871538" rtl="0" eaLnBrk="1" fontAlgn="auto" latinLnBrk="0" hangingPunct="1">
              <a:lnSpc>
                <a:spcPct val="100000"/>
              </a:lnSpc>
              <a:spcBef>
                <a:spcPct val="5000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a:t>
            </a:r>
            <a:endParaRPr kumimoji="1" lang="ja-JP" altLang="en-US" sz="13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0" marR="0" lvl="0" indent="0" algn="just" defTabSz="871538" rtl="0" eaLnBrk="1" fontAlgn="auto" latinLnBrk="0" hangingPunct="1">
              <a:lnSpc>
                <a:spcPct val="100000"/>
              </a:lnSpc>
              <a:spcBef>
                <a:spcPct val="10000"/>
              </a:spcBef>
              <a:spcAft>
                <a:spcPts val="0"/>
              </a:spcAft>
              <a:buClrTx/>
              <a:buSzTx/>
              <a:buFontTx/>
              <a:buNone/>
              <a:tabLst/>
              <a:defRPr/>
            </a:pPr>
            <a:endParaRPr kumimoji="1" lang="ja-JP" altLang="en-US" sz="13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0" marR="0" lvl="0" indent="0" algn="just" defTabSz="871538" rtl="0" eaLnBrk="1" fontAlgn="auto" latinLnBrk="0" hangingPunct="1">
              <a:lnSpc>
                <a:spcPct val="100000"/>
              </a:lnSpc>
              <a:spcBef>
                <a:spcPct val="10000"/>
              </a:spcBef>
              <a:spcAft>
                <a:spcPts val="0"/>
              </a:spcAft>
              <a:buClrTx/>
              <a:buSzTx/>
              <a:buFontTx/>
              <a:buNone/>
              <a:tabLst/>
              <a:defRPr/>
            </a:pPr>
            <a:endParaRPr kumimoji="1" lang="en-US" altLang="ja-JP" sz="13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123921" name="Text Box 38"/>
          <p:cNvSpPr txBox="1">
            <a:spLocks noChangeArrowheads="1"/>
          </p:cNvSpPr>
          <p:nvPr/>
        </p:nvSpPr>
        <p:spPr bwMode="auto">
          <a:xfrm>
            <a:off x="184810" y="5865427"/>
            <a:ext cx="1152000" cy="648000"/>
          </a:xfrm>
          <a:prstGeom prst="rect">
            <a:avLst/>
          </a:prstGeom>
          <a:solidFill>
            <a:srgbClr val="FFCC66"/>
          </a:solidFill>
          <a:ln w="12700">
            <a:solidFill>
              <a:schemeClr val="tx1"/>
            </a:solidFill>
            <a:miter lim="800000"/>
            <a:headEnd/>
            <a:tailEnd/>
          </a:ln>
        </p:spPr>
        <p:txBody>
          <a:bodyPr lIns="87270" tIns="43635" rIns="87270" bIns="43635"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87153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２，９１１円</a:t>
            </a:r>
          </a:p>
        </p:txBody>
      </p:sp>
      <p:sp>
        <p:nvSpPr>
          <p:cNvPr id="123922" name="AutoShape 40"/>
          <p:cNvSpPr>
            <a:spLocks noChangeArrowheads="1"/>
          </p:cNvSpPr>
          <p:nvPr/>
        </p:nvSpPr>
        <p:spPr bwMode="auto">
          <a:xfrm>
            <a:off x="1336810" y="5982494"/>
            <a:ext cx="252000" cy="400050"/>
          </a:xfrm>
          <a:prstGeom prst="rightArrow">
            <a:avLst>
              <a:gd name="adj1" fmla="val 36806"/>
              <a:gd name="adj2" fmla="val 56472"/>
            </a:avLst>
          </a:prstGeom>
          <a:solidFill>
            <a:srgbClr val="6699FF"/>
          </a:solidFill>
          <a:ln w="12700">
            <a:solidFill>
              <a:schemeClr val="tx1"/>
            </a:solidFill>
            <a:miter lim="800000"/>
            <a:headEnd/>
            <a:tailEnd/>
          </a:ln>
        </p:spPr>
        <p:txBody>
          <a:bodyPr wrap="none" lIns="91430" tIns="45716" rIns="91430" bIns="45716" anchor="ctr"/>
          <a:lstStyle/>
          <a:p>
            <a:pPr marL="0" marR="0" lvl="0" indent="0" algn="l" defTabSz="912813" rtl="0" eaLnBrk="1" fontAlgn="auto" latinLnBrk="0" hangingPunct="1">
              <a:lnSpc>
                <a:spcPct val="100000"/>
              </a:lnSpc>
              <a:spcBef>
                <a:spcPct val="50000"/>
              </a:spcBef>
              <a:spcAft>
                <a:spcPts val="0"/>
              </a:spcAft>
              <a:buClrTx/>
              <a:buSzTx/>
              <a:buFontTx/>
              <a:buNone/>
              <a:tabLst/>
              <a:defRPr/>
            </a:pPr>
            <a:endParaRPr kumimoji="1" lang="ja-JP" altLang="ja-JP" sz="2800" b="1" i="0" u="none" strike="noStrike" kern="1200" cap="none" spc="0" normalizeH="0" baseline="0" noProof="0">
              <a:ln>
                <a:noFill/>
              </a:ln>
              <a:solidFill>
                <a:srgbClr val="000000"/>
              </a:solidFill>
              <a:effectLst/>
              <a:uLnTx/>
              <a:uFillTx/>
              <a:latin typeface="Verdana" pitchFamily="34" charset="0"/>
              <a:ea typeface="ＤＦ平成ゴシック体W5" pitchFamily="49" charset="-128"/>
              <a:cs typeface="+mn-cs"/>
            </a:endParaRPr>
          </a:p>
        </p:txBody>
      </p:sp>
      <p:sp>
        <p:nvSpPr>
          <p:cNvPr id="7209" name="Text Box 41"/>
          <p:cNvSpPr txBox="1">
            <a:spLocks noChangeArrowheads="1"/>
          </p:cNvSpPr>
          <p:nvPr/>
        </p:nvSpPr>
        <p:spPr bwMode="auto">
          <a:xfrm>
            <a:off x="239" y="4783139"/>
            <a:ext cx="6824768" cy="380510"/>
          </a:xfrm>
          <a:prstGeom prst="rect">
            <a:avLst/>
          </a:prstGeom>
          <a:noFill/>
          <a:ln w="12700">
            <a:noFill/>
            <a:miter lim="800000"/>
            <a:headEnd/>
            <a:tailEnd/>
          </a:ln>
          <a:effectLst/>
        </p:spPr>
        <p:txBody>
          <a:bodyPr lIns="87270" tIns="43635" rIns="87270" bIns="43635">
            <a:spAutoFit/>
          </a:bodyPr>
          <a:lstStyle/>
          <a:p>
            <a:pPr marL="0" marR="0" lvl="0" indent="0" algn="l" defTabSz="873037" rtl="0" eaLnBrk="1" fontAlgn="auto" latinLnBrk="0" hangingPunct="1">
              <a:lnSpc>
                <a:spcPct val="100000"/>
              </a:lnSpc>
              <a:spcBef>
                <a:spcPct val="5000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　</a:t>
            </a:r>
            <a:r>
              <a:rPr kumimoji="1" lang="en-US" altLang="ja-JP"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65</a:t>
            </a:r>
            <a:r>
              <a:rPr kumimoji="1" lang="ja-JP" altLang="en-US"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歳以上が支払う保険料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全国平均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月額・加重平均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p:txBody>
      </p:sp>
      <p:sp>
        <p:nvSpPr>
          <p:cNvPr id="123926" name="正方形/長方形 36"/>
          <p:cNvSpPr>
            <a:spLocks noChangeArrowheads="1"/>
          </p:cNvSpPr>
          <p:nvPr/>
        </p:nvSpPr>
        <p:spPr bwMode="auto">
          <a:xfrm>
            <a:off x="144377" y="1128599"/>
            <a:ext cx="3464623" cy="32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08" tIns="48152" rIns="96308" bIns="48152">
            <a:spAutoFit/>
          </a:body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介護保険の総費用（</a:t>
            </a:r>
            <a:r>
              <a:rPr kumimoji="1" lang="en-US" altLang="ja-JP" sz="15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5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）は、年々増加</a:t>
            </a:r>
          </a:p>
        </p:txBody>
      </p:sp>
      <p:sp>
        <p:nvSpPr>
          <p:cNvPr id="40" name="正方形/長方形 39"/>
          <p:cNvSpPr/>
          <p:nvPr/>
        </p:nvSpPr>
        <p:spPr>
          <a:xfrm>
            <a:off x="4258002" y="4410567"/>
            <a:ext cx="5566714" cy="30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308" tIns="48152" rIns="96308" bIns="48152" anchor="ctr"/>
          <a:lstStyle/>
          <a:p>
            <a:pPr marL="0" marR="0" lvl="0" indent="0" algn="l" defTabSz="91430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介護保険に係る事務コストや人件費などは含まない（地方交付税により措置されている）。</a:t>
            </a:r>
          </a:p>
        </p:txBody>
      </p:sp>
      <p:sp>
        <p:nvSpPr>
          <p:cNvPr id="96281" name="タイトル 1"/>
          <p:cNvSpPr>
            <a:spLocks noGrp="1"/>
          </p:cNvSpPr>
          <p:nvPr>
            <p:ph type="title"/>
          </p:nvPr>
        </p:nvSpPr>
        <p:spPr>
          <a:xfrm>
            <a:off x="21000" y="0"/>
            <a:ext cx="9864000" cy="432000"/>
          </a:xfrm>
          <a:noFill/>
          <a:extLst>
            <a:ext uri="{909E8E84-426E-40DD-AFC4-6F175D3DCCD1}">
              <a14:hiddenFill xmlns:a14="http://schemas.microsoft.com/office/drawing/2010/main">
                <a:gradFill rotWithShape="1">
                  <a:gsLst>
                    <a:gs pos="0">
                      <a:srgbClr val="99FF99"/>
                    </a:gs>
                    <a:gs pos="50000">
                      <a:srgbClr val="99FF99">
                        <a:alpha val="50000"/>
                      </a:srgbClr>
                    </a:gs>
                    <a:gs pos="100000">
                      <a:srgbClr val="99FF99"/>
                    </a:gs>
                  </a:gsLst>
                  <a:lin ang="5400000" scaled="1"/>
                </a:gradFill>
              </a14:hiddenFill>
            </a:ext>
          </a:extLst>
        </p:spPr>
        <p:txBody>
          <a:bodyPr>
            <a:noAutofit/>
          </a:bodyPr>
          <a:lstStyle/>
          <a:p>
            <a:pPr eaLnBrk="1" hangingPunct="1">
              <a:defRPr/>
            </a:pPr>
            <a:r>
              <a:rPr lang="ja-JP" altLang="en-US" sz="2000" dirty="0" smtClean="0">
                <a:latin typeface="HGP創英角ｺﾞｼｯｸUB" panose="020B0900000000000000" pitchFamily="50" charset="-128"/>
                <a:ea typeface="HGP創英角ｺﾞｼｯｸUB" panose="020B0900000000000000" pitchFamily="50" charset="-128"/>
              </a:rPr>
              <a:t>介護費用と保険料の推移</a:t>
            </a:r>
          </a:p>
        </p:txBody>
      </p:sp>
      <p:sp>
        <p:nvSpPr>
          <p:cNvPr id="37" name="Text Box 38"/>
          <p:cNvSpPr txBox="1">
            <a:spLocks noChangeArrowheads="1"/>
          </p:cNvSpPr>
          <p:nvPr/>
        </p:nvSpPr>
        <p:spPr bwMode="auto">
          <a:xfrm>
            <a:off x="1604999" y="5858519"/>
            <a:ext cx="1152000" cy="648000"/>
          </a:xfrm>
          <a:prstGeom prst="rect">
            <a:avLst/>
          </a:prstGeom>
          <a:solidFill>
            <a:srgbClr val="FFCC66"/>
          </a:solidFill>
          <a:ln w="12700">
            <a:solidFill>
              <a:schemeClr val="tx1"/>
            </a:solidFill>
            <a:miter lim="800000"/>
            <a:headEnd/>
            <a:tailEnd/>
          </a:ln>
        </p:spPr>
        <p:txBody>
          <a:bodyPr lIns="87270" tIns="43635" rIns="87270" bIns="43635"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87153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３，２９３円</a:t>
            </a:r>
            <a:endPar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87153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＋１３％</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8" name="Text Box 38"/>
          <p:cNvSpPr txBox="1">
            <a:spLocks noChangeArrowheads="1"/>
          </p:cNvSpPr>
          <p:nvPr/>
        </p:nvSpPr>
        <p:spPr bwMode="auto">
          <a:xfrm>
            <a:off x="3014777" y="5857245"/>
            <a:ext cx="1152000" cy="648000"/>
          </a:xfrm>
          <a:prstGeom prst="rect">
            <a:avLst/>
          </a:prstGeom>
          <a:solidFill>
            <a:srgbClr val="FFCC66"/>
          </a:solidFill>
          <a:ln w="12700">
            <a:solidFill>
              <a:schemeClr val="tx1"/>
            </a:solidFill>
            <a:miter lim="800000"/>
            <a:headEnd/>
            <a:tailEnd/>
          </a:ln>
        </p:spPr>
        <p:txBody>
          <a:bodyPr lIns="87270" tIns="43635" rIns="87270" bIns="43635"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87153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４，０９０円</a:t>
            </a:r>
            <a:endPar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87153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＋２４％</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1" name="Text Box 38"/>
          <p:cNvSpPr txBox="1">
            <a:spLocks noChangeArrowheads="1"/>
          </p:cNvSpPr>
          <p:nvPr/>
        </p:nvSpPr>
        <p:spPr bwMode="auto">
          <a:xfrm>
            <a:off x="4434966" y="5857245"/>
            <a:ext cx="1152000" cy="648000"/>
          </a:xfrm>
          <a:prstGeom prst="rect">
            <a:avLst/>
          </a:prstGeom>
          <a:solidFill>
            <a:srgbClr val="FFCC66"/>
          </a:solidFill>
          <a:ln w="12700">
            <a:solidFill>
              <a:schemeClr val="tx1"/>
            </a:solidFill>
            <a:miter lim="800000"/>
            <a:headEnd/>
            <a:tailEnd/>
          </a:ln>
        </p:spPr>
        <p:txBody>
          <a:bodyPr lIns="87270" tIns="43635" rIns="87270" bIns="43635"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87153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４，１６０円</a:t>
            </a:r>
            <a:endPar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87153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＋１</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７％</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2" name="Text Box 38"/>
          <p:cNvSpPr txBox="1">
            <a:spLocks noChangeArrowheads="1"/>
          </p:cNvSpPr>
          <p:nvPr/>
        </p:nvSpPr>
        <p:spPr bwMode="auto">
          <a:xfrm>
            <a:off x="5786943" y="5860565"/>
            <a:ext cx="1152000" cy="648000"/>
          </a:xfrm>
          <a:prstGeom prst="rect">
            <a:avLst/>
          </a:prstGeom>
          <a:solidFill>
            <a:srgbClr val="FFCC66"/>
          </a:solidFill>
          <a:ln w="12700">
            <a:solidFill>
              <a:schemeClr val="tx1"/>
            </a:solidFill>
            <a:miter lim="800000"/>
            <a:headEnd/>
            <a:tailEnd/>
          </a:ln>
        </p:spPr>
        <p:txBody>
          <a:bodyPr lIns="87270" tIns="43635" rIns="87270" bIns="43635"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87153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４，９７２円</a:t>
            </a:r>
            <a:endPar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87153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＋２０％</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3" name="Text Box 38"/>
          <p:cNvSpPr txBox="1">
            <a:spLocks noChangeArrowheads="1"/>
          </p:cNvSpPr>
          <p:nvPr/>
        </p:nvSpPr>
        <p:spPr bwMode="auto">
          <a:xfrm>
            <a:off x="7198119" y="5865427"/>
            <a:ext cx="1152000" cy="648000"/>
          </a:xfrm>
          <a:prstGeom prst="rect">
            <a:avLst/>
          </a:prstGeom>
          <a:solidFill>
            <a:srgbClr val="FFCC66"/>
          </a:solidFill>
          <a:ln w="12700">
            <a:solidFill>
              <a:schemeClr val="tx1"/>
            </a:solidFill>
            <a:miter lim="800000"/>
            <a:headEnd/>
            <a:tailEnd/>
          </a:ln>
        </p:spPr>
        <p:txBody>
          <a:bodyPr lIns="87270" tIns="43635" rIns="87270" bIns="43635"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87153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５，５１４円</a:t>
            </a:r>
            <a:endPar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87153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＋１１％</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75652" y="5337929"/>
            <a:ext cx="1465520" cy="369332"/>
          </a:xfrm>
          <a:prstGeom prst="rect">
            <a:avLst/>
          </a:prstGeom>
          <a:noFill/>
        </p:spPr>
        <p:txBody>
          <a:bodyPr wrap="square" rtlCol="0">
            <a:spAutoFit/>
          </a:bodyPr>
          <a:lstStyle/>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期（</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H12</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14</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年度）</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2000~2002</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49" name="テキスト ボックス 48"/>
          <p:cNvSpPr txBox="1"/>
          <p:nvPr/>
        </p:nvSpPr>
        <p:spPr>
          <a:xfrm>
            <a:off x="7041359" y="5322868"/>
            <a:ext cx="1465520" cy="369332"/>
          </a:xfrm>
          <a:prstGeom prst="rect">
            <a:avLst/>
          </a:prstGeom>
          <a:noFill/>
        </p:spPr>
        <p:txBody>
          <a:bodyPr wrap="square" rtlCol="0">
            <a:spAutoFit/>
          </a:bodyPr>
          <a:lstStyle/>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6</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期（</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H27</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29</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年度）</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2015~2017</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50" name="テキスト ボックス 49"/>
          <p:cNvSpPr txBox="1"/>
          <p:nvPr/>
        </p:nvSpPr>
        <p:spPr>
          <a:xfrm>
            <a:off x="5610702" y="5322868"/>
            <a:ext cx="1465520" cy="369332"/>
          </a:xfrm>
          <a:prstGeom prst="rect">
            <a:avLst/>
          </a:prstGeom>
          <a:noFill/>
        </p:spPr>
        <p:txBody>
          <a:bodyPr wrap="square" rtlCol="0">
            <a:spAutoFit/>
          </a:bodyPr>
          <a:lstStyle/>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期（</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H24</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26</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年度）</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2012~2014</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51" name="テキスト ボックス 50"/>
          <p:cNvSpPr txBox="1"/>
          <p:nvPr/>
        </p:nvSpPr>
        <p:spPr>
          <a:xfrm>
            <a:off x="4269343" y="5322868"/>
            <a:ext cx="1465520" cy="369332"/>
          </a:xfrm>
          <a:prstGeom prst="rect">
            <a:avLst/>
          </a:prstGeom>
          <a:noFill/>
        </p:spPr>
        <p:txBody>
          <a:bodyPr wrap="square" rtlCol="0">
            <a:spAutoFit/>
          </a:bodyPr>
          <a:lstStyle/>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4</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期（</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H21</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23</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年度）</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2009~2011</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52" name="テキスト ボックス 51"/>
          <p:cNvSpPr txBox="1"/>
          <p:nvPr/>
        </p:nvSpPr>
        <p:spPr>
          <a:xfrm>
            <a:off x="2852240" y="5322868"/>
            <a:ext cx="1465520" cy="369332"/>
          </a:xfrm>
          <a:prstGeom prst="rect">
            <a:avLst/>
          </a:prstGeom>
          <a:noFill/>
        </p:spPr>
        <p:txBody>
          <a:bodyPr wrap="square" rtlCol="0">
            <a:spAutoFit/>
          </a:bodyPr>
          <a:lstStyle/>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期（</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H18</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年度）</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2006~2008</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53" name="テキスト ボックス 52"/>
          <p:cNvSpPr txBox="1"/>
          <p:nvPr/>
        </p:nvSpPr>
        <p:spPr>
          <a:xfrm>
            <a:off x="1448240" y="5337929"/>
            <a:ext cx="1465520" cy="369332"/>
          </a:xfrm>
          <a:prstGeom prst="rect">
            <a:avLst/>
          </a:prstGeom>
          <a:noFill/>
        </p:spPr>
        <p:txBody>
          <a:bodyPr wrap="square" rtlCol="0">
            <a:spAutoFit/>
          </a:bodyPr>
          <a:lstStyle/>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期（</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H15</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17</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年度）</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2003~2005</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56" name="AutoShape 40"/>
          <p:cNvSpPr>
            <a:spLocks noChangeArrowheads="1"/>
          </p:cNvSpPr>
          <p:nvPr/>
        </p:nvSpPr>
        <p:spPr bwMode="auto">
          <a:xfrm>
            <a:off x="2750493" y="5973913"/>
            <a:ext cx="252000" cy="400050"/>
          </a:xfrm>
          <a:prstGeom prst="rightArrow">
            <a:avLst>
              <a:gd name="adj1" fmla="val 36806"/>
              <a:gd name="adj2" fmla="val 56472"/>
            </a:avLst>
          </a:prstGeom>
          <a:solidFill>
            <a:srgbClr val="6699FF"/>
          </a:solidFill>
          <a:ln w="12700">
            <a:solidFill>
              <a:schemeClr val="tx1"/>
            </a:solidFill>
            <a:miter lim="800000"/>
            <a:headEnd/>
            <a:tailEnd/>
          </a:ln>
        </p:spPr>
        <p:txBody>
          <a:bodyPr wrap="none" lIns="91430" tIns="45716" rIns="91430" bIns="45716" anchor="ctr"/>
          <a:lstStyle/>
          <a:p>
            <a:pPr marL="0" marR="0" lvl="0" indent="0" algn="l" defTabSz="912813" rtl="0" eaLnBrk="1" fontAlgn="auto" latinLnBrk="0" hangingPunct="1">
              <a:lnSpc>
                <a:spcPct val="100000"/>
              </a:lnSpc>
              <a:spcBef>
                <a:spcPct val="50000"/>
              </a:spcBef>
              <a:spcAft>
                <a:spcPts val="0"/>
              </a:spcAft>
              <a:buClrTx/>
              <a:buSzTx/>
              <a:buFontTx/>
              <a:buNone/>
              <a:tabLst/>
              <a:defRPr/>
            </a:pPr>
            <a:endParaRPr kumimoji="1" lang="ja-JP" altLang="ja-JP" sz="2800" b="1" i="0" u="none" strike="noStrike" kern="1200" cap="none" spc="0" normalizeH="0" baseline="0" noProof="0">
              <a:ln>
                <a:noFill/>
              </a:ln>
              <a:solidFill>
                <a:srgbClr val="000000"/>
              </a:solidFill>
              <a:effectLst/>
              <a:uLnTx/>
              <a:uFillTx/>
              <a:latin typeface="Verdana" pitchFamily="34" charset="0"/>
              <a:ea typeface="ＤＦ平成ゴシック体W5" pitchFamily="49" charset="-128"/>
              <a:cs typeface="+mn-cs"/>
            </a:endParaRPr>
          </a:p>
        </p:txBody>
      </p:sp>
      <p:sp>
        <p:nvSpPr>
          <p:cNvPr id="57" name="AutoShape 40"/>
          <p:cNvSpPr>
            <a:spLocks noChangeArrowheads="1"/>
          </p:cNvSpPr>
          <p:nvPr/>
        </p:nvSpPr>
        <p:spPr bwMode="auto">
          <a:xfrm>
            <a:off x="4174871" y="5994526"/>
            <a:ext cx="202294" cy="400050"/>
          </a:xfrm>
          <a:prstGeom prst="rightArrow">
            <a:avLst>
              <a:gd name="adj1" fmla="val 36806"/>
              <a:gd name="adj2" fmla="val 56472"/>
            </a:avLst>
          </a:prstGeom>
          <a:solidFill>
            <a:srgbClr val="6699FF"/>
          </a:solidFill>
          <a:ln w="12700">
            <a:solidFill>
              <a:schemeClr val="tx1"/>
            </a:solidFill>
            <a:miter lim="800000"/>
            <a:headEnd/>
            <a:tailEnd/>
          </a:ln>
        </p:spPr>
        <p:txBody>
          <a:bodyPr wrap="none" lIns="91430" tIns="45716" rIns="91430" bIns="45716" anchor="ctr"/>
          <a:lstStyle/>
          <a:p>
            <a:pPr marL="0" marR="0" lvl="0" indent="0" algn="l" defTabSz="912813" rtl="0" eaLnBrk="1" fontAlgn="auto" latinLnBrk="0" hangingPunct="1">
              <a:lnSpc>
                <a:spcPct val="100000"/>
              </a:lnSpc>
              <a:spcBef>
                <a:spcPct val="50000"/>
              </a:spcBef>
              <a:spcAft>
                <a:spcPts val="0"/>
              </a:spcAft>
              <a:buClrTx/>
              <a:buSzTx/>
              <a:buFontTx/>
              <a:buNone/>
              <a:tabLst/>
              <a:defRPr/>
            </a:pPr>
            <a:endParaRPr kumimoji="1" lang="ja-JP" altLang="ja-JP" sz="2800" b="1" i="0" u="none" strike="noStrike" kern="1200" cap="none" spc="0" normalizeH="0" baseline="0" noProof="0">
              <a:ln>
                <a:noFill/>
              </a:ln>
              <a:solidFill>
                <a:srgbClr val="000000"/>
              </a:solidFill>
              <a:effectLst/>
              <a:uLnTx/>
              <a:uFillTx/>
              <a:latin typeface="Verdana" pitchFamily="34" charset="0"/>
              <a:ea typeface="ＤＦ平成ゴシック体W5" pitchFamily="49" charset="-128"/>
              <a:cs typeface="+mn-cs"/>
            </a:endParaRPr>
          </a:p>
        </p:txBody>
      </p:sp>
      <p:sp>
        <p:nvSpPr>
          <p:cNvPr id="58" name="AutoShape 40"/>
          <p:cNvSpPr>
            <a:spLocks noChangeArrowheads="1"/>
          </p:cNvSpPr>
          <p:nvPr/>
        </p:nvSpPr>
        <p:spPr bwMode="auto">
          <a:xfrm>
            <a:off x="8355897" y="5987876"/>
            <a:ext cx="252000" cy="400050"/>
          </a:xfrm>
          <a:prstGeom prst="rightArrow">
            <a:avLst>
              <a:gd name="adj1" fmla="val 36806"/>
              <a:gd name="adj2" fmla="val 56472"/>
            </a:avLst>
          </a:prstGeom>
          <a:solidFill>
            <a:srgbClr val="6699FF"/>
          </a:solidFill>
          <a:ln w="12700">
            <a:solidFill>
              <a:schemeClr val="tx1"/>
            </a:solidFill>
            <a:miter lim="800000"/>
            <a:headEnd/>
            <a:tailEnd/>
          </a:ln>
        </p:spPr>
        <p:txBody>
          <a:bodyPr wrap="none" lIns="91430" tIns="45716" rIns="91430" bIns="45716" anchor="ctr"/>
          <a:lstStyle/>
          <a:p>
            <a:pPr marL="0" marR="0" lvl="0" indent="0" algn="l" defTabSz="912813" rtl="0" eaLnBrk="1" fontAlgn="auto" latinLnBrk="0" hangingPunct="1">
              <a:lnSpc>
                <a:spcPct val="100000"/>
              </a:lnSpc>
              <a:spcBef>
                <a:spcPct val="50000"/>
              </a:spcBef>
              <a:spcAft>
                <a:spcPts val="0"/>
              </a:spcAft>
              <a:buClrTx/>
              <a:buSzTx/>
              <a:buFontTx/>
              <a:buNone/>
              <a:tabLst/>
              <a:defRPr/>
            </a:pPr>
            <a:endParaRPr kumimoji="1" lang="ja-JP" altLang="ja-JP" sz="2800" b="1" i="0" u="none" strike="noStrike" kern="1200" cap="none" spc="0" normalizeH="0" baseline="0" noProof="0">
              <a:ln>
                <a:noFill/>
              </a:ln>
              <a:solidFill>
                <a:srgbClr val="000000"/>
              </a:solidFill>
              <a:effectLst/>
              <a:uLnTx/>
              <a:uFillTx/>
              <a:latin typeface="Verdana" pitchFamily="34" charset="0"/>
              <a:ea typeface="ＤＦ平成ゴシック体W5" pitchFamily="49" charset="-128"/>
              <a:cs typeface="+mn-cs"/>
            </a:endParaRPr>
          </a:p>
        </p:txBody>
      </p:sp>
      <p:sp>
        <p:nvSpPr>
          <p:cNvPr id="59" name="AutoShape 40"/>
          <p:cNvSpPr>
            <a:spLocks noChangeArrowheads="1"/>
          </p:cNvSpPr>
          <p:nvPr/>
        </p:nvSpPr>
        <p:spPr bwMode="auto">
          <a:xfrm>
            <a:off x="6944494" y="5994526"/>
            <a:ext cx="252000" cy="400050"/>
          </a:xfrm>
          <a:prstGeom prst="rightArrow">
            <a:avLst>
              <a:gd name="adj1" fmla="val 36806"/>
              <a:gd name="adj2" fmla="val 56472"/>
            </a:avLst>
          </a:prstGeom>
          <a:solidFill>
            <a:srgbClr val="6699FF"/>
          </a:solidFill>
          <a:ln w="12700">
            <a:solidFill>
              <a:schemeClr val="tx1"/>
            </a:solidFill>
            <a:miter lim="800000"/>
            <a:headEnd/>
            <a:tailEnd/>
          </a:ln>
        </p:spPr>
        <p:txBody>
          <a:bodyPr wrap="none" lIns="91430" tIns="45716" rIns="91430" bIns="45716" anchor="ctr"/>
          <a:lstStyle/>
          <a:p>
            <a:pPr marL="0" marR="0" lvl="0" indent="0" algn="l" defTabSz="912813" rtl="0" eaLnBrk="1" fontAlgn="auto" latinLnBrk="0" hangingPunct="1">
              <a:lnSpc>
                <a:spcPct val="100000"/>
              </a:lnSpc>
              <a:spcBef>
                <a:spcPct val="50000"/>
              </a:spcBef>
              <a:spcAft>
                <a:spcPts val="0"/>
              </a:spcAft>
              <a:buClrTx/>
              <a:buSzTx/>
              <a:buFontTx/>
              <a:buNone/>
              <a:tabLst/>
              <a:defRPr/>
            </a:pPr>
            <a:endParaRPr kumimoji="1" lang="ja-JP" altLang="ja-JP" sz="2800" b="1" i="0" u="none" strike="noStrike" kern="1200" cap="none" spc="0" normalizeH="0" baseline="0" noProof="0">
              <a:ln>
                <a:noFill/>
              </a:ln>
              <a:solidFill>
                <a:srgbClr val="000000"/>
              </a:solidFill>
              <a:effectLst/>
              <a:uLnTx/>
              <a:uFillTx/>
              <a:latin typeface="Verdana" pitchFamily="34" charset="0"/>
              <a:ea typeface="ＤＦ平成ゴシック体W5" pitchFamily="49" charset="-128"/>
              <a:cs typeface="+mn-cs"/>
            </a:endParaRPr>
          </a:p>
        </p:txBody>
      </p:sp>
      <p:sp>
        <p:nvSpPr>
          <p:cNvPr id="60" name="AutoShape 40"/>
          <p:cNvSpPr>
            <a:spLocks noChangeArrowheads="1"/>
          </p:cNvSpPr>
          <p:nvPr/>
        </p:nvSpPr>
        <p:spPr bwMode="auto">
          <a:xfrm>
            <a:off x="5586047" y="5994526"/>
            <a:ext cx="200896" cy="400050"/>
          </a:xfrm>
          <a:prstGeom prst="rightArrow">
            <a:avLst>
              <a:gd name="adj1" fmla="val 36806"/>
              <a:gd name="adj2" fmla="val 56472"/>
            </a:avLst>
          </a:prstGeom>
          <a:solidFill>
            <a:srgbClr val="6699FF"/>
          </a:solidFill>
          <a:ln w="12700">
            <a:solidFill>
              <a:schemeClr val="tx1"/>
            </a:solidFill>
            <a:miter lim="800000"/>
            <a:headEnd/>
            <a:tailEnd/>
          </a:ln>
        </p:spPr>
        <p:txBody>
          <a:bodyPr wrap="none" lIns="91430" tIns="45716" rIns="91430" bIns="45716" anchor="ctr"/>
          <a:lstStyle/>
          <a:p>
            <a:pPr marL="0" marR="0" lvl="0" indent="0" algn="l" defTabSz="912813" rtl="0" eaLnBrk="1" fontAlgn="auto" latinLnBrk="0" hangingPunct="1">
              <a:lnSpc>
                <a:spcPct val="100000"/>
              </a:lnSpc>
              <a:spcBef>
                <a:spcPct val="50000"/>
              </a:spcBef>
              <a:spcAft>
                <a:spcPts val="0"/>
              </a:spcAft>
              <a:buClrTx/>
              <a:buSzTx/>
              <a:buFontTx/>
              <a:buNone/>
              <a:tabLst/>
              <a:defRPr/>
            </a:pPr>
            <a:endParaRPr kumimoji="1" lang="ja-JP" altLang="ja-JP" sz="2800" b="1" i="0" u="none" strike="noStrike" kern="1200" cap="none" spc="0" normalizeH="0" baseline="0" noProof="0">
              <a:ln>
                <a:noFill/>
              </a:ln>
              <a:solidFill>
                <a:srgbClr val="000000"/>
              </a:solidFill>
              <a:effectLst/>
              <a:uLnTx/>
              <a:uFillTx/>
              <a:latin typeface="Verdana" pitchFamily="34" charset="0"/>
              <a:ea typeface="ＤＦ平成ゴシック体W5" pitchFamily="49" charset="-128"/>
              <a:cs typeface="+mn-cs"/>
            </a:endParaRPr>
          </a:p>
        </p:txBody>
      </p:sp>
      <p:sp>
        <p:nvSpPr>
          <p:cNvPr id="61" name="Text Box 38"/>
          <p:cNvSpPr txBox="1">
            <a:spLocks noChangeArrowheads="1"/>
          </p:cNvSpPr>
          <p:nvPr/>
        </p:nvSpPr>
        <p:spPr bwMode="auto">
          <a:xfrm>
            <a:off x="8616910" y="5865427"/>
            <a:ext cx="1152000" cy="648000"/>
          </a:xfrm>
          <a:prstGeom prst="rect">
            <a:avLst/>
          </a:prstGeom>
          <a:solidFill>
            <a:srgbClr val="FFCC66"/>
          </a:solidFill>
          <a:ln w="12700">
            <a:solidFill>
              <a:schemeClr val="tx1"/>
            </a:solidFill>
            <a:miter lim="800000"/>
            <a:headEnd/>
            <a:tailEnd/>
          </a:ln>
        </p:spPr>
        <p:txBody>
          <a:bodyPr lIns="87270" tIns="43635" rIns="87270" bIns="43635" anchor="ctr"/>
          <a:lstStyle>
            <a:lvl1pPr defTabSz="871538" eaLnBrk="0" hangingPunct="0">
              <a:defRPr kumimoji="1">
                <a:solidFill>
                  <a:schemeClr val="tx1"/>
                </a:solidFill>
                <a:latin typeface="Arial" charset="0"/>
                <a:ea typeface="ＭＳ Ｐゴシック" charset="-128"/>
              </a:defRPr>
            </a:lvl1pPr>
            <a:lvl2pPr marL="742950" indent="-285750" defTabSz="871538" eaLnBrk="0" hangingPunct="0">
              <a:defRPr kumimoji="1">
                <a:solidFill>
                  <a:schemeClr val="tx1"/>
                </a:solidFill>
                <a:latin typeface="Arial" charset="0"/>
                <a:ea typeface="ＭＳ Ｐゴシック" charset="-128"/>
              </a:defRPr>
            </a:lvl2pPr>
            <a:lvl3pPr marL="1143000" indent="-228600" defTabSz="871538" eaLnBrk="0" hangingPunct="0">
              <a:defRPr kumimoji="1">
                <a:solidFill>
                  <a:schemeClr val="tx1"/>
                </a:solidFill>
                <a:latin typeface="Arial" charset="0"/>
                <a:ea typeface="ＭＳ Ｐゴシック" charset="-128"/>
              </a:defRPr>
            </a:lvl3pPr>
            <a:lvl4pPr marL="1600200" indent="-228600" defTabSz="871538" eaLnBrk="0" hangingPunct="0">
              <a:defRPr kumimoji="1">
                <a:solidFill>
                  <a:schemeClr val="tx1"/>
                </a:solidFill>
                <a:latin typeface="Arial" charset="0"/>
                <a:ea typeface="ＭＳ Ｐゴシック" charset="-128"/>
              </a:defRPr>
            </a:lvl4pPr>
            <a:lvl5pPr marL="2057400" indent="-228600" defTabSz="871538" eaLnBrk="0" hangingPunct="0">
              <a:defRPr kumimoji="1">
                <a:solidFill>
                  <a:schemeClr val="tx1"/>
                </a:solidFill>
                <a:latin typeface="Arial" charset="0"/>
                <a:ea typeface="ＭＳ Ｐゴシック" charset="-128"/>
              </a:defRPr>
            </a:lvl5pPr>
            <a:lvl6pPr marL="2514600" indent="-228600" algn="ctr" defTabSz="8715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8715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8715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871538"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87153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５，８</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６９</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円</a:t>
            </a:r>
            <a:endPar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87153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＋６</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４</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3" name="テキスト ボックス 62"/>
          <p:cNvSpPr txBox="1"/>
          <p:nvPr/>
        </p:nvSpPr>
        <p:spPr>
          <a:xfrm>
            <a:off x="8494481" y="5317722"/>
            <a:ext cx="1465520" cy="369332"/>
          </a:xfrm>
          <a:prstGeom prst="rect">
            <a:avLst/>
          </a:prstGeom>
          <a:noFill/>
        </p:spPr>
        <p:txBody>
          <a:bodyPr wrap="square" rtlCol="0">
            <a:spAutoFit/>
          </a:bodyPr>
          <a:lstStyle/>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第</a:t>
            </a:r>
            <a:r>
              <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7</a:t>
            </a:r>
            <a:r>
              <a:rPr kumimoji="1" lang="ja-JP" altLang="en-US" sz="9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期</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H30</a:t>
            </a:r>
            <a:r>
              <a:rPr kumimoji="1" lang="ja-JP" altLang="en-US" sz="9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32</a:t>
            </a:r>
            <a:r>
              <a:rPr kumimoji="1" lang="ja-JP" altLang="en-US" sz="9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年度</a:t>
            </a: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35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2018~2020</a:t>
            </a:r>
            <a:r>
              <a:rPr kumimoji="1" lang="ja-JP" altLang="en-US" sz="9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3"/>
          <p:cNvSpPr>
            <a:spLocks noGrp="1"/>
          </p:cNvSpPr>
          <p:nvPr>
            <p:ph type="sldNum" sz="quarter" idx="12"/>
          </p:nvPr>
        </p:nvSpPr>
        <p:spPr>
          <a:xfrm>
            <a:off x="7854000" y="6498000"/>
            <a:ext cx="2052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E088F-3D5F-4B2F-BE6F-279B22DC0D1D}" type="slidenum">
              <a:rPr kumimoji="1" lang="en-US" altLang="ja-JP" sz="1400" b="0" i="0" u="none" strike="noStrike" kern="1200" cap="none" spc="0" normalizeH="0" baseline="0" noProof="0" smtClean="0">
                <a:ln>
                  <a:noFill/>
                </a:ln>
                <a:solidFill>
                  <a:srgbClr val="000000"/>
                </a:solidFill>
                <a:effectLst/>
                <a:uLnTx/>
                <a:uFillTx/>
                <a:latin typeface="ＭＳ Ｐゴシック"/>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altLang="ja-JP" sz="1400" b="0" i="0" u="none" strike="noStrike" kern="1200" cap="none" spc="0" normalizeH="0" baseline="0" noProof="0">
              <a:ln>
                <a:noFill/>
              </a:ln>
              <a:solidFill>
                <a:srgbClr val="00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3287994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570"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18" tIns="45713" rIns="91418" bIns="45713" rtlCol="0" anchor="ctr"/>
          <a:lstStyle/>
          <a:p>
            <a:pPr algn="ctr"/>
            <a:endParaRPr lang="ja-JP" altLang="en-US" spc="-100" dirty="0">
              <a:solidFill>
                <a:prstClr val="black"/>
              </a:solidFill>
            </a:endParaRPr>
          </a:p>
        </p:txBody>
      </p:sp>
      <p:sp>
        <p:nvSpPr>
          <p:cNvPr id="70" name="円/楕円 69"/>
          <p:cNvSpPr/>
          <p:nvPr/>
        </p:nvSpPr>
        <p:spPr>
          <a:xfrm>
            <a:off x="992574"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18" tIns="45713" rIns="91418" bIns="45713" rtlCol="0" anchor="ctr"/>
          <a:lstStyle/>
          <a:p>
            <a:pPr algn="ctr"/>
            <a:endParaRPr lang="ja-JP" altLang="en-US" spc="-100">
              <a:solidFill>
                <a:prstClr val="black"/>
              </a:solidFill>
            </a:endParaRPr>
          </a:p>
        </p:txBody>
      </p:sp>
      <p:sp>
        <p:nvSpPr>
          <p:cNvPr id="57" name="円/楕円 56"/>
          <p:cNvSpPr/>
          <p:nvPr/>
        </p:nvSpPr>
        <p:spPr>
          <a:xfrm>
            <a:off x="1298620"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18" tIns="45713" rIns="91418" bIns="45713" rtlCol="0" anchor="ctr"/>
          <a:lstStyle/>
          <a:p>
            <a:pPr algn="ctr"/>
            <a:endParaRPr lang="ja-JP" altLang="en-US" spc="-100">
              <a:solidFill>
                <a:prstClr val="black"/>
              </a:solidFill>
            </a:endParaRPr>
          </a:p>
        </p:txBody>
      </p:sp>
      <p:sp>
        <p:nvSpPr>
          <p:cNvPr id="69" name="円/楕円 68"/>
          <p:cNvSpPr/>
          <p:nvPr/>
        </p:nvSpPr>
        <p:spPr>
          <a:xfrm>
            <a:off x="7695320"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18" tIns="45713" rIns="91418" bIns="45713" rtlCol="0" anchor="ctr"/>
          <a:lstStyle/>
          <a:p>
            <a:pPr algn="ctr"/>
            <a:endParaRPr lang="ja-JP" altLang="en-US" spc="-100">
              <a:solidFill>
                <a:prstClr val="black"/>
              </a:solidFill>
            </a:endParaRPr>
          </a:p>
        </p:txBody>
      </p:sp>
      <p:sp>
        <p:nvSpPr>
          <p:cNvPr id="73" name="右カーブ矢印 72"/>
          <p:cNvSpPr/>
          <p:nvPr/>
        </p:nvSpPr>
        <p:spPr>
          <a:xfrm rot="19031753">
            <a:off x="2709323"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18" tIns="45713" rIns="91418"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18" tIns="45713" rIns="91418"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843" y="3891772"/>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18" tIns="45713" rIns="91418" bIns="45713" rtlCol="0" anchor="ctr"/>
          <a:lstStyle/>
          <a:p>
            <a:pPr algn="ctr"/>
            <a:endParaRPr lang="ja-JP" altLang="en-US" spc="-100">
              <a:solidFill>
                <a:prstClr val="black"/>
              </a:solidFill>
            </a:endParaRPr>
          </a:p>
        </p:txBody>
      </p:sp>
      <p:sp>
        <p:nvSpPr>
          <p:cNvPr id="71" name="左カーブ矢印 70"/>
          <p:cNvSpPr/>
          <p:nvPr/>
        </p:nvSpPr>
        <p:spPr>
          <a:xfrm rot="2216199">
            <a:off x="6520510"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18" tIns="45713" rIns="91418" bIns="45713" rtlCol="0" anchor="ctr"/>
          <a:lstStyle/>
          <a:p>
            <a:pPr algn="ctr"/>
            <a:endParaRPr lang="ja-JP" altLang="en-US" spc="-100">
              <a:solidFill>
                <a:prstClr val="black"/>
              </a:solidFill>
            </a:endParaRPr>
          </a:p>
        </p:txBody>
      </p:sp>
      <p:sp>
        <p:nvSpPr>
          <p:cNvPr id="77" name="左カーブ矢印 76"/>
          <p:cNvSpPr/>
          <p:nvPr/>
        </p:nvSpPr>
        <p:spPr>
          <a:xfrm rot="1592324" flipH="1">
            <a:off x="3640530"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18" tIns="45713" rIns="91418" bIns="45713" rtlCol="0" anchor="ctr"/>
          <a:lstStyle/>
          <a:p>
            <a:pPr algn="ctr"/>
            <a:endParaRPr lang="ja-JP" altLang="en-US" spc="-100">
              <a:solidFill>
                <a:prstClr val="black"/>
              </a:solidFill>
            </a:endParaRPr>
          </a:p>
        </p:txBody>
      </p:sp>
      <p:sp>
        <p:nvSpPr>
          <p:cNvPr id="76" name="右カーブ矢印 75"/>
          <p:cNvSpPr/>
          <p:nvPr/>
        </p:nvSpPr>
        <p:spPr>
          <a:xfrm rot="12586660">
            <a:off x="5647360" y="5166639"/>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18" tIns="45713" rIns="91418" bIns="45713" rtlCol="0" anchor="ctr"/>
          <a:lstStyle/>
          <a:p>
            <a:pPr algn="ctr"/>
            <a:endParaRPr lang="ja-JP" altLang="en-US" spc="-100">
              <a:solidFill>
                <a:prstClr val="black"/>
              </a:solidFill>
            </a:endParaRPr>
          </a:p>
        </p:txBody>
      </p:sp>
      <p:sp>
        <p:nvSpPr>
          <p:cNvPr id="38" name="円/楕円 37"/>
          <p:cNvSpPr/>
          <p:nvPr/>
        </p:nvSpPr>
        <p:spPr>
          <a:xfrm>
            <a:off x="3638880"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18" tIns="45713" rIns="91418" bIns="45713" rtlCol="0" anchor="ctr"/>
          <a:lstStyle/>
          <a:p>
            <a:pPr algn="ctr"/>
            <a:endParaRPr lang="ja-JP" altLang="en-US" spc="-100">
              <a:solidFill>
                <a:prstClr val="black"/>
              </a:solidFill>
            </a:endParaRPr>
          </a:p>
        </p:txBody>
      </p:sp>
      <p:sp>
        <p:nvSpPr>
          <p:cNvPr id="36" name="円/楕円 35"/>
          <p:cNvSpPr/>
          <p:nvPr/>
        </p:nvSpPr>
        <p:spPr>
          <a:xfrm>
            <a:off x="3303639"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18" tIns="45713" rIns="91418" bIns="45713" rtlCol="0" anchor="ctr"/>
          <a:lstStyle/>
          <a:p>
            <a:pPr algn="ctr"/>
            <a:endParaRPr lang="ja-JP" altLang="en-US" spc="-100">
              <a:solidFill>
                <a:prstClr val="black"/>
              </a:solidFill>
            </a:endParaRPr>
          </a:p>
        </p:txBody>
      </p:sp>
      <p:sp>
        <p:nvSpPr>
          <p:cNvPr id="41" name="テキスト ボックス 40"/>
          <p:cNvSpPr txBox="1"/>
          <p:nvPr/>
        </p:nvSpPr>
        <p:spPr>
          <a:xfrm>
            <a:off x="1610593" y="3140954"/>
            <a:ext cx="1170130" cy="338554"/>
          </a:xfrm>
          <a:prstGeom prst="rect">
            <a:avLst/>
          </a:prstGeom>
          <a:noFill/>
        </p:spPr>
        <p:txBody>
          <a:bodyPr wrap="square" lIns="91418" tIns="45713" rIns="91418" bIns="45713"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7763"/>
            <a:ext cx="2340260" cy="500123"/>
          </a:xfrm>
          <a:prstGeom prst="rect">
            <a:avLst/>
          </a:prstGeom>
          <a:noFill/>
        </p:spPr>
        <p:txBody>
          <a:bodyPr wrap="square" lIns="91418" tIns="45713" rIns="91418" bIns="45713" rtlCol="0">
            <a:spAutoFit/>
          </a:bodyPr>
          <a:lstStyle/>
          <a:p>
            <a:r>
              <a:rPr lang="ja-JP" altLang="en-US" sz="1000" spc="-100" dirty="0">
                <a:solidFill>
                  <a:prstClr val="black"/>
                </a:solidFill>
                <a:latin typeface="ＭＳ Ｐゴシック"/>
              </a:rPr>
              <a:t>いつまでも元気に暮らすために･･･  </a:t>
            </a:r>
            <a:endParaRPr lang="en-US" altLang="ja-JP" sz="10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976" y="4386590"/>
            <a:ext cx="1032027" cy="338540"/>
          </a:xfrm>
          <a:prstGeom prst="rect">
            <a:avLst/>
          </a:prstGeom>
          <a:noFill/>
        </p:spPr>
        <p:txBody>
          <a:bodyPr wrap="square" lIns="91418" tIns="45713" rIns="91418" bIns="45713"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199" y="4581114"/>
            <a:ext cx="936105" cy="526898"/>
          </a:xfrm>
          <a:prstGeom prst="rect">
            <a:avLst/>
          </a:prstGeom>
        </p:spPr>
      </p:pic>
      <p:sp>
        <p:nvSpPr>
          <p:cNvPr id="55" name="角丸四角形 54"/>
          <p:cNvSpPr/>
          <p:nvPr/>
        </p:nvSpPr>
        <p:spPr>
          <a:xfrm>
            <a:off x="2959277"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18" tIns="45713" rIns="91418" bIns="45713"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543159" y="53011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18" tIns="45713" rIns="91418" bIns="45713" rtlCol="0" anchor="ctr"/>
          <a:lstStyle/>
          <a:p>
            <a:pPr marL="174621" indent="-174621"/>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096" y="4221660"/>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589" y="3645011"/>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18" tIns="45713" rIns="91418"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8"/>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698" y="3573006"/>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253" y="3284979"/>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39" y="3530648"/>
            <a:ext cx="722972" cy="690426"/>
          </a:xfrm>
          <a:prstGeom prst="rect">
            <a:avLst/>
          </a:prstGeom>
        </p:spPr>
      </p:pic>
      <p:sp>
        <p:nvSpPr>
          <p:cNvPr id="39" name="テキスト ボックス 38"/>
          <p:cNvSpPr txBox="1"/>
          <p:nvPr/>
        </p:nvSpPr>
        <p:spPr>
          <a:xfrm>
            <a:off x="6179572" y="3879343"/>
            <a:ext cx="3228034" cy="1092593"/>
          </a:xfrm>
          <a:prstGeom prst="rect">
            <a:avLst/>
          </a:prstGeom>
          <a:noFill/>
        </p:spPr>
        <p:txBody>
          <a:bodyPr wrap="square" lIns="91418" tIns="45713" rIns="91418" bIns="45713"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短期入所生活介護</a:t>
            </a:r>
            <a:endParaRPr lang="en-US" altLang="ja-JP" sz="800" spc="-100" dirty="0">
              <a:solidFill>
                <a:prstClr val="black"/>
              </a:solidFill>
            </a:endParaRPr>
          </a:p>
          <a:p>
            <a:r>
              <a:rPr lang="ja-JP" altLang="en-US" sz="800" spc="-100" dirty="0">
                <a:solidFill>
                  <a:prstClr val="black"/>
                </a:solidFill>
              </a:rPr>
              <a:t>・福祉用具</a:t>
            </a:r>
            <a:endParaRPr lang="en-US" altLang="ja-JP" sz="800" spc="-100" dirty="0">
              <a:solidFill>
                <a:prstClr val="black"/>
              </a:solidFill>
            </a:endParaRPr>
          </a:p>
          <a:p>
            <a:r>
              <a:rPr lang="ja-JP" altLang="en-US" sz="800" spc="-100" dirty="0">
                <a:solidFill>
                  <a:prstClr val="black"/>
                </a:solidFill>
              </a:rPr>
              <a:t>・</a:t>
            </a:r>
            <a:r>
              <a:rPr lang="en-US" altLang="ja-JP" sz="800" spc="-100" dirty="0">
                <a:solidFill>
                  <a:prstClr val="black"/>
                </a:solidFill>
              </a:rPr>
              <a:t>24</a:t>
            </a:r>
            <a:r>
              <a:rPr lang="ja-JP" altLang="en-US" sz="800" spc="-100" dirty="0">
                <a:solidFill>
                  <a:prstClr val="black"/>
                </a:solidFill>
              </a:rPr>
              <a:t>時間対応の訪問サービス</a:t>
            </a:r>
            <a:endParaRPr lang="en-US" altLang="ja-JP" sz="800" spc="-100" dirty="0">
              <a:solidFill>
                <a:prstClr val="black"/>
              </a:solidFill>
            </a:endParaRPr>
          </a:p>
          <a:p>
            <a:r>
              <a:rPr lang="ja-JP" altLang="en-US" sz="800" spc="-100" dirty="0">
                <a:solidFill>
                  <a:prstClr val="black"/>
                </a:solidFill>
              </a:rPr>
              <a:t>・複合型サービス</a:t>
            </a:r>
            <a:endParaRPr lang="en-US" altLang="ja-JP" sz="800" spc="-100" dirty="0">
              <a:solidFill>
                <a:prstClr val="black"/>
              </a:solidFill>
            </a:endParaRPr>
          </a:p>
          <a:p>
            <a:r>
              <a:rPr lang="en-US" altLang="ja-JP" sz="800" spc="-100" dirty="0">
                <a:solidFill>
                  <a:prstClr val="black"/>
                </a:solidFill>
              </a:rPr>
              <a:t>  </a:t>
            </a:r>
            <a:r>
              <a:rPr lang="ja-JP" altLang="en-US" sz="800" spc="-100" dirty="0">
                <a:solidFill>
                  <a:prstClr val="black"/>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380124" y="5323494"/>
            <a:ext cx="648074" cy="551017"/>
          </a:xfrm>
          <a:prstGeom prst="rect">
            <a:avLst/>
          </a:prstGeom>
        </p:spPr>
      </p:pic>
      <p:sp>
        <p:nvSpPr>
          <p:cNvPr id="78" name="角丸四角形吹き出し 77"/>
          <p:cNvSpPr/>
          <p:nvPr/>
        </p:nvSpPr>
        <p:spPr>
          <a:xfrm>
            <a:off x="2172265" y="53731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6014790" y="3506484"/>
            <a:ext cx="888573" cy="498566"/>
          </a:xfrm>
          <a:prstGeom prst="rect">
            <a:avLst/>
          </a:prstGeom>
        </p:spPr>
      </p:pic>
      <p:sp>
        <p:nvSpPr>
          <p:cNvPr id="65" name="テキスト ボックス 64"/>
          <p:cNvSpPr txBox="1"/>
          <p:nvPr/>
        </p:nvSpPr>
        <p:spPr>
          <a:xfrm>
            <a:off x="8480247" y="4007983"/>
            <a:ext cx="1649237" cy="954093"/>
          </a:xfrm>
          <a:prstGeom prst="rect">
            <a:avLst/>
          </a:prstGeom>
          <a:noFill/>
        </p:spPr>
        <p:txBody>
          <a:bodyPr wrap="square" lIns="91418" tIns="45713" rIns="91418" bIns="45713"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・特定施設入居者生活介護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　　　　　　　　　　　　　　　　</a:t>
            </a:r>
            <a:r>
              <a:rPr lang="ja-JP" altLang="en-US" sz="800" spc="-100" dirty="0">
                <a:solidFill>
                  <a:prstClr val="black"/>
                </a:solidFill>
              </a:rPr>
              <a:t>等</a:t>
            </a:r>
            <a:endParaRPr lang="en-US" altLang="ja-JP" sz="800" spc="-100" dirty="0">
              <a:solidFill>
                <a:prstClr val="black"/>
              </a:solidFill>
            </a:endParaRPr>
          </a:p>
          <a:p>
            <a:endParaRPr lang="en-US" altLang="ja-JP" sz="800" spc="-100" dirty="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18" tIns="45713" rIns="91418"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747"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12" y="3365466"/>
            <a:ext cx="643708" cy="713030"/>
          </a:xfrm>
          <a:prstGeom prst="rect">
            <a:avLst/>
          </a:prstGeom>
        </p:spPr>
      </p:pic>
      <p:sp>
        <p:nvSpPr>
          <p:cNvPr id="79" name="円/楕円 78"/>
          <p:cNvSpPr/>
          <p:nvPr/>
        </p:nvSpPr>
        <p:spPr>
          <a:xfrm>
            <a:off x="4310904"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18" tIns="45713" rIns="91418" bIns="45713" rtlCol="0" anchor="ctr"/>
          <a:lstStyle/>
          <a:p>
            <a:pPr algn="ctr"/>
            <a:endParaRPr lang="ja-JP" altLang="en-US" spc="-100">
              <a:solidFill>
                <a:prstClr val="black"/>
              </a:solidFill>
            </a:endParaRPr>
          </a:p>
        </p:txBody>
      </p:sp>
      <p:sp>
        <p:nvSpPr>
          <p:cNvPr id="72" name="円/楕円 71"/>
          <p:cNvSpPr/>
          <p:nvPr/>
        </p:nvSpPr>
        <p:spPr>
          <a:xfrm>
            <a:off x="5170950"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18" tIns="45713" rIns="91418" bIns="45713" rtlCol="0" anchor="ctr"/>
          <a:lstStyle/>
          <a:p>
            <a:pPr algn="ctr"/>
            <a:endParaRPr lang="ja-JP" altLang="en-US" spc="-100">
              <a:solidFill>
                <a:prstClr val="black"/>
              </a:solidFill>
            </a:endParaRPr>
          </a:p>
        </p:txBody>
      </p:sp>
      <p:sp>
        <p:nvSpPr>
          <p:cNvPr id="62" name="正方形/長方形 61"/>
          <p:cNvSpPr/>
          <p:nvPr/>
        </p:nvSpPr>
        <p:spPr>
          <a:xfrm>
            <a:off x="2654706"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463020" y="5949820"/>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216" y="6021274"/>
            <a:ext cx="499255" cy="521250"/>
          </a:xfrm>
          <a:prstGeom prst="rect">
            <a:avLst/>
          </a:prstGeom>
        </p:spPr>
      </p:pic>
      <p:sp>
        <p:nvSpPr>
          <p:cNvPr id="47" name="テキスト ボックス 46"/>
          <p:cNvSpPr txBox="1"/>
          <p:nvPr/>
        </p:nvSpPr>
        <p:spPr>
          <a:xfrm>
            <a:off x="3212837" y="6605202"/>
            <a:ext cx="4914546" cy="280721"/>
          </a:xfrm>
          <a:prstGeom prst="rect">
            <a:avLst/>
          </a:prstGeom>
          <a:noFill/>
        </p:spPr>
        <p:txBody>
          <a:bodyPr wrap="square" lIns="91418" tIns="45713" rIns="91418" bIns="45713"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51" y="5106736"/>
            <a:ext cx="402046" cy="750252"/>
          </a:xfrm>
          <a:prstGeom prst="rect">
            <a:avLst/>
          </a:prstGeom>
        </p:spPr>
      </p:pic>
      <p:sp>
        <p:nvSpPr>
          <p:cNvPr id="49" name="テキスト ボックス 48"/>
          <p:cNvSpPr txBox="1"/>
          <p:nvPr/>
        </p:nvSpPr>
        <p:spPr>
          <a:xfrm>
            <a:off x="747616" y="4725680"/>
            <a:ext cx="1856656" cy="440487"/>
          </a:xfrm>
          <a:prstGeom prst="rect">
            <a:avLst/>
          </a:prstGeom>
          <a:noFill/>
        </p:spPr>
        <p:txBody>
          <a:bodyPr wrap="square" lIns="91418" tIns="45713" rIns="91418" bIns="45713"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0872" y="3800095"/>
            <a:ext cx="1008112" cy="280680"/>
          </a:xfrm>
          <a:prstGeom prst="rect">
            <a:avLst/>
          </a:prstGeom>
          <a:noFill/>
        </p:spPr>
        <p:txBody>
          <a:bodyPr wrap="square" lIns="91418" tIns="45713" rIns="91418" bIns="45713"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9" y="3933064"/>
            <a:ext cx="945734" cy="276985"/>
          </a:xfrm>
          <a:prstGeom prst="rect">
            <a:avLst/>
          </a:prstGeom>
          <a:noFill/>
        </p:spPr>
        <p:txBody>
          <a:bodyPr wrap="square" lIns="91418" tIns="45713" rIns="91418" bIns="45713"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451" y="3041948"/>
            <a:ext cx="540237" cy="603076"/>
          </a:xfrm>
          <a:prstGeom prst="rect">
            <a:avLst/>
          </a:prstGeom>
        </p:spPr>
      </p:pic>
      <p:sp>
        <p:nvSpPr>
          <p:cNvPr id="63" name="正方形/長方形 62"/>
          <p:cNvSpPr/>
          <p:nvPr/>
        </p:nvSpPr>
        <p:spPr>
          <a:xfrm>
            <a:off x="992576"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437" y="3386700"/>
            <a:ext cx="437307" cy="330332"/>
          </a:xfrm>
          <a:prstGeom prst="rect">
            <a:avLst/>
          </a:prstGeom>
          <a:noFill/>
        </p:spPr>
      </p:pic>
      <p:sp>
        <p:nvSpPr>
          <p:cNvPr id="58" name="正方形/長方形 57"/>
          <p:cNvSpPr/>
          <p:nvPr/>
        </p:nvSpPr>
        <p:spPr>
          <a:xfrm>
            <a:off x="1918061" y="2924944"/>
            <a:ext cx="1306764" cy="677106"/>
          </a:xfrm>
          <a:prstGeom prst="rect">
            <a:avLst/>
          </a:prstGeom>
        </p:spPr>
        <p:txBody>
          <a:bodyPr wrap="none" lIns="91438" tIns="45719" rIns="91438" bIns="45719">
            <a:spAutoFit/>
          </a:bodyPr>
          <a:lstStyle/>
          <a:p>
            <a:pPr algn="ctr" defTabSz="914109">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09">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09">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38" y="5937552"/>
            <a:ext cx="1177445" cy="587778"/>
          </a:xfrm>
          <a:prstGeom prst="rect">
            <a:avLst/>
          </a:prstGeom>
          <a:noFill/>
        </p:spPr>
      </p:pic>
      <p:sp>
        <p:nvSpPr>
          <p:cNvPr id="42" name="テキスト ボックス 41"/>
          <p:cNvSpPr txBox="1"/>
          <p:nvPr/>
        </p:nvSpPr>
        <p:spPr>
          <a:xfrm>
            <a:off x="6969571" y="3068946"/>
            <a:ext cx="2144688" cy="523206"/>
          </a:xfrm>
          <a:prstGeom prst="rect">
            <a:avLst/>
          </a:prstGeom>
          <a:noFill/>
        </p:spPr>
        <p:txBody>
          <a:bodyPr wrap="square" lIns="91418" tIns="45713" rIns="91418" bIns="45713"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9" y="4869257"/>
            <a:ext cx="1239574" cy="215429"/>
          </a:xfrm>
          <a:prstGeom prst="rect">
            <a:avLst/>
          </a:prstGeom>
          <a:noFill/>
        </p:spPr>
        <p:txBody>
          <a:bodyPr wrap="square" lIns="91418" tIns="45713" rIns="91418" bIns="45713"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1507" y="43550"/>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lIns="91438" tIns="45719" rIns="91438" bIns="45719" anchor="ctr"/>
          <a:lstStyle/>
          <a:p>
            <a:pPr algn="ctr">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101" y="4365105"/>
            <a:ext cx="352996" cy="711162"/>
          </a:xfrm>
          <a:prstGeom prst="rect">
            <a:avLst/>
          </a:prstGeom>
          <a:noFill/>
        </p:spPr>
      </p:pic>
      <p:sp>
        <p:nvSpPr>
          <p:cNvPr id="80" name="角丸四角形 79"/>
          <p:cNvSpPr/>
          <p:nvPr/>
        </p:nvSpPr>
        <p:spPr bwMode="auto">
          <a:xfrm>
            <a:off x="194571"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lIns="91438" tIns="35999" rIns="91438" bIns="35999" anchor="ctr"/>
          <a:lstStyle/>
          <a:p>
            <a:pPr marL="177797" indent="-177797">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医療・介護・予防・住まい・生活支援が包括的に確保される体制（地域包括ケアシステム）の構築を実現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797" indent="-177797">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797" indent="-177797">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797" indent="-177797">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56" name="スライド番号プレースホルダー 3"/>
          <p:cNvSpPr txBox="1">
            <a:spLocks/>
          </p:cNvSpPr>
          <p:nvPr/>
        </p:nvSpPr>
        <p:spPr>
          <a:xfrm>
            <a:off x="9257387" y="6580793"/>
            <a:ext cx="700036" cy="364949"/>
          </a:xfrm>
          <a:prstGeom prst="rect">
            <a:avLst/>
          </a:prstGeom>
        </p:spPr>
        <p:txBody>
          <a:bodyPr vert="horz" lIns="90939" tIns="45471" rIns="90939" bIns="45471"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a:solidFill>
                  <a:prstClr val="black"/>
                </a:solidFill>
                <a:cs typeface="メイリオ" panose="020B0604030504040204" pitchFamily="50" charset="-128"/>
              </a:rPr>
              <a:pPr/>
              <a:t>16</a:t>
            </a:fld>
            <a:endParaRPr lang="ja-JP" altLang="en-US" sz="1400" dirty="0">
              <a:solidFill>
                <a:prstClr val="black"/>
              </a:solidFill>
              <a:cs typeface="メイリオ" panose="020B0604030504040204" pitchFamily="50" charset="-128"/>
            </a:endParaRPr>
          </a:p>
        </p:txBody>
      </p:sp>
    </p:spTree>
    <p:extLst>
      <p:ext uri="{BB962C8B-B14F-4D97-AF65-F5344CB8AC3E}">
        <p14:creationId xmlns:p14="http://schemas.microsoft.com/office/powerpoint/2010/main" val="1037019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7568" y="1378429"/>
            <a:ext cx="9864000" cy="4108125"/>
          </a:xfrm>
          <a:prstGeom prst="roundRect">
            <a:avLst>
              <a:gd name="adj" fmla="val 1784"/>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89269" tIns="44635" rIns="89269" bIns="44635" rtlCol="0" anchor="t" anchorCtr="0"/>
          <a:lstStyle/>
          <a:p>
            <a:pPr defTabSz="914383">
              <a:lnSpc>
                <a:spcPts val="1200"/>
              </a:lnSpc>
              <a:spcBef>
                <a:spcPts val="100"/>
              </a:spcBef>
            </a:pPr>
            <a:endParaRPr lang="en-US" altLang="ja-JP" sz="400" u="sng" dirty="0">
              <a:solidFill>
                <a:prstClr val="black"/>
              </a:solidFill>
              <a:latin typeface="ＭＳ Ｐゴシック"/>
            </a:endParaRPr>
          </a:p>
          <a:p>
            <a:pPr defTabSz="914383">
              <a:lnSpc>
                <a:spcPts val="1200"/>
              </a:lnSpc>
              <a:spcBef>
                <a:spcPts val="100"/>
              </a:spcBef>
            </a:pP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自立支援・重度化防止に向けた保険者機能の強化等の取組の推進</a:t>
            </a:r>
            <a:r>
              <a:rPr lang="zh-TW"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（介護保険法）</a:t>
            </a:r>
          </a:p>
          <a:p>
            <a:pPr defTabSz="914383">
              <a:lnSpc>
                <a:spcPts val="1200"/>
              </a:lnSpc>
              <a:spcBef>
                <a:spcPts val="100"/>
              </a:spcBef>
            </a:pPr>
            <a:r>
              <a:rPr lang="ja-JP" altLang="en-US" sz="1300" dirty="0">
                <a:solidFill>
                  <a:prstClr val="black"/>
                </a:solidFill>
                <a:latin typeface="ＭＳ Ｐゴシック"/>
              </a:rPr>
              <a:t>　 全市町村が保険者機能を発揮し、自立支援・重度化防止に向けて取り組む仕組みの制度化</a:t>
            </a:r>
            <a:endParaRPr lang="en-US" altLang="ja-JP" sz="1300" dirty="0">
              <a:solidFill>
                <a:prstClr val="black"/>
              </a:solidFill>
              <a:latin typeface="ＭＳ Ｐゴシック"/>
            </a:endParaRPr>
          </a:p>
          <a:p>
            <a:pPr defTabSz="914383">
              <a:lnSpc>
                <a:spcPts val="1200"/>
              </a:lnSpc>
              <a:spcBef>
                <a:spcPts val="100"/>
              </a:spcBef>
            </a:pPr>
            <a:r>
              <a:rPr lang="ja-JP" altLang="en-US" sz="1300" dirty="0">
                <a:solidFill>
                  <a:prstClr val="black"/>
                </a:solidFill>
                <a:latin typeface="ＭＳ Ｐゴシック"/>
              </a:rPr>
              <a:t>　  　・　国から提供されたデータを分析の上、介護保険事業（支援）計画を策定。計画に介護予防・重度化防止等の取組内容と目標を記載</a:t>
            </a:r>
            <a:endParaRPr lang="en-US" altLang="ja-JP" sz="1300" dirty="0">
              <a:solidFill>
                <a:prstClr val="black"/>
              </a:solidFill>
              <a:latin typeface="ＭＳ Ｐゴシック"/>
            </a:endParaRPr>
          </a:p>
          <a:p>
            <a:pPr defTabSz="914383">
              <a:lnSpc>
                <a:spcPts val="1200"/>
              </a:lnSpc>
              <a:spcBef>
                <a:spcPts val="100"/>
              </a:spcBef>
            </a:pPr>
            <a:r>
              <a:rPr lang="ja-JP" altLang="en-US" sz="1300" dirty="0">
                <a:solidFill>
                  <a:prstClr val="black"/>
                </a:solidFill>
                <a:latin typeface="ＭＳ Ｐゴシック"/>
              </a:rPr>
              <a:t>　  　・　</a:t>
            </a:r>
            <a:r>
              <a:rPr lang="ja-JP" altLang="en-US" sz="1300" spc="50" dirty="0">
                <a:solidFill>
                  <a:prstClr val="black"/>
                </a:solidFill>
                <a:latin typeface="メイリオ" panose="020B0604030504040204" pitchFamily="50" charset="-128"/>
                <a:cs typeface="メイリオ" panose="020B0604030504040204" pitchFamily="50" charset="-128"/>
              </a:rPr>
              <a:t>都道府県による市町村に対する支援事業の創設　　　　</a:t>
            </a:r>
            <a:r>
              <a:rPr lang="ja-JP" altLang="en-US" sz="1300" dirty="0">
                <a:solidFill>
                  <a:prstClr val="black"/>
                </a:solidFill>
                <a:latin typeface="ＭＳ Ｐゴシック"/>
              </a:rPr>
              <a:t>・　財政的インセンティブの付与の規定の整備</a:t>
            </a:r>
          </a:p>
          <a:p>
            <a:pPr marL="441317" indent="-441317" defTabSz="914383">
              <a:lnSpc>
                <a:spcPts val="1200"/>
              </a:lnSpc>
              <a:spcBef>
                <a:spcPts val="600"/>
              </a:spcBef>
            </a:pPr>
            <a:r>
              <a:rPr lang="ja-JP" altLang="en-US" sz="1000" dirty="0">
                <a:solidFill>
                  <a:prstClr val="black"/>
                </a:solidFill>
                <a:latin typeface="ＭＳ 明朝" panose="02020609040205080304" pitchFamily="17" charset="-128"/>
                <a:ea typeface="ＭＳ 明朝" panose="02020609040205080304" pitchFamily="17" charset="-128"/>
              </a:rPr>
              <a:t>　　　（その他）</a:t>
            </a:r>
            <a:endParaRPr lang="en-US" altLang="ja-JP" sz="1000" dirty="0">
              <a:solidFill>
                <a:prstClr val="black"/>
              </a:solidFill>
              <a:latin typeface="ＭＳ 明朝" panose="02020609040205080304" pitchFamily="17" charset="-128"/>
              <a:ea typeface="ＭＳ 明朝" panose="02020609040205080304" pitchFamily="17" charset="-128"/>
            </a:endParaRPr>
          </a:p>
          <a:p>
            <a:pPr defTabSz="914383">
              <a:lnSpc>
                <a:spcPts val="1200"/>
              </a:lnSpc>
              <a:spcBef>
                <a:spcPts val="100"/>
              </a:spcBef>
            </a:pPr>
            <a:r>
              <a:rPr lang="ja-JP" altLang="en-US" sz="1000" dirty="0">
                <a:solidFill>
                  <a:prstClr val="black"/>
                </a:solidFill>
                <a:latin typeface="ＭＳ 明朝" panose="02020609040205080304" pitchFamily="17" charset="-128"/>
                <a:ea typeface="ＭＳ 明朝" panose="02020609040205080304" pitchFamily="17" charset="-128"/>
              </a:rPr>
              <a:t>　　　　・ 地域包括支援センターの機能強化（市町村による評価の義務づけ等）</a:t>
            </a:r>
          </a:p>
          <a:p>
            <a:pPr defTabSz="914383">
              <a:lnSpc>
                <a:spcPts val="1200"/>
              </a:lnSpc>
              <a:spcBef>
                <a:spcPts val="100"/>
              </a:spcBef>
            </a:pPr>
            <a:r>
              <a:rPr lang="ja-JP" altLang="en-US" sz="1000" dirty="0">
                <a:solidFill>
                  <a:prstClr val="black"/>
                </a:solidFill>
                <a:latin typeface="ＭＳ 明朝" panose="02020609040205080304" pitchFamily="17" charset="-128"/>
                <a:ea typeface="ＭＳ 明朝" panose="02020609040205080304" pitchFamily="17" charset="-128"/>
              </a:rPr>
              <a:t>　　　　・ 居宅サービス事業者の指定等に対する保険者の関与強化（小規模多機能等を普及させる観点からの指定拒否の仕組み等の導入）</a:t>
            </a:r>
          </a:p>
          <a:p>
            <a:pPr defTabSz="914383">
              <a:lnSpc>
                <a:spcPts val="1200"/>
              </a:lnSpc>
              <a:spcBef>
                <a:spcPts val="100"/>
              </a:spcBef>
            </a:pPr>
            <a:r>
              <a:rPr lang="ja-JP" altLang="en-US" sz="1000" dirty="0">
                <a:solidFill>
                  <a:prstClr val="black"/>
                </a:solidFill>
                <a:latin typeface="ＭＳ 明朝" panose="02020609040205080304" pitchFamily="17" charset="-128"/>
                <a:ea typeface="ＭＳ 明朝" panose="02020609040205080304" pitchFamily="17" charset="-128"/>
              </a:rPr>
              <a:t>　　　　・ 認知症施策の推進（新オレンジプランの基本的な考え方（普及・啓発等の関連施策の総合的な推進）を制度上明確化）</a:t>
            </a:r>
            <a:endParaRPr lang="en-US" altLang="ja-JP" sz="1300" dirty="0">
              <a:solidFill>
                <a:prstClr val="black"/>
              </a:solidFill>
              <a:latin typeface="ＭＳ 明朝" panose="02020609040205080304" pitchFamily="17" charset="-128"/>
              <a:ea typeface="ＭＳ 明朝" panose="02020609040205080304" pitchFamily="17" charset="-128"/>
            </a:endParaRPr>
          </a:p>
          <a:p>
            <a:pPr marL="268283" indent="-268283" defTabSz="914383">
              <a:lnSpc>
                <a:spcPts val="1200"/>
              </a:lnSpc>
              <a:spcBef>
                <a:spcPts val="100"/>
              </a:spcBef>
            </a:pPr>
            <a:endParaRPr lang="en-US" altLang="ja-JP" sz="1300" b="1" dirty="0">
              <a:solidFill>
                <a:prstClr val="black"/>
              </a:solidFill>
              <a:latin typeface="ＭＳ Ｐゴシック"/>
            </a:endParaRPr>
          </a:p>
          <a:p>
            <a:pPr marL="268283" indent="-268283" defTabSz="914383">
              <a:lnSpc>
                <a:spcPts val="1200"/>
              </a:lnSpc>
              <a:spcBef>
                <a:spcPts val="100"/>
              </a:spcBef>
            </a:pP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医療・介護の連携の推進等</a:t>
            </a:r>
            <a:r>
              <a:rPr lang="zh-TW"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（介護保険法、医療法）</a:t>
            </a:r>
            <a:endParaRPr lang="en-US" altLang="ja-JP"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1317" indent="-441317" defTabSz="914383">
              <a:lnSpc>
                <a:spcPts val="1200"/>
              </a:lnSpc>
              <a:spcBef>
                <a:spcPts val="100"/>
              </a:spcBef>
            </a:pPr>
            <a:r>
              <a:rPr lang="ja-JP" altLang="en-US" sz="1300" dirty="0">
                <a:solidFill>
                  <a:prstClr val="black"/>
                </a:solidFill>
                <a:latin typeface="ＭＳ Ｐゴシック"/>
              </a:rPr>
              <a:t>　①　「日常的な医学管理」や「看取り・ターミナル」等の機能と、「生活施設」としての機能とを兼ね備えた、新たな介護保険施設を創設</a:t>
            </a:r>
            <a:endParaRPr lang="en-US" altLang="ja-JP" sz="1300" dirty="0">
              <a:solidFill>
                <a:prstClr val="black"/>
              </a:solidFill>
              <a:latin typeface="ＭＳ Ｐゴシック"/>
            </a:endParaRPr>
          </a:p>
          <a:p>
            <a:pPr marL="808024" indent="-808024" defTabSz="914383">
              <a:lnSpc>
                <a:spcPts val="1200"/>
              </a:lnSpc>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en-US" altLang="ja-JP" sz="1000" dirty="0">
                <a:solidFill>
                  <a:prstClr val="black"/>
                </a:solidFill>
                <a:latin typeface="ＭＳ 明朝" panose="02020609040205080304" pitchFamily="17" charset="-128"/>
                <a:ea typeface="ＭＳ 明朝" panose="02020609040205080304" pitchFamily="17" charset="-128"/>
              </a:rPr>
              <a:t>※ </a:t>
            </a:r>
            <a:r>
              <a:rPr lang="ja-JP" altLang="en-US" sz="1000" dirty="0">
                <a:solidFill>
                  <a:prstClr val="black"/>
                </a:solidFill>
                <a:latin typeface="ＭＳ 明朝" panose="02020609040205080304" pitchFamily="17" charset="-128"/>
                <a:ea typeface="ＭＳ 明朝" panose="02020609040205080304" pitchFamily="17" charset="-128"/>
              </a:rPr>
              <a:t>現行の介護療養病床の経過措置期間については、６年間延長することとする。病院又は診療所から新施設に転換した場合には、転換前の病院又は診療所の名称を引き続き使用できることとする。</a:t>
            </a:r>
            <a:endParaRPr lang="en-US" altLang="ja-JP" sz="1000" dirty="0">
              <a:solidFill>
                <a:prstClr val="black"/>
              </a:solidFill>
              <a:latin typeface="ＭＳ 明朝" panose="02020609040205080304" pitchFamily="17" charset="-128"/>
              <a:ea typeface="ＭＳ 明朝" panose="02020609040205080304" pitchFamily="17" charset="-128"/>
            </a:endParaRPr>
          </a:p>
          <a:p>
            <a:pPr marL="441317" indent="-441317" defTabSz="914383">
              <a:lnSpc>
                <a:spcPts val="1200"/>
              </a:lnSpc>
              <a:spcBef>
                <a:spcPts val="600"/>
              </a:spcBef>
            </a:pPr>
            <a:r>
              <a:rPr lang="ja-JP" altLang="en-US" sz="1300" dirty="0">
                <a:solidFill>
                  <a:prstClr val="black"/>
                </a:solidFill>
                <a:latin typeface="ＭＳ Ｐゴシック"/>
              </a:rPr>
              <a:t>　②　医療・介護の連携等に関し、都道府県による市町村に対する必要な情報の提供その他の支援の規定を整備</a:t>
            </a:r>
            <a:endParaRPr lang="en-US" altLang="ja-JP" sz="1300" dirty="0">
              <a:solidFill>
                <a:prstClr val="black"/>
              </a:solidFill>
              <a:latin typeface="ＭＳ Ｐゴシック"/>
            </a:endParaRPr>
          </a:p>
          <a:p>
            <a:pPr marL="441317" indent="-441317" defTabSz="914383">
              <a:lnSpc>
                <a:spcPts val="1200"/>
              </a:lnSpc>
              <a:spcBef>
                <a:spcPts val="100"/>
              </a:spcBef>
            </a:pPr>
            <a:endParaRPr lang="ja-JP" altLang="en-US" sz="1300" b="1" dirty="0">
              <a:solidFill>
                <a:prstClr val="black"/>
              </a:solidFill>
              <a:latin typeface="ＭＳ Ｐゴシック"/>
            </a:endParaRPr>
          </a:p>
          <a:p>
            <a:pPr defTabSz="914383">
              <a:lnSpc>
                <a:spcPts val="1200"/>
              </a:lnSpc>
              <a:spcBef>
                <a:spcPts val="100"/>
              </a:spcBef>
            </a:pP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　地域共生社会の実現に向けた取組の推進等（社会福祉法、介護保険法、障害者総合支援法、児童福祉法）</a:t>
            </a:r>
          </a:p>
          <a:p>
            <a:pPr marL="461955" indent="-446080" defTabSz="914383">
              <a:lnSpc>
                <a:spcPts val="1200"/>
              </a:lnSpc>
              <a:spcBef>
                <a:spcPts val="100"/>
              </a:spcBef>
            </a:pPr>
            <a:r>
              <a:rPr lang="ja-JP" altLang="en-US" sz="1300" dirty="0">
                <a:solidFill>
                  <a:srgbClr val="FF0000"/>
                </a:solidFill>
                <a:latin typeface="ＭＳ Ｐゴシック"/>
              </a:rPr>
              <a:t>　  　</a:t>
            </a:r>
            <a:r>
              <a:rPr lang="ja-JP" altLang="en-US" sz="1300" dirty="0">
                <a:solidFill>
                  <a:prstClr val="black"/>
                </a:solidFill>
                <a:latin typeface="ＭＳ Ｐゴシック"/>
              </a:rPr>
              <a:t>・　市町村による地域住民と行政等との協働による包括的支援体制作り、福祉分野の共通事項を記載した地域福祉計画の策定の　　　努力義務化</a:t>
            </a:r>
            <a:endParaRPr lang="en-US" altLang="ja-JP" sz="1300" dirty="0">
              <a:solidFill>
                <a:prstClr val="black"/>
              </a:solidFill>
              <a:latin typeface="ＭＳ Ｐゴシック"/>
            </a:endParaRPr>
          </a:p>
          <a:p>
            <a:pPr defTabSz="914383">
              <a:lnSpc>
                <a:spcPts val="1200"/>
              </a:lnSpc>
              <a:spcBef>
                <a:spcPts val="100"/>
              </a:spcBef>
            </a:pPr>
            <a:r>
              <a:rPr lang="ja-JP" altLang="en-US" sz="1300" dirty="0">
                <a:solidFill>
                  <a:prstClr val="black"/>
                </a:solidFill>
                <a:latin typeface="ＭＳ Ｐゴシック"/>
              </a:rPr>
              <a:t>　　　・　高齢者と障害児者が同一事業所でサービスを受けやすくするため、介護保険と障害福祉制度に新たに共生型サービスを位置付ける</a:t>
            </a:r>
            <a:endParaRPr lang="en-US" altLang="ja-JP" sz="1300" strike="sngStrike" dirty="0">
              <a:solidFill>
                <a:srgbClr val="FF0000"/>
              </a:solidFill>
              <a:latin typeface="ＭＳ Ｐゴシック"/>
            </a:endParaRPr>
          </a:p>
          <a:p>
            <a:pPr defTabSz="914383">
              <a:lnSpc>
                <a:spcPts val="1200"/>
              </a:lnSpc>
              <a:spcBef>
                <a:spcPts val="600"/>
              </a:spcBef>
            </a:pPr>
            <a:r>
              <a:rPr lang="ja-JP" altLang="en-US" sz="1000" dirty="0">
                <a:solidFill>
                  <a:prstClr val="black"/>
                </a:solidFill>
                <a:latin typeface="ＭＳ 明朝" panose="02020609040205080304" pitchFamily="17" charset="-128"/>
                <a:ea typeface="ＭＳ 明朝" panose="02020609040205080304" pitchFamily="17" charset="-128"/>
              </a:rPr>
              <a:t>　　　（その他）</a:t>
            </a:r>
            <a:endParaRPr lang="en-US" altLang="ja-JP" sz="1000" dirty="0">
              <a:solidFill>
                <a:prstClr val="black"/>
              </a:solidFill>
              <a:latin typeface="ＭＳ 明朝" panose="02020609040205080304" pitchFamily="17" charset="-128"/>
              <a:ea typeface="ＭＳ 明朝" panose="02020609040205080304" pitchFamily="17" charset="-128"/>
            </a:endParaRPr>
          </a:p>
          <a:p>
            <a:pPr defTabSz="914383">
              <a:lnSpc>
                <a:spcPts val="1200"/>
              </a:lnSpc>
              <a:spcBef>
                <a:spcPts val="100"/>
              </a:spcBef>
            </a:pPr>
            <a:r>
              <a:rPr lang="ja-JP" altLang="en-US" sz="1000" dirty="0">
                <a:solidFill>
                  <a:prstClr val="black"/>
                </a:solidFill>
                <a:latin typeface="ＭＳ 明朝" panose="02020609040205080304" pitchFamily="17" charset="-128"/>
                <a:ea typeface="ＭＳ 明朝" panose="02020609040205080304" pitchFamily="17" charset="-128"/>
              </a:rPr>
              <a:t>　　　　・ 有料老人ホームの入居者保護のための施策の強化（事業停止命令の創設、前払金の保全措置の義務の対象拡大等）</a:t>
            </a:r>
            <a:endParaRPr lang="en-US" altLang="ja-JP" sz="1000" dirty="0">
              <a:solidFill>
                <a:prstClr val="black"/>
              </a:solidFill>
              <a:latin typeface="ＭＳ 明朝" panose="02020609040205080304" pitchFamily="17" charset="-128"/>
              <a:ea typeface="ＭＳ 明朝" panose="02020609040205080304" pitchFamily="17" charset="-128"/>
            </a:endParaRPr>
          </a:p>
          <a:p>
            <a:pPr defTabSz="914383">
              <a:lnSpc>
                <a:spcPts val="1200"/>
              </a:lnSpc>
              <a:spcBef>
                <a:spcPts val="100"/>
              </a:spcBef>
            </a:pPr>
            <a:r>
              <a:rPr lang="ja-JP" altLang="en-US" sz="1000" dirty="0">
                <a:solidFill>
                  <a:prstClr val="black"/>
                </a:solidFill>
                <a:latin typeface="ＭＳ 明朝" panose="02020609040205080304" pitchFamily="17" charset="-128"/>
                <a:ea typeface="ＭＳ 明朝" panose="02020609040205080304" pitchFamily="17" charset="-128"/>
              </a:rPr>
              <a:t>　　　　・ 障害者支援施設等を退所して介護保険施設等に入所した場合の保険者の見直し（障害者支援施設等に入所する前の市町村を保険者とする。）</a:t>
            </a:r>
          </a:p>
        </p:txBody>
      </p:sp>
      <p:sp>
        <p:nvSpPr>
          <p:cNvPr id="9" name="ホームベース 8"/>
          <p:cNvSpPr/>
          <p:nvPr/>
        </p:nvSpPr>
        <p:spPr>
          <a:xfrm>
            <a:off x="15396" y="1223793"/>
            <a:ext cx="6480000" cy="288000"/>
          </a:xfrm>
          <a:prstGeom prst="homePlate">
            <a:avLst/>
          </a:prstGeom>
          <a:solidFill>
            <a:srgbClr val="FFCCFF"/>
          </a:solidFill>
          <a:ln>
            <a:solidFill>
              <a:srgbClr val="FF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269" tIns="44635" rIns="89269" bIns="44635" rtlCol="0" anchor="t"/>
          <a:lstStyle/>
          <a:p>
            <a:pPr defTabSz="914383"/>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地域包括ケアシステムの深化・推進</a:t>
            </a:r>
          </a:p>
        </p:txBody>
      </p:sp>
      <p:sp>
        <p:nvSpPr>
          <p:cNvPr id="12" name="角丸四角形 11"/>
          <p:cNvSpPr/>
          <p:nvPr/>
        </p:nvSpPr>
        <p:spPr>
          <a:xfrm>
            <a:off x="27567" y="5698942"/>
            <a:ext cx="9864000" cy="972000"/>
          </a:xfrm>
          <a:prstGeom prst="roundRect">
            <a:avLst>
              <a:gd name="adj" fmla="val 9550"/>
            </a:avLst>
          </a:prstGeom>
          <a:no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89269" tIns="44635" rIns="89269" bIns="44635" rtlCol="0" anchor="t" anchorCtr="0"/>
          <a:lstStyle/>
          <a:p>
            <a:pPr defTabSz="914383">
              <a:lnSpc>
                <a:spcPts val="1300"/>
              </a:lnSpc>
              <a:spcBef>
                <a:spcPts val="200"/>
              </a:spcBef>
            </a:pPr>
            <a:endParaRPr lang="en-US" altLang="ja-JP" sz="1100" dirty="0">
              <a:solidFill>
                <a:prstClr val="black"/>
              </a:solidFill>
              <a:latin typeface="ＭＳ Ｐゴシック"/>
            </a:endParaRPr>
          </a:p>
          <a:p>
            <a:pPr defTabSz="914383">
              <a:lnSpc>
                <a:spcPts val="1300"/>
              </a:lnSpc>
              <a:spcBef>
                <a:spcPts val="200"/>
              </a:spcBef>
            </a:pP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　２割負担者のうち特に所得の高い層の負担割合を３割とする。</a:t>
            </a:r>
            <a:r>
              <a:rPr lang="zh-TW"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（介護保険法）</a:t>
            </a:r>
            <a:endPar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160549" indent="-2160549" defTabSz="914383">
              <a:lnSpc>
                <a:spcPts val="1300"/>
              </a:lnSpc>
              <a:spcBef>
                <a:spcPts val="1200"/>
              </a:spcBef>
            </a:pP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　介護納付金への総報酬割の導入（介護保険法）</a:t>
            </a:r>
            <a:endParaRPr lang="en-US" altLang="ja-JP"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160549" indent="-2160549" defTabSz="914383">
              <a:lnSpc>
                <a:spcPts val="1300"/>
              </a:lnSpc>
              <a:spcBef>
                <a:spcPts val="200"/>
              </a:spcBef>
            </a:pPr>
            <a:r>
              <a:rPr lang="ja-JP" altLang="en-US" sz="1300" dirty="0">
                <a:solidFill>
                  <a:prstClr val="black"/>
                </a:solidFill>
                <a:latin typeface="ＭＳ Ｐゴシック"/>
                <a:cs typeface="メイリオ" panose="020B0604030504040204" pitchFamily="50" charset="-128"/>
              </a:rPr>
              <a:t>　　・ 各医療保険者が納付する介護納付金（</a:t>
            </a:r>
            <a:r>
              <a:rPr lang="en-US" altLang="ja-JP" sz="1300" dirty="0">
                <a:solidFill>
                  <a:prstClr val="black"/>
                </a:solidFill>
                <a:latin typeface="ＭＳ Ｐゴシック"/>
                <a:cs typeface="メイリオ" panose="020B0604030504040204" pitchFamily="50" charset="-128"/>
              </a:rPr>
              <a:t>40</a:t>
            </a:r>
            <a:r>
              <a:rPr lang="ja-JP" altLang="en-US" sz="1300" dirty="0">
                <a:solidFill>
                  <a:prstClr val="black"/>
                </a:solidFill>
                <a:latin typeface="ＭＳ Ｐゴシック"/>
                <a:cs typeface="メイリオ" panose="020B0604030504040204" pitchFamily="50" charset="-128"/>
              </a:rPr>
              <a:t>～</a:t>
            </a:r>
            <a:r>
              <a:rPr lang="en-US" altLang="ja-JP" sz="1300" dirty="0">
                <a:solidFill>
                  <a:prstClr val="black"/>
                </a:solidFill>
                <a:latin typeface="ＭＳ Ｐゴシック"/>
                <a:cs typeface="メイリオ" panose="020B0604030504040204" pitchFamily="50" charset="-128"/>
              </a:rPr>
              <a:t>64</a:t>
            </a:r>
            <a:r>
              <a:rPr lang="ja-JP" altLang="en-US" sz="1300" dirty="0">
                <a:solidFill>
                  <a:prstClr val="black"/>
                </a:solidFill>
                <a:latin typeface="ＭＳ Ｐゴシック"/>
                <a:cs typeface="メイリオ" panose="020B0604030504040204" pitchFamily="50" charset="-128"/>
              </a:rPr>
              <a:t>歳の保険料）について、被用者保険間では</a:t>
            </a:r>
            <a:r>
              <a:rPr lang="en-US" altLang="ja-JP" sz="1300" dirty="0">
                <a:solidFill>
                  <a:prstClr val="black"/>
                </a:solidFill>
                <a:latin typeface="ＭＳ Ｐゴシック"/>
                <a:cs typeface="メイリオ" panose="020B0604030504040204" pitchFamily="50" charset="-128"/>
              </a:rPr>
              <a:t>『</a:t>
            </a:r>
            <a:r>
              <a:rPr lang="ja-JP" altLang="en-US" sz="1300" dirty="0">
                <a:solidFill>
                  <a:prstClr val="black"/>
                </a:solidFill>
                <a:latin typeface="ＭＳ Ｐゴシック"/>
                <a:cs typeface="メイリオ" panose="020B0604030504040204" pitchFamily="50" charset="-128"/>
              </a:rPr>
              <a:t>総報酬割</a:t>
            </a:r>
            <a:r>
              <a:rPr lang="en-US" altLang="ja-JP" sz="1300" dirty="0">
                <a:solidFill>
                  <a:prstClr val="black"/>
                </a:solidFill>
                <a:latin typeface="ＭＳ Ｐゴシック"/>
                <a:cs typeface="メイリオ" panose="020B0604030504040204" pitchFamily="50" charset="-128"/>
              </a:rPr>
              <a:t>』</a:t>
            </a:r>
            <a:r>
              <a:rPr lang="ja-JP" altLang="en-US" sz="1300" dirty="0">
                <a:solidFill>
                  <a:prstClr val="black"/>
                </a:solidFill>
                <a:latin typeface="ＭＳ Ｐゴシック"/>
                <a:cs typeface="メイリオ" panose="020B0604030504040204" pitchFamily="50" charset="-128"/>
              </a:rPr>
              <a:t>（報酬額に比例した負担）とする。</a:t>
            </a:r>
            <a:endParaRPr lang="zh-TW" altLang="en-US" sz="1300" dirty="0">
              <a:solidFill>
                <a:prstClr val="black"/>
              </a:solidFill>
              <a:latin typeface="新細明體"/>
              <a:cs typeface="メイリオ" panose="020B0604030504040204" pitchFamily="50" charset="-128"/>
            </a:endParaRPr>
          </a:p>
        </p:txBody>
      </p:sp>
      <p:sp>
        <p:nvSpPr>
          <p:cNvPr id="10" name="ホームベース 9"/>
          <p:cNvSpPr/>
          <p:nvPr/>
        </p:nvSpPr>
        <p:spPr>
          <a:xfrm>
            <a:off x="24560" y="5554918"/>
            <a:ext cx="6480000" cy="288000"/>
          </a:xfrm>
          <a:prstGeom prst="homePlate">
            <a:avLst/>
          </a:prstGeom>
          <a:solidFill>
            <a:srgbClr val="CCEC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269" tIns="44635" rIns="89269" bIns="44635" rtlCol="0" anchor="ctr"/>
          <a:lstStyle/>
          <a:p>
            <a:pPr defTabSz="914383"/>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介護保険制度の持続可能性の確保</a:t>
            </a:r>
          </a:p>
        </p:txBody>
      </p:sp>
      <p:sp>
        <p:nvSpPr>
          <p:cNvPr id="13" name="テキスト ボックス 15"/>
          <p:cNvSpPr txBox="1">
            <a:spLocks noChangeArrowheads="1"/>
          </p:cNvSpPr>
          <p:nvPr/>
        </p:nvSpPr>
        <p:spPr bwMode="auto">
          <a:xfrm>
            <a:off x="-33154" y="-13133"/>
            <a:ext cx="9939154" cy="369045"/>
          </a:xfrm>
          <a:prstGeom prst="rect">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27" tIns="35999" rIns="91427" bIns="35999"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14383">
              <a:spcBef>
                <a:spcPct val="50000"/>
              </a:spcBef>
            </a:pPr>
            <a:r>
              <a:rPr lang="ja-JP" altLang="en-US" sz="2000" b="1" dirty="0">
                <a:solidFill>
                  <a:prstClr val="white"/>
                </a:solidFill>
                <a:latin typeface="メイリオ" panose="020B0604030504040204" pitchFamily="50" charset="-128"/>
                <a:ea typeface="メイリオ" panose="020B0604030504040204" pitchFamily="50" charset="-128"/>
              </a:rPr>
              <a:t>地域包括ケアシステムの強化のための介護保険法等の一部を改正する法律のポイント</a:t>
            </a:r>
          </a:p>
        </p:txBody>
      </p:sp>
      <p:sp>
        <p:nvSpPr>
          <p:cNvPr id="2" name="正方形/長方形 1"/>
          <p:cNvSpPr/>
          <p:nvPr/>
        </p:nvSpPr>
        <p:spPr>
          <a:xfrm>
            <a:off x="15388" y="6633732"/>
            <a:ext cx="10367280" cy="261608"/>
          </a:xfrm>
          <a:prstGeom prst="rect">
            <a:avLst/>
          </a:prstGeom>
        </p:spPr>
        <p:txBody>
          <a:bodyPr lIns="91438" tIns="45719" rIns="91438" bIns="45719">
            <a:spAutoFit/>
          </a:bodyPr>
          <a:lstStyle/>
          <a:p>
            <a:pPr defTabSz="914383"/>
            <a:r>
              <a:rPr lang="en-US" altLang="ja-JP" sz="1100" dirty="0">
                <a:solidFill>
                  <a:prstClr val="black"/>
                </a:solidFill>
                <a:latin typeface="ＭＳ Ｐゴシック"/>
              </a:rPr>
              <a:t>※</a:t>
            </a:r>
            <a:r>
              <a:rPr lang="ja-JP" altLang="en-US" sz="1100" dirty="0">
                <a:solidFill>
                  <a:prstClr val="black"/>
                </a:solidFill>
                <a:latin typeface="ＭＳ Ｐゴシック"/>
              </a:rPr>
              <a:t>　平成３０年４月１日施行。（</a:t>
            </a:r>
            <a:r>
              <a:rPr lang="en-US" altLang="ja-JP" sz="1100" dirty="0">
                <a:solidFill>
                  <a:srgbClr val="FF0000"/>
                </a:solidFill>
                <a:latin typeface="ＭＳ Ｐゴシック"/>
              </a:rPr>
              <a:t> </a:t>
            </a:r>
            <a:r>
              <a:rPr lang="en-US" altLang="ja-JP" sz="1100" dirty="0">
                <a:solidFill>
                  <a:prstClr val="black"/>
                </a:solidFill>
                <a:latin typeface="ＭＳ Ｐゴシック"/>
              </a:rPr>
              <a:t>Ⅱ</a:t>
            </a:r>
            <a:r>
              <a:rPr lang="ja-JP" altLang="en-US" sz="1100" dirty="0">
                <a:solidFill>
                  <a:prstClr val="black"/>
                </a:solidFill>
                <a:latin typeface="ＭＳ Ｐゴシック"/>
              </a:rPr>
              <a:t>５は平成</a:t>
            </a:r>
            <a:r>
              <a:rPr lang="en-US" altLang="ja-JP" sz="1100" dirty="0">
                <a:solidFill>
                  <a:prstClr val="black"/>
                </a:solidFill>
                <a:latin typeface="ＭＳ Ｐゴシック"/>
              </a:rPr>
              <a:t>29</a:t>
            </a:r>
            <a:r>
              <a:rPr lang="ja-JP" altLang="en-US" sz="1100" dirty="0">
                <a:solidFill>
                  <a:prstClr val="black"/>
                </a:solidFill>
                <a:latin typeface="ＭＳ Ｐゴシック"/>
              </a:rPr>
              <a:t>年</a:t>
            </a:r>
            <a:r>
              <a:rPr lang="en-US" altLang="ja-JP" sz="1100" dirty="0">
                <a:solidFill>
                  <a:prstClr val="black"/>
                </a:solidFill>
                <a:latin typeface="ＭＳ Ｐゴシック"/>
              </a:rPr>
              <a:t>8</a:t>
            </a:r>
            <a:r>
              <a:rPr lang="ja-JP" altLang="en-US" sz="1100" dirty="0">
                <a:solidFill>
                  <a:prstClr val="black"/>
                </a:solidFill>
                <a:latin typeface="ＭＳ Ｐゴシック"/>
              </a:rPr>
              <a:t>月分の介護納付金から適用、</a:t>
            </a:r>
            <a:r>
              <a:rPr lang="en-US" altLang="ja-JP" sz="1100" dirty="0">
                <a:solidFill>
                  <a:prstClr val="black"/>
                </a:solidFill>
                <a:latin typeface="ＭＳ Ｐゴシック"/>
              </a:rPr>
              <a:t>Ⅱ</a:t>
            </a:r>
            <a:r>
              <a:rPr lang="ja-JP" altLang="en-US" sz="1100" dirty="0">
                <a:solidFill>
                  <a:prstClr val="black"/>
                </a:solidFill>
                <a:latin typeface="ＭＳ Ｐゴシック"/>
              </a:rPr>
              <a:t>４は平成３０年８月１日施行）</a:t>
            </a:r>
          </a:p>
        </p:txBody>
      </p:sp>
      <p:sp>
        <p:nvSpPr>
          <p:cNvPr id="14" name="テキスト ボックス 13"/>
          <p:cNvSpPr txBox="1"/>
          <p:nvPr/>
        </p:nvSpPr>
        <p:spPr>
          <a:xfrm>
            <a:off x="23846" y="539999"/>
            <a:ext cx="9828000" cy="584773"/>
          </a:xfrm>
          <a:prstGeom prst="rect">
            <a:avLst/>
          </a:prstGeom>
        </p:spPr>
        <p:style>
          <a:lnRef idx="2">
            <a:schemeClr val="dk1"/>
          </a:lnRef>
          <a:fillRef idx="1">
            <a:schemeClr val="lt1"/>
          </a:fillRef>
          <a:effectRef idx="0">
            <a:schemeClr val="dk1"/>
          </a:effectRef>
          <a:fontRef idx="minor">
            <a:schemeClr val="dk1"/>
          </a:fontRef>
        </p:style>
        <p:txBody>
          <a:bodyPr wrap="square" lIns="91438" tIns="45719" rIns="91438" bIns="45719" rtlCol="0">
            <a:spAutoFit/>
          </a:bodyPr>
          <a:lstStyle/>
          <a:p>
            <a:pPr defTabSz="914383"/>
            <a:r>
              <a:rPr lang="ja-JP" altLang="en-US" sz="1600" b="1" dirty="0">
                <a:solidFill>
                  <a:prstClr val="black"/>
                </a:solidFill>
              </a:rPr>
              <a:t>高齢者の自立支援と要介護状態の重度化防止、地域共生社会の実現を図るとともに、制度の持続可能性を確保することに配慮し、サービスを必要とする方に必要なサービスが提供されるようにする。</a:t>
            </a:r>
            <a:endParaRPr lang="en-US" altLang="ja-JP" sz="1600" b="1" dirty="0">
              <a:solidFill>
                <a:prstClr val="black"/>
              </a:solidFill>
            </a:endParaRPr>
          </a:p>
        </p:txBody>
      </p:sp>
      <p:sp>
        <p:nvSpPr>
          <p:cNvPr id="3" name="テキスト ボックス 2"/>
          <p:cNvSpPr txBox="1"/>
          <p:nvPr/>
        </p:nvSpPr>
        <p:spPr>
          <a:xfrm>
            <a:off x="7257275" y="271709"/>
            <a:ext cx="2592287" cy="276997"/>
          </a:xfrm>
          <a:prstGeom prst="rect">
            <a:avLst/>
          </a:prstGeom>
          <a:solidFill>
            <a:schemeClr val="bg1"/>
          </a:solidFill>
          <a:ln w="22225">
            <a:solidFill>
              <a:schemeClr val="tx1"/>
            </a:solidFill>
          </a:ln>
        </p:spPr>
        <p:txBody>
          <a:bodyPr wrap="square" lIns="91438" tIns="45719" rIns="91438" bIns="45719" rtlCol="0">
            <a:spAutoFit/>
          </a:bodyPr>
          <a:lstStyle/>
          <a:p>
            <a:pPr algn="ctr" defTabSz="914383"/>
            <a:r>
              <a:rPr lang="ja-JP" altLang="en-US" sz="1200" dirty="0">
                <a:solidFill>
                  <a:prstClr val="black"/>
                </a:solidFill>
              </a:rPr>
              <a:t>平成</a:t>
            </a:r>
            <a:r>
              <a:rPr lang="en-US" altLang="ja-JP" sz="1200" dirty="0">
                <a:solidFill>
                  <a:prstClr val="black"/>
                </a:solidFill>
              </a:rPr>
              <a:t>29</a:t>
            </a:r>
            <a:r>
              <a:rPr lang="ja-JP" altLang="en-US" sz="1200" dirty="0">
                <a:solidFill>
                  <a:prstClr val="black"/>
                </a:solidFill>
              </a:rPr>
              <a:t>年５月</a:t>
            </a:r>
            <a:r>
              <a:rPr lang="en-US" altLang="ja-JP" sz="1200" dirty="0">
                <a:solidFill>
                  <a:prstClr val="black"/>
                </a:solidFill>
              </a:rPr>
              <a:t>26</a:t>
            </a:r>
            <a:r>
              <a:rPr lang="ja-JP" altLang="en-US" sz="1200" dirty="0">
                <a:solidFill>
                  <a:prstClr val="black"/>
                </a:solidFill>
              </a:rPr>
              <a:t>日成立、６月２日公布</a:t>
            </a: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val="2722059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6456" y="4241096"/>
            <a:ext cx="1014113" cy="165600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p>
            <a:pPr algn="ctr" defTabSz="914238"/>
            <a:r>
              <a:rPr lang="ja-JP" altLang="en-US" sz="1400" dirty="0">
                <a:solidFill>
                  <a:prstClr val="black"/>
                </a:solidFill>
                <a:latin typeface="HG丸ｺﾞｼｯｸM-PRO" panose="020F0600000000000000" pitchFamily="50" charset="-128"/>
                <a:ea typeface="HG丸ｺﾞｼｯｸM-PRO" panose="020F0600000000000000" pitchFamily="50" charset="-128"/>
              </a:rPr>
              <a:t>データに基づく</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defTabSz="914238"/>
            <a:r>
              <a:rPr lang="ja-JP" altLang="en-US" sz="1400" dirty="0">
                <a:solidFill>
                  <a:prstClr val="black"/>
                </a:solidFill>
                <a:latin typeface="HG丸ｺﾞｼｯｸM-PRO" panose="020F0600000000000000" pitchFamily="50" charset="-128"/>
                <a:ea typeface="HG丸ｺﾞｼｯｸM-PRO" panose="020F0600000000000000" pitchFamily="50" charset="-128"/>
              </a:rPr>
              <a:t>地域課題の分析</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1273901" y="4270922"/>
            <a:ext cx="1224000" cy="2520000"/>
          </a:xfrm>
          <a:prstGeom prst="roundRect">
            <a:avLst>
              <a:gd name="adj" fmla="val 10806"/>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p>
            <a:pPr defTabSz="914238"/>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取組</a:t>
            </a:r>
            <a:r>
              <a:rPr lang="ja-JP" altLang="en-US" sz="1400" dirty="0">
                <a:solidFill>
                  <a:prstClr val="black"/>
                </a:solidFill>
                <a:latin typeface="HG丸ｺﾞｼｯｸM-PRO" panose="020F0600000000000000" pitchFamily="50" charset="-128"/>
                <a:ea typeface="HG丸ｺﾞｼｯｸM-PRO" panose="020F0600000000000000" pitchFamily="50" charset="-128"/>
              </a:rPr>
              <a:t>内容</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4238"/>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目標</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の計画への</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記載</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defTabSz="914238"/>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4238"/>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defTabSz="914238"/>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2792760" y="4302350"/>
            <a:ext cx="3600000" cy="1728000"/>
          </a:xfrm>
          <a:prstGeom prst="roundRect">
            <a:avLst>
              <a:gd name="adj" fmla="val 8286"/>
            </a:avLst>
          </a:prstGeom>
          <a:solidFill>
            <a:srgbClr val="CC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p>
            <a:pPr algn="ctr" defTabSz="914238"/>
            <a:r>
              <a:rPr lang="ja-JP" altLang="en-US" sz="1500" dirty="0">
                <a:solidFill>
                  <a:prstClr val="black"/>
                </a:solidFill>
                <a:latin typeface="HG丸ｺﾞｼｯｸM-PRO" panose="020F0600000000000000" pitchFamily="50" charset="-128"/>
                <a:ea typeface="HG丸ｺﾞｼｯｸM-PRO" panose="020F0600000000000000" pitchFamily="50" charset="-128"/>
              </a:rPr>
              <a:t>保険者機能の発揮・向上（取組内容）</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914238"/>
            <a:endParaRPr lang="en-US" altLang="ja-JP" sz="400" dirty="0">
              <a:solidFill>
                <a:prstClr val="black"/>
              </a:solidFill>
            </a:endParaRPr>
          </a:p>
          <a:p>
            <a:pPr marL="268288" indent="-268288" defTabSz="914238"/>
            <a:r>
              <a:rPr lang="ja-JP" altLang="en-US" sz="1500" dirty="0" smtClean="0">
                <a:solidFill>
                  <a:prstClr val="black"/>
                </a:solidFill>
                <a:latin typeface="HGPｺﾞｼｯｸM" panose="020B0600000000000000" pitchFamily="50" charset="-128"/>
                <a:ea typeface="HGPｺﾞｼｯｸM" panose="020B0600000000000000" pitchFamily="50" charset="-128"/>
              </a:rPr>
              <a:t>　・</a:t>
            </a:r>
            <a:r>
              <a:rPr lang="ja-JP" altLang="en-US" sz="1500" dirty="0">
                <a:solidFill>
                  <a:prstClr val="black"/>
                </a:solidFill>
                <a:latin typeface="HGPｺﾞｼｯｸM" panose="020B0600000000000000" pitchFamily="50" charset="-128"/>
                <a:ea typeface="HGPｺﾞｼｯｸM" panose="020B0600000000000000" pitchFamily="50" charset="-128"/>
              </a:rPr>
              <a:t>　リハビリ職等と連携して効果的な介護予防を実施</a:t>
            </a:r>
          </a:p>
          <a:p>
            <a:pPr marL="268288" indent="-268288" defTabSz="914238"/>
            <a:r>
              <a:rPr lang="ja-JP" altLang="en-US" sz="1500" dirty="0" smtClean="0">
                <a:solidFill>
                  <a:prstClr val="black"/>
                </a:solidFill>
                <a:latin typeface="HGPｺﾞｼｯｸM" panose="020B0600000000000000" pitchFamily="50" charset="-128"/>
                <a:ea typeface="HGPｺﾞｼｯｸM" panose="020B0600000000000000" pitchFamily="50" charset="-128"/>
              </a:rPr>
              <a:t>　・</a:t>
            </a:r>
            <a:r>
              <a:rPr lang="ja-JP" altLang="en-US" sz="1500" dirty="0">
                <a:solidFill>
                  <a:prstClr val="black"/>
                </a:solidFill>
                <a:latin typeface="HGPｺﾞｼｯｸM" panose="020B0600000000000000" pitchFamily="50" charset="-128"/>
                <a:ea typeface="HGPｺﾞｼｯｸM" panose="020B0600000000000000" pitchFamily="50" charset="-128"/>
              </a:rPr>
              <a:t>　保険者が、多職種が参加する地域ケア会議を活用しケアマネジメントを</a:t>
            </a:r>
            <a:r>
              <a:rPr lang="ja-JP" altLang="en-US" sz="1500" dirty="0" smtClean="0">
                <a:solidFill>
                  <a:prstClr val="black"/>
                </a:solidFill>
                <a:latin typeface="HGPｺﾞｼｯｸM" panose="020B0600000000000000" pitchFamily="50" charset="-128"/>
                <a:ea typeface="HGPｺﾞｼｯｸM" panose="020B0600000000000000" pitchFamily="50" charset="-128"/>
              </a:rPr>
              <a:t>支援</a:t>
            </a:r>
            <a:endParaRPr lang="en-US" altLang="ja-JP" sz="1500" strike="sngStrike" dirty="0">
              <a:solidFill>
                <a:prstClr val="black"/>
              </a:solidFill>
              <a:latin typeface="HGPｺﾞｼｯｸM" panose="020B0600000000000000" pitchFamily="50" charset="-128"/>
              <a:ea typeface="HGPｺﾞｼｯｸM" panose="020B0600000000000000" pitchFamily="50" charset="-128"/>
            </a:endParaRPr>
          </a:p>
          <a:p>
            <a:pPr marL="174594" indent="-174594" defTabSz="914238"/>
            <a:r>
              <a:rPr lang="ja-JP" altLang="en-US" sz="1500" dirty="0">
                <a:solidFill>
                  <a:prstClr val="black"/>
                </a:solidFill>
                <a:latin typeface="HGPｺﾞｼｯｸM" panose="020B0600000000000000" pitchFamily="50" charset="-128"/>
                <a:ea typeface="HGPｺﾞｼｯｸM" panose="020B0600000000000000" pitchFamily="50" charset="-128"/>
              </a:rPr>
              <a:t>　　　　　　　　　　　　　　　　　　　　　　　　等</a:t>
            </a:r>
            <a:endParaRPr lang="en-US" altLang="ja-JP" sz="1500" dirty="0">
              <a:solidFill>
                <a:prstClr val="black"/>
              </a:solidFill>
              <a:latin typeface="HGPｺﾞｼｯｸM" panose="020B0600000000000000" pitchFamily="50" charset="-128"/>
              <a:ea typeface="HGPｺﾞｼｯｸM" panose="020B0600000000000000" pitchFamily="50" charset="-128"/>
            </a:endParaRPr>
          </a:p>
        </p:txBody>
      </p:sp>
      <p:sp>
        <p:nvSpPr>
          <p:cNvPr id="31" name="角丸四角形 30"/>
          <p:cNvSpPr/>
          <p:nvPr/>
        </p:nvSpPr>
        <p:spPr>
          <a:xfrm>
            <a:off x="6613612" y="4234732"/>
            <a:ext cx="1368000" cy="2520000"/>
          </a:xfrm>
          <a:prstGeom prst="roundRect">
            <a:avLst>
              <a:gd name="adj" fmla="val 10806"/>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t"/>
          <a:lstStyle/>
          <a:p>
            <a:pPr algn="ctr" defTabSz="914238"/>
            <a:r>
              <a:rPr lang="ja-JP" altLang="en-US" sz="1400" dirty="0">
                <a:solidFill>
                  <a:prstClr val="black"/>
                </a:solidFill>
                <a:latin typeface="HG丸ｺﾞｼｯｸM-PRO" panose="020F0600000000000000" pitchFamily="50" charset="-128"/>
                <a:ea typeface="HG丸ｺﾞｼｯｸM-PRO" panose="020F0600000000000000" pitchFamily="50" charset="-128"/>
              </a:rPr>
              <a:t>適切な指標による実績</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評価</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defTabSz="914238"/>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marL="95250" indent="-95250" defTabSz="914238"/>
            <a:r>
              <a:rPr lang="ja-JP" altLang="en-US" sz="1400" dirty="0" smtClean="0">
                <a:solidFill>
                  <a:prstClr val="black"/>
                </a:solidFill>
                <a:latin typeface="HGPｺﾞｼｯｸM" panose="020B0600000000000000" pitchFamily="50" charset="-128"/>
                <a:ea typeface="HGPｺﾞｼｯｸM" panose="020B0600000000000000" pitchFamily="50" charset="-128"/>
              </a:rPr>
              <a:t>・　要介護</a:t>
            </a:r>
            <a:r>
              <a:rPr lang="ja-JP" altLang="en-US" sz="1400" dirty="0">
                <a:solidFill>
                  <a:prstClr val="black"/>
                </a:solidFill>
                <a:latin typeface="HGPｺﾞｼｯｸM" panose="020B0600000000000000" pitchFamily="50" charset="-128"/>
                <a:ea typeface="HGPｺﾞｼｯｸM" panose="020B0600000000000000" pitchFamily="50" charset="-128"/>
              </a:rPr>
              <a:t>状態の維持・改善</a:t>
            </a:r>
            <a:r>
              <a:rPr lang="ja-JP" altLang="en-US" sz="1400" dirty="0" smtClean="0">
                <a:solidFill>
                  <a:prstClr val="black"/>
                </a:solidFill>
                <a:latin typeface="HGPｺﾞｼｯｸM" panose="020B0600000000000000" pitchFamily="50" charset="-128"/>
                <a:ea typeface="HGPｺﾞｼｯｸM" panose="020B0600000000000000" pitchFamily="50" charset="-128"/>
              </a:rPr>
              <a:t>度合い</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marL="95250" indent="-95250" defTabSz="914238"/>
            <a:r>
              <a:rPr lang="ja-JP" altLang="en-US" sz="1400" dirty="0" smtClean="0">
                <a:solidFill>
                  <a:prstClr val="black"/>
                </a:solidFill>
                <a:latin typeface="HGPｺﾞｼｯｸM" panose="020B0600000000000000" pitchFamily="50" charset="-128"/>
                <a:ea typeface="HGPｺﾞｼｯｸM" panose="020B0600000000000000" pitchFamily="50" charset="-128"/>
              </a:rPr>
              <a:t>・　地域</a:t>
            </a:r>
            <a:r>
              <a:rPr lang="ja-JP" altLang="en-US" sz="1400" dirty="0">
                <a:solidFill>
                  <a:prstClr val="black"/>
                </a:solidFill>
                <a:latin typeface="HGPｺﾞｼｯｸM" panose="020B0600000000000000" pitchFamily="50" charset="-128"/>
                <a:ea typeface="HGPｺﾞｼｯｸM" panose="020B0600000000000000" pitchFamily="50" charset="-128"/>
              </a:rPr>
              <a:t>ケア会議の開催</a:t>
            </a:r>
            <a:r>
              <a:rPr lang="ja-JP" altLang="en-US" sz="1400" dirty="0" smtClean="0">
                <a:solidFill>
                  <a:prstClr val="black"/>
                </a:solidFill>
                <a:latin typeface="HGPｺﾞｼｯｸM" panose="020B0600000000000000" pitchFamily="50" charset="-128"/>
                <a:ea typeface="HGPｺﾞｼｯｸM" panose="020B0600000000000000" pitchFamily="50" charset="-128"/>
              </a:rPr>
              <a:t>状況</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algn="r" defTabSz="914238"/>
            <a:r>
              <a:rPr lang="ja-JP" altLang="en-US" sz="1400" dirty="0" smtClean="0">
                <a:solidFill>
                  <a:prstClr val="black"/>
                </a:solidFill>
                <a:latin typeface="HGPｺﾞｼｯｸM" panose="020B0600000000000000" pitchFamily="50" charset="-128"/>
                <a:ea typeface="HGPｺﾞｼｯｸM" panose="020B0600000000000000" pitchFamily="50" charset="-128"/>
              </a:rPr>
              <a:t>等</a:t>
            </a:r>
            <a:endParaRPr lang="ja-JP" altLang="en-US" sz="1400" dirty="0">
              <a:solidFill>
                <a:prstClr val="black"/>
              </a:solidFill>
              <a:latin typeface="HGPｺﾞｼｯｸM" panose="020B0600000000000000" pitchFamily="50" charset="-128"/>
              <a:ea typeface="HGPｺﾞｼｯｸM" panose="020B0600000000000000" pitchFamily="50" charset="-128"/>
            </a:endParaRPr>
          </a:p>
        </p:txBody>
      </p:sp>
      <p:sp>
        <p:nvSpPr>
          <p:cNvPr id="32" name="角丸四角形 31"/>
          <p:cNvSpPr/>
          <p:nvPr/>
        </p:nvSpPr>
        <p:spPr>
          <a:xfrm>
            <a:off x="8234437" y="4218966"/>
            <a:ext cx="1548000" cy="2520000"/>
          </a:xfrm>
          <a:prstGeom prst="roundRect">
            <a:avLst>
              <a:gd name="adj" fmla="val 10806"/>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t"/>
          <a:lstStyle/>
          <a:p>
            <a:pPr algn="ctr" defTabSz="914238"/>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インセンティブ</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defTabSz="914238"/>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4238"/>
            <a:r>
              <a:rPr lang="ja-JP" altLang="en-US" sz="1400" dirty="0" smtClean="0">
                <a:solidFill>
                  <a:prstClr val="black"/>
                </a:solidFill>
                <a:latin typeface="HGPｺﾞｼｯｸM" panose="020B0600000000000000" pitchFamily="50" charset="-128"/>
                <a:ea typeface="HGPｺﾞｼｯｸM" panose="020B0600000000000000" pitchFamily="50" charset="-128"/>
              </a:rPr>
              <a:t>・　結果の公表</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marL="173038" indent="-173038" defTabSz="914238"/>
            <a:r>
              <a:rPr lang="ja-JP" altLang="en-US" sz="1400" dirty="0" smtClean="0">
                <a:solidFill>
                  <a:prstClr val="black"/>
                </a:solidFill>
                <a:latin typeface="HGPｺﾞｼｯｸM" panose="020B0600000000000000" pitchFamily="50" charset="-128"/>
                <a:ea typeface="HGPｺﾞｼｯｸM" panose="020B0600000000000000" pitchFamily="50" charset="-128"/>
              </a:rPr>
              <a:t>・　財政的インセンティブ付与</a:t>
            </a:r>
            <a:endParaRPr lang="ja-JP" altLang="en-US" sz="1400" dirty="0">
              <a:solidFill>
                <a:prstClr val="black"/>
              </a:solidFill>
              <a:latin typeface="HGPｺﾞｼｯｸM" panose="020B0600000000000000" pitchFamily="50" charset="-128"/>
              <a:ea typeface="HGPｺﾞｼｯｸM" panose="020B0600000000000000" pitchFamily="50" charset="-128"/>
            </a:endParaRPr>
          </a:p>
        </p:txBody>
      </p:sp>
      <p:sp>
        <p:nvSpPr>
          <p:cNvPr id="8" name="右矢印 7"/>
          <p:cNvSpPr/>
          <p:nvPr/>
        </p:nvSpPr>
        <p:spPr>
          <a:xfrm>
            <a:off x="992577" y="4938729"/>
            <a:ext cx="324000" cy="576064"/>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33" name="右矢印 32"/>
          <p:cNvSpPr/>
          <p:nvPr/>
        </p:nvSpPr>
        <p:spPr>
          <a:xfrm>
            <a:off x="2464252" y="4935549"/>
            <a:ext cx="324000" cy="576064"/>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34" name="右矢印 33"/>
          <p:cNvSpPr/>
          <p:nvPr/>
        </p:nvSpPr>
        <p:spPr>
          <a:xfrm>
            <a:off x="6312208" y="4938729"/>
            <a:ext cx="324000" cy="576064"/>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35" name="右矢印 34"/>
          <p:cNvSpPr/>
          <p:nvPr/>
        </p:nvSpPr>
        <p:spPr>
          <a:xfrm>
            <a:off x="7941368" y="4936776"/>
            <a:ext cx="324000" cy="576064"/>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54" name="角丸四角形 53"/>
          <p:cNvSpPr/>
          <p:nvPr/>
        </p:nvSpPr>
        <p:spPr>
          <a:xfrm>
            <a:off x="2792760" y="6199023"/>
            <a:ext cx="3588401" cy="612231"/>
          </a:xfrm>
          <a:prstGeom prst="roundRect">
            <a:avLst>
              <a:gd name="adj" fmla="val 8286"/>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defPPr>
              <a:defRPr lang="ja-JP"/>
            </a:defPPr>
            <a:lvl1pPr algn="l" defTabSz="912813" rtl="0" fontAlgn="base">
              <a:spcBef>
                <a:spcPct val="0"/>
              </a:spcBef>
              <a:spcAft>
                <a:spcPct val="0"/>
              </a:spcAft>
              <a:defRPr kumimoji="1" kern="1200">
                <a:solidFill>
                  <a:schemeClr val="lt1"/>
                </a:solidFill>
                <a:latin typeface="+mn-lt"/>
                <a:ea typeface="+mn-ea"/>
                <a:cs typeface="+mn-cs"/>
              </a:defRPr>
            </a:lvl1pPr>
            <a:lvl2pPr marL="455613" indent="1588" algn="l" defTabSz="912813" rtl="0" fontAlgn="base">
              <a:spcBef>
                <a:spcPct val="0"/>
              </a:spcBef>
              <a:spcAft>
                <a:spcPct val="0"/>
              </a:spcAft>
              <a:defRPr kumimoji="1" kern="1200">
                <a:solidFill>
                  <a:schemeClr val="lt1"/>
                </a:solidFill>
                <a:latin typeface="+mn-lt"/>
                <a:ea typeface="+mn-ea"/>
                <a:cs typeface="+mn-cs"/>
              </a:defRPr>
            </a:lvl2pPr>
            <a:lvl3pPr marL="912813" indent="1588" algn="l" defTabSz="912813" rtl="0" fontAlgn="base">
              <a:spcBef>
                <a:spcPct val="0"/>
              </a:spcBef>
              <a:spcAft>
                <a:spcPct val="0"/>
              </a:spcAft>
              <a:defRPr kumimoji="1" kern="1200">
                <a:solidFill>
                  <a:schemeClr val="lt1"/>
                </a:solidFill>
                <a:latin typeface="+mn-lt"/>
                <a:ea typeface="+mn-ea"/>
                <a:cs typeface="+mn-cs"/>
              </a:defRPr>
            </a:lvl3pPr>
            <a:lvl4pPr marL="1370013" indent="1588" algn="l" defTabSz="912813" rtl="0" fontAlgn="base">
              <a:spcBef>
                <a:spcPct val="0"/>
              </a:spcBef>
              <a:spcAft>
                <a:spcPct val="0"/>
              </a:spcAft>
              <a:defRPr kumimoji="1" kern="1200">
                <a:solidFill>
                  <a:schemeClr val="lt1"/>
                </a:solidFill>
                <a:latin typeface="+mn-lt"/>
                <a:ea typeface="+mn-ea"/>
                <a:cs typeface="+mn-cs"/>
              </a:defRPr>
            </a:lvl4pPr>
            <a:lvl5pPr marL="1827213" indent="1588" algn="l" defTabSz="912813"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500" dirty="0">
                <a:solidFill>
                  <a:prstClr val="black"/>
                </a:solidFill>
                <a:latin typeface="HGPｺﾞｼｯｸM" panose="020B0600000000000000" pitchFamily="50" charset="-128"/>
                <a:ea typeface="HGPｺﾞｼｯｸM" panose="020B0600000000000000" pitchFamily="50" charset="-128"/>
              </a:rPr>
              <a:t>都道府県が研修等を通じて市町村を支援</a:t>
            </a:r>
            <a:endParaRPr lang="en-US" altLang="ja-JP" sz="1500" dirty="0">
              <a:solidFill>
                <a:prstClr val="black"/>
              </a:solidFill>
              <a:latin typeface="HGPｺﾞｼｯｸM" panose="020B0600000000000000" pitchFamily="50" charset="-128"/>
              <a:ea typeface="HGPｺﾞｼｯｸM" panose="020B0600000000000000" pitchFamily="50" charset="-128"/>
            </a:endParaRPr>
          </a:p>
        </p:txBody>
      </p:sp>
      <p:sp>
        <p:nvSpPr>
          <p:cNvPr id="55" name="右矢印 54"/>
          <p:cNvSpPr/>
          <p:nvPr/>
        </p:nvSpPr>
        <p:spPr>
          <a:xfrm rot="16200000">
            <a:off x="4477333" y="5857151"/>
            <a:ext cx="360000" cy="468000"/>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defPPr>
              <a:defRPr lang="ja-JP"/>
            </a:defPPr>
            <a:lvl1pPr algn="l" defTabSz="912813" rtl="0" fontAlgn="base">
              <a:spcBef>
                <a:spcPct val="0"/>
              </a:spcBef>
              <a:spcAft>
                <a:spcPct val="0"/>
              </a:spcAft>
              <a:defRPr kumimoji="1" kern="1200">
                <a:solidFill>
                  <a:schemeClr val="lt1"/>
                </a:solidFill>
                <a:latin typeface="+mn-lt"/>
                <a:ea typeface="+mn-ea"/>
                <a:cs typeface="+mn-cs"/>
              </a:defRPr>
            </a:lvl1pPr>
            <a:lvl2pPr marL="455613" indent="1588" algn="l" defTabSz="912813" rtl="0" fontAlgn="base">
              <a:spcBef>
                <a:spcPct val="0"/>
              </a:spcBef>
              <a:spcAft>
                <a:spcPct val="0"/>
              </a:spcAft>
              <a:defRPr kumimoji="1" kern="1200">
                <a:solidFill>
                  <a:schemeClr val="lt1"/>
                </a:solidFill>
                <a:latin typeface="+mn-lt"/>
                <a:ea typeface="+mn-ea"/>
                <a:cs typeface="+mn-cs"/>
              </a:defRPr>
            </a:lvl2pPr>
            <a:lvl3pPr marL="912813" indent="1588" algn="l" defTabSz="912813" rtl="0" fontAlgn="base">
              <a:spcBef>
                <a:spcPct val="0"/>
              </a:spcBef>
              <a:spcAft>
                <a:spcPct val="0"/>
              </a:spcAft>
              <a:defRPr kumimoji="1" kern="1200">
                <a:solidFill>
                  <a:schemeClr val="lt1"/>
                </a:solidFill>
                <a:latin typeface="+mn-lt"/>
                <a:ea typeface="+mn-ea"/>
                <a:cs typeface="+mn-cs"/>
              </a:defRPr>
            </a:lvl3pPr>
            <a:lvl4pPr marL="1370013" indent="1588" algn="l" defTabSz="912813" rtl="0" fontAlgn="base">
              <a:spcBef>
                <a:spcPct val="0"/>
              </a:spcBef>
              <a:spcAft>
                <a:spcPct val="0"/>
              </a:spcAft>
              <a:defRPr kumimoji="1" kern="1200">
                <a:solidFill>
                  <a:schemeClr val="lt1"/>
                </a:solidFill>
                <a:latin typeface="+mn-lt"/>
                <a:ea typeface="+mn-ea"/>
                <a:cs typeface="+mn-cs"/>
              </a:defRPr>
            </a:lvl4pPr>
            <a:lvl5pPr marL="1827213" indent="1588" algn="l" defTabSz="912813"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endParaRPr>
          </a:p>
        </p:txBody>
      </p:sp>
      <p:sp>
        <p:nvSpPr>
          <p:cNvPr id="56" name="右矢印 55"/>
          <p:cNvSpPr/>
          <p:nvPr/>
        </p:nvSpPr>
        <p:spPr>
          <a:xfrm>
            <a:off x="6249144" y="6235190"/>
            <a:ext cx="468052" cy="470511"/>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24" name="テキスト ボックス 23"/>
          <p:cNvSpPr txBox="1"/>
          <p:nvPr/>
        </p:nvSpPr>
        <p:spPr>
          <a:xfrm>
            <a:off x="-3408" y="-4278"/>
            <a:ext cx="9906000" cy="441434"/>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lIns="91424" tIns="45712" rIns="91424" bIns="45712" rtlCol="0">
            <a:noAutofit/>
          </a:bodyPr>
          <a:lstStyle/>
          <a:p>
            <a:pPr algn="ct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１．保険者</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機能の強化等による自立支援</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・重度化防止に</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向けた取組の推進</a:t>
            </a:r>
          </a:p>
          <a:p>
            <a:pPr algn="ctr"/>
            <a:endParaRPr lang="ja-JP" altLang="en-US" sz="2400"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25" name="正方形/長方形 24"/>
          <p:cNvSpPr/>
          <p:nvPr/>
        </p:nvSpPr>
        <p:spPr>
          <a:xfrm>
            <a:off x="48512" y="489188"/>
            <a:ext cx="4374821" cy="35004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pPr>
            <a:r>
              <a:rPr lang="ja-JP" altLang="en-US" sz="1600" b="1" dirty="0" smtClean="0">
                <a:solidFill>
                  <a:prstClr val="black"/>
                </a:solidFill>
              </a:rPr>
              <a:t>　見直し内容　</a:t>
            </a:r>
            <a:endParaRPr lang="ja-JP" altLang="en-US" sz="1600" b="1" dirty="0">
              <a:solidFill>
                <a:prstClr val="black"/>
              </a:solidFill>
            </a:endParaRPr>
          </a:p>
        </p:txBody>
      </p:sp>
      <p:sp>
        <p:nvSpPr>
          <p:cNvPr id="28" name="角丸四角形 27"/>
          <p:cNvSpPr/>
          <p:nvPr/>
        </p:nvSpPr>
        <p:spPr>
          <a:xfrm>
            <a:off x="96372" y="6210342"/>
            <a:ext cx="1008000" cy="540000"/>
          </a:xfrm>
          <a:prstGeom prst="roundRect">
            <a:avLst>
              <a:gd name="adj" fmla="val 8286"/>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defPPr>
              <a:defRPr lang="ja-JP"/>
            </a:defPPr>
            <a:lvl1pPr algn="l" defTabSz="912813" rtl="0" fontAlgn="base">
              <a:spcBef>
                <a:spcPct val="0"/>
              </a:spcBef>
              <a:spcAft>
                <a:spcPct val="0"/>
              </a:spcAft>
              <a:defRPr kumimoji="1" kern="1200">
                <a:solidFill>
                  <a:schemeClr val="lt1"/>
                </a:solidFill>
                <a:latin typeface="+mn-lt"/>
                <a:ea typeface="+mn-ea"/>
                <a:cs typeface="+mn-cs"/>
              </a:defRPr>
            </a:lvl1pPr>
            <a:lvl2pPr marL="455613" indent="1588" algn="l" defTabSz="912813" rtl="0" fontAlgn="base">
              <a:spcBef>
                <a:spcPct val="0"/>
              </a:spcBef>
              <a:spcAft>
                <a:spcPct val="0"/>
              </a:spcAft>
              <a:defRPr kumimoji="1" kern="1200">
                <a:solidFill>
                  <a:schemeClr val="lt1"/>
                </a:solidFill>
                <a:latin typeface="+mn-lt"/>
                <a:ea typeface="+mn-ea"/>
                <a:cs typeface="+mn-cs"/>
              </a:defRPr>
            </a:lvl2pPr>
            <a:lvl3pPr marL="912813" indent="1588" algn="l" defTabSz="912813" rtl="0" fontAlgn="base">
              <a:spcBef>
                <a:spcPct val="0"/>
              </a:spcBef>
              <a:spcAft>
                <a:spcPct val="0"/>
              </a:spcAft>
              <a:defRPr kumimoji="1" kern="1200">
                <a:solidFill>
                  <a:schemeClr val="lt1"/>
                </a:solidFill>
                <a:latin typeface="+mn-lt"/>
                <a:ea typeface="+mn-ea"/>
                <a:cs typeface="+mn-cs"/>
              </a:defRPr>
            </a:lvl3pPr>
            <a:lvl4pPr marL="1370013" indent="1588" algn="l" defTabSz="912813" rtl="0" fontAlgn="base">
              <a:spcBef>
                <a:spcPct val="0"/>
              </a:spcBef>
              <a:spcAft>
                <a:spcPct val="0"/>
              </a:spcAft>
              <a:defRPr kumimoji="1" kern="1200">
                <a:solidFill>
                  <a:schemeClr val="lt1"/>
                </a:solidFill>
                <a:latin typeface="+mn-lt"/>
                <a:ea typeface="+mn-ea"/>
                <a:cs typeface="+mn-cs"/>
              </a:defRPr>
            </a:lvl4pPr>
            <a:lvl5pPr marL="1827213" indent="1588" algn="l" defTabSz="912813"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500" dirty="0" smtClean="0">
                <a:solidFill>
                  <a:prstClr val="black"/>
                </a:solidFill>
                <a:latin typeface="HGPｺﾞｼｯｸM" panose="020B0600000000000000" pitchFamily="50" charset="-128"/>
                <a:ea typeface="HGPｺﾞｼｯｸM" panose="020B0600000000000000" pitchFamily="50" charset="-128"/>
              </a:rPr>
              <a:t>国による</a:t>
            </a:r>
            <a:endParaRPr lang="en-US" altLang="ja-JP" sz="1500" dirty="0" smtClean="0">
              <a:solidFill>
                <a:prstClr val="black"/>
              </a:solidFill>
              <a:latin typeface="HGPｺﾞｼｯｸM" panose="020B0600000000000000" pitchFamily="50" charset="-128"/>
              <a:ea typeface="HGPｺﾞｼｯｸM" panose="020B0600000000000000" pitchFamily="50" charset="-128"/>
            </a:endParaRPr>
          </a:p>
          <a:p>
            <a:pPr algn="ctr"/>
            <a:r>
              <a:rPr lang="ja-JP" altLang="en-US" sz="1500" dirty="0" smtClean="0">
                <a:solidFill>
                  <a:prstClr val="black"/>
                </a:solidFill>
                <a:latin typeface="HGPｺﾞｼｯｸM" panose="020B0600000000000000" pitchFamily="50" charset="-128"/>
                <a:ea typeface="HGPｺﾞｼｯｸM" panose="020B0600000000000000" pitchFamily="50" charset="-128"/>
              </a:rPr>
              <a:t>分析支援</a:t>
            </a:r>
            <a:endParaRPr lang="en-US" altLang="ja-JP" sz="1500" dirty="0">
              <a:solidFill>
                <a:prstClr val="black"/>
              </a:solidFill>
              <a:latin typeface="HGPｺﾞｼｯｸM" panose="020B0600000000000000" pitchFamily="50" charset="-128"/>
              <a:ea typeface="HGPｺﾞｼｯｸM" panose="020B0600000000000000" pitchFamily="50" charset="-128"/>
            </a:endParaRPr>
          </a:p>
        </p:txBody>
      </p:sp>
      <p:sp>
        <p:nvSpPr>
          <p:cNvPr id="36" name="右矢印 35"/>
          <p:cNvSpPr>
            <a:spLocks/>
          </p:cNvSpPr>
          <p:nvPr/>
        </p:nvSpPr>
        <p:spPr>
          <a:xfrm rot="16200000">
            <a:off x="229848" y="5875150"/>
            <a:ext cx="288000" cy="288000"/>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defPPr>
              <a:defRPr lang="ja-JP"/>
            </a:defPPr>
            <a:lvl1pPr algn="l" defTabSz="912813" rtl="0" fontAlgn="base">
              <a:spcBef>
                <a:spcPct val="0"/>
              </a:spcBef>
              <a:spcAft>
                <a:spcPct val="0"/>
              </a:spcAft>
              <a:defRPr kumimoji="1" kern="1200">
                <a:solidFill>
                  <a:schemeClr val="lt1"/>
                </a:solidFill>
                <a:latin typeface="+mn-lt"/>
                <a:ea typeface="+mn-ea"/>
                <a:cs typeface="+mn-cs"/>
              </a:defRPr>
            </a:lvl1pPr>
            <a:lvl2pPr marL="455613" indent="1588" algn="l" defTabSz="912813" rtl="0" fontAlgn="base">
              <a:spcBef>
                <a:spcPct val="0"/>
              </a:spcBef>
              <a:spcAft>
                <a:spcPct val="0"/>
              </a:spcAft>
              <a:defRPr kumimoji="1" kern="1200">
                <a:solidFill>
                  <a:schemeClr val="lt1"/>
                </a:solidFill>
                <a:latin typeface="+mn-lt"/>
                <a:ea typeface="+mn-ea"/>
                <a:cs typeface="+mn-cs"/>
              </a:defRPr>
            </a:lvl2pPr>
            <a:lvl3pPr marL="912813" indent="1588" algn="l" defTabSz="912813" rtl="0" fontAlgn="base">
              <a:spcBef>
                <a:spcPct val="0"/>
              </a:spcBef>
              <a:spcAft>
                <a:spcPct val="0"/>
              </a:spcAft>
              <a:defRPr kumimoji="1" kern="1200">
                <a:solidFill>
                  <a:schemeClr val="lt1"/>
                </a:solidFill>
                <a:latin typeface="+mn-lt"/>
                <a:ea typeface="+mn-ea"/>
                <a:cs typeface="+mn-cs"/>
              </a:defRPr>
            </a:lvl3pPr>
            <a:lvl4pPr marL="1370013" indent="1588" algn="l" defTabSz="912813" rtl="0" fontAlgn="base">
              <a:spcBef>
                <a:spcPct val="0"/>
              </a:spcBef>
              <a:spcAft>
                <a:spcPct val="0"/>
              </a:spcAft>
              <a:defRPr kumimoji="1" kern="1200">
                <a:solidFill>
                  <a:schemeClr val="lt1"/>
                </a:solidFill>
                <a:latin typeface="+mn-lt"/>
                <a:ea typeface="+mn-ea"/>
                <a:cs typeface="+mn-cs"/>
              </a:defRPr>
            </a:lvl4pPr>
            <a:lvl5pPr marL="1827213" indent="1588" algn="l" defTabSz="912813"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endParaRPr>
          </a:p>
        </p:txBody>
      </p:sp>
      <p:grpSp>
        <p:nvGrpSpPr>
          <p:cNvPr id="27" name="グループ化 26"/>
          <p:cNvGrpSpPr/>
          <p:nvPr/>
        </p:nvGrpSpPr>
        <p:grpSpPr>
          <a:xfrm>
            <a:off x="7511043" y="1923984"/>
            <a:ext cx="2442041" cy="1831355"/>
            <a:chOff x="6187031" y="3854509"/>
            <a:chExt cx="3524370" cy="3303908"/>
          </a:xfrm>
        </p:grpSpPr>
        <p:graphicFrame>
          <p:nvGraphicFramePr>
            <p:cNvPr id="37" name="グラフ 36"/>
            <p:cNvGraphicFramePr/>
            <p:nvPr>
              <p:extLst>
                <p:ext uri="{D42A27DB-BD31-4B8C-83A1-F6EECF244321}">
                  <p14:modId xmlns:p14="http://schemas.microsoft.com/office/powerpoint/2010/main" val="3164890953"/>
                </p:ext>
              </p:extLst>
            </p:nvPr>
          </p:nvGraphicFramePr>
          <p:xfrm>
            <a:off x="6187031" y="3854509"/>
            <a:ext cx="3435942" cy="3303908"/>
          </p:xfrm>
          <a:graphic>
            <a:graphicData uri="http://schemas.openxmlformats.org/drawingml/2006/chart">
              <c:chart xmlns:c="http://schemas.openxmlformats.org/drawingml/2006/chart" xmlns:r="http://schemas.openxmlformats.org/officeDocument/2006/relationships" r:id="rId3"/>
            </a:graphicData>
          </a:graphic>
        </p:graphicFrame>
        <p:sp>
          <p:nvSpPr>
            <p:cNvPr id="39" name="右矢印 38"/>
            <p:cNvSpPr/>
            <p:nvPr/>
          </p:nvSpPr>
          <p:spPr>
            <a:xfrm rot="20041336">
              <a:off x="6686832" y="4643750"/>
              <a:ext cx="553269" cy="424058"/>
            </a:xfrm>
            <a:prstGeom prst="right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cxnSp>
          <p:nvCxnSpPr>
            <p:cNvPr id="40" name="直線矢印コネクタ 39"/>
            <p:cNvCxnSpPr/>
            <p:nvPr/>
          </p:nvCxnSpPr>
          <p:spPr>
            <a:xfrm>
              <a:off x="6659581" y="4581009"/>
              <a:ext cx="0" cy="4240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右矢印 40"/>
            <p:cNvSpPr/>
            <p:nvPr/>
          </p:nvSpPr>
          <p:spPr>
            <a:xfrm rot="1658125">
              <a:off x="8709265" y="4409707"/>
              <a:ext cx="599376" cy="424058"/>
            </a:xfrm>
            <a:prstGeom prst="right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42" name="角丸四角形 41"/>
            <p:cNvSpPr/>
            <p:nvPr/>
          </p:nvSpPr>
          <p:spPr>
            <a:xfrm>
              <a:off x="7562367" y="4320970"/>
              <a:ext cx="1856535" cy="2431678"/>
            </a:xfrm>
            <a:prstGeom prst="roundRect">
              <a:avLst>
                <a:gd name="adj" fmla="val 814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noFill/>
              </a:endParaRPr>
            </a:p>
          </p:txBody>
        </p:sp>
        <p:sp>
          <p:nvSpPr>
            <p:cNvPr id="43" name="正方形/長方形 42"/>
            <p:cNvSpPr/>
            <p:nvPr/>
          </p:nvSpPr>
          <p:spPr>
            <a:xfrm>
              <a:off x="6443002" y="4234522"/>
              <a:ext cx="571510" cy="346488"/>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50" dirty="0" smtClean="0">
                  <a:solidFill>
                    <a:prstClr val="black"/>
                  </a:solidFill>
                </a:rPr>
                <a:t>H23</a:t>
              </a:r>
              <a:r>
                <a:rPr lang="ja-JP" altLang="en-US" sz="1050" dirty="0" smtClean="0">
                  <a:solidFill>
                    <a:prstClr val="black"/>
                  </a:solidFill>
                </a:rPr>
                <a:t>年</a:t>
              </a:r>
              <a:endParaRPr lang="ja-JP" altLang="en-US" sz="1050" dirty="0">
                <a:solidFill>
                  <a:prstClr val="black"/>
                </a:solidFill>
              </a:endParaRPr>
            </a:p>
          </p:txBody>
        </p:sp>
        <p:sp>
          <p:nvSpPr>
            <p:cNvPr id="44" name="正方形/長方形 43"/>
            <p:cNvSpPr/>
            <p:nvPr/>
          </p:nvSpPr>
          <p:spPr>
            <a:xfrm>
              <a:off x="7082092" y="3939037"/>
              <a:ext cx="571510" cy="344063"/>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50" dirty="0">
                  <a:solidFill>
                    <a:prstClr val="black"/>
                  </a:solidFill>
                </a:rPr>
                <a:t>H</a:t>
              </a:r>
              <a:r>
                <a:rPr lang="en-US" altLang="ja-JP" sz="1050" dirty="0" smtClean="0">
                  <a:solidFill>
                    <a:prstClr val="black"/>
                  </a:solidFill>
                </a:rPr>
                <a:t>27</a:t>
              </a:r>
              <a:r>
                <a:rPr lang="ja-JP" altLang="en-US" sz="1050" dirty="0" smtClean="0">
                  <a:solidFill>
                    <a:prstClr val="black"/>
                  </a:solidFill>
                </a:rPr>
                <a:t>年</a:t>
              </a:r>
              <a:endParaRPr lang="ja-JP" altLang="en-US" sz="1050" dirty="0">
                <a:solidFill>
                  <a:prstClr val="black"/>
                </a:solidFill>
              </a:endParaRPr>
            </a:p>
          </p:txBody>
        </p:sp>
        <p:cxnSp>
          <p:nvCxnSpPr>
            <p:cNvPr id="45" name="直線矢印コネクタ 44"/>
            <p:cNvCxnSpPr/>
            <p:nvPr/>
          </p:nvCxnSpPr>
          <p:spPr>
            <a:xfrm>
              <a:off x="7270023" y="4345000"/>
              <a:ext cx="0" cy="471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508662" y="5284438"/>
              <a:ext cx="844172" cy="513602"/>
            </a:xfrm>
            <a:prstGeom prst="rect">
              <a:avLst/>
            </a:prstGeom>
            <a:noFill/>
          </p:spPr>
          <p:txBody>
            <a:bodyPr wrap="square" rtlCol="0">
              <a:spAutoFit/>
            </a:bodyPr>
            <a:lstStyle/>
            <a:p>
              <a:r>
                <a:rPr lang="en-US" altLang="ja-JP" sz="1100" dirty="0" smtClean="0">
                  <a:solidFill>
                    <a:prstClr val="black"/>
                  </a:solidFill>
                </a:rPr>
                <a:t>17.3</a:t>
              </a:r>
              <a:endParaRPr lang="ja-JP" altLang="en-US" sz="1100" dirty="0">
                <a:solidFill>
                  <a:prstClr val="black"/>
                </a:solidFill>
              </a:endParaRPr>
            </a:p>
          </p:txBody>
        </p:sp>
        <p:sp>
          <p:nvSpPr>
            <p:cNvPr id="47" name="テキスト ボックス 46"/>
            <p:cNvSpPr txBox="1"/>
            <p:nvPr/>
          </p:nvSpPr>
          <p:spPr>
            <a:xfrm>
              <a:off x="6901658" y="4958329"/>
              <a:ext cx="916395" cy="513602"/>
            </a:xfrm>
            <a:prstGeom prst="rect">
              <a:avLst/>
            </a:prstGeom>
            <a:noFill/>
          </p:spPr>
          <p:txBody>
            <a:bodyPr wrap="square" rtlCol="0">
              <a:spAutoFit/>
            </a:bodyPr>
            <a:lstStyle/>
            <a:p>
              <a:r>
                <a:rPr lang="en-US" altLang="ja-JP" sz="1100" dirty="0" smtClean="0">
                  <a:solidFill>
                    <a:prstClr val="black"/>
                  </a:solidFill>
                </a:rPr>
                <a:t>18.0</a:t>
              </a:r>
              <a:endParaRPr lang="ja-JP" altLang="en-US" sz="1100" dirty="0">
                <a:solidFill>
                  <a:prstClr val="black"/>
                </a:solidFill>
              </a:endParaRPr>
            </a:p>
          </p:txBody>
        </p:sp>
        <p:sp>
          <p:nvSpPr>
            <p:cNvPr id="48" name="テキスト ボックス 47"/>
            <p:cNvSpPr txBox="1"/>
            <p:nvPr/>
          </p:nvSpPr>
          <p:spPr>
            <a:xfrm>
              <a:off x="7524224" y="5872695"/>
              <a:ext cx="702080" cy="513602"/>
            </a:xfrm>
            <a:prstGeom prst="rect">
              <a:avLst/>
            </a:prstGeom>
            <a:noFill/>
          </p:spPr>
          <p:txBody>
            <a:bodyPr wrap="square" rtlCol="0">
              <a:spAutoFit/>
            </a:bodyPr>
            <a:lstStyle/>
            <a:p>
              <a:r>
                <a:rPr lang="en-US" altLang="ja-JP" sz="1100" dirty="0" smtClean="0">
                  <a:solidFill>
                    <a:prstClr val="black"/>
                  </a:solidFill>
                </a:rPr>
                <a:t>9.6</a:t>
              </a:r>
              <a:endParaRPr lang="ja-JP" altLang="en-US" sz="1100" dirty="0">
                <a:solidFill>
                  <a:prstClr val="black"/>
                </a:solidFill>
              </a:endParaRPr>
            </a:p>
          </p:txBody>
        </p:sp>
        <p:sp>
          <p:nvSpPr>
            <p:cNvPr id="49" name="テキスト ボックス 48"/>
            <p:cNvSpPr txBox="1"/>
            <p:nvPr/>
          </p:nvSpPr>
          <p:spPr>
            <a:xfrm>
              <a:off x="7897622" y="6024457"/>
              <a:ext cx="624069" cy="513602"/>
            </a:xfrm>
            <a:prstGeom prst="rect">
              <a:avLst/>
            </a:prstGeom>
            <a:noFill/>
          </p:spPr>
          <p:txBody>
            <a:bodyPr wrap="square" rtlCol="0">
              <a:spAutoFit/>
            </a:bodyPr>
            <a:lstStyle/>
            <a:p>
              <a:r>
                <a:rPr lang="en-US" altLang="ja-JP" sz="1100" dirty="0" smtClean="0">
                  <a:solidFill>
                    <a:prstClr val="black"/>
                  </a:solidFill>
                </a:rPr>
                <a:t>9.3</a:t>
              </a:r>
              <a:endParaRPr lang="ja-JP" altLang="en-US" sz="1100" dirty="0">
                <a:solidFill>
                  <a:prstClr val="black"/>
                </a:solidFill>
              </a:endParaRPr>
            </a:p>
          </p:txBody>
        </p:sp>
        <p:sp>
          <p:nvSpPr>
            <p:cNvPr id="50" name="テキスト ボックス 49"/>
            <p:cNvSpPr txBox="1"/>
            <p:nvPr/>
          </p:nvSpPr>
          <p:spPr>
            <a:xfrm>
              <a:off x="8476827" y="4872502"/>
              <a:ext cx="867566" cy="513601"/>
            </a:xfrm>
            <a:prstGeom prst="rect">
              <a:avLst/>
            </a:prstGeom>
            <a:noFill/>
          </p:spPr>
          <p:txBody>
            <a:bodyPr wrap="square" rtlCol="0">
              <a:spAutoFit/>
            </a:bodyPr>
            <a:lstStyle/>
            <a:p>
              <a:r>
                <a:rPr lang="en-US" altLang="ja-JP" sz="1100" dirty="0" smtClean="0">
                  <a:solidFill>
                    <a:prstClr val="black"/>
                  </a:solidFill>
                </a:rPr>
                <a:t>19.6</a:t>
              </a:r>
              <a:endParaRPr lang="ja-JP" altLang="en-US" sz="1100" dirty="0">
                <a:solidFill>
                  <a:prstClr val="black"/>
                </a:solidFill>
              </a:endParaRPr>
            </a:p>
          </p:txBody>
        </p:sp>
        <p:sp>
          <p:nvSpPr>
            <p:cNvPr id="51" name="テキスト ボックス 50"/>
            <p:cNvSpPr txBox="1"/>
            <p:nvPr/>
          </p:nvSpPr>
          <p:spPr>
            <a:xfrm>
              <a:off x="8834226" y="5264169"/>
              <a:ext cx="877175" cy="513601"/>
            </a:xfrm>
            <a:prstGeom prst="rect">
              <a:avLst/>
            </a:prstGeom>
            <a:noFill/>
          </p:spPr>
          <p:txBody>
            <a:bodyPr wrap="square" rtlCol="0">
              <a:spAutoFit/>
            </a:bodyPr>
            <a:lstStyle/>
            <a:p>
              <a:r>
                <a:rPr lang="en-US" altLang="ja-JP" sz="1100" dirty="0" smtClean="0">
                  <a:solidFill>
                    <a:prstClr val="black"/>
                  </a:solidFill>
                </a:rPr>
                <a:t>18.6</a:t>
              </a:r>
              <a:endParaRPr lang="ja-JP" altLang="en-US" sz="1100" dirty="0">
                <a:solidFill>
                  <a:prstClr val="black"/>
                </a:solidFill>
              </a:endParaRPr>
            </a:p>
          </p:txBody>
        </p:sp>
        <p:sp>
          <p:nvSpPr>
            <p:cNvPr id="52" name="右矢印 51"/>
            <p:cNvSpPr/>
            <p:nvPr/>
          </p:nvSpPr>
          <p:spPr>
            <a:xfrm rot="1001042">
              <a:off x="7714706" y="5641033"/>
              <a:ext cx="553269" cy="424058"/>
            </a:xfrm>
            <a:prstGeom prst="right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grpSp>
      <p:sp>
        <p:nvSpPr>
          <p:cNvPr id="57" name="テキスト ボックス 56"/>
          <p:cNvSpPr txBox="1"/>
          <p:nvPr/>
        </p:nvSpPr>
        <p:spPr>
          <a:xfrm>
            <a:off x="7940149" y="1610798"/>
            <a:ext cx="2001164" cy="292388"/>
          </a:xfrm>
          <a:prstGeom prst="rect">
            <a:avLst/>
          </a:prstGeom>
          <a:noFill/>
        </p:spPr>
        <p:txBody>
          <a:bodyPr wrap="square" rtlCol="0">
            <a:spAutoFit/>
          </a:bodyPr>
          <a:lstStyle/>
          <a:p>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要介護認定率の推移</a:t>
            </a:r>
            <a:endPar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p:cNvSpPr txBox="1"/>
          <p:nvPr/>
        </p:nvSpPr>
        <p:spPr>
          <a:xfrm>
            <a:off x="7640399" y="632882"/>
            <a:ext cx="2185214" cy="432000"/>
          </a:xfrm>
          <a:prstGeom prst="rect">
            <a:avLst/>
          </a:prstGeom>
          <a:noFill/>
        </p:spPr>
        <p:txBody>
          <a:bodyPr wrap="none" rtlCol="0">
            <a:spAutoFit/>
          </a:bodyPr>
          <a:lstStyle/>
          <a:p>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先進的な取組を行っている</a:t>
            </a: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和光市、大分県では</a:t>
            </a: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7641941" y="620688"/>
            <a:ext cx="2232000" cy="86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正方形/長方形 59"/>
          <p:cNvSpPr/>
          <p:nvPr/>
        </p:nvSpPr>
        <p:spPr>
          <a:xfrm>
            <a:off x="7607103" y="1587856"/>
            <a:ext cx="2268000" cy="226800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正方形/長方形 61"/>
          <p:cNvSpPr/>
          <p:nvPr/>
        </p:nvSpPr>
        <p:spPr>
          <a:xfrm>
            <a:off x="7811687" y="1052736"/>
            <a:ext cx="1980000" cy="468000"/>
          </a:xfrm>
          <a:prstGeom prst="rect">
            <a:avLst/>
          </a:prstGeom>
        </p:spPr>
        <p:txBody>
          <a:bodyPr wrap="square">
            <a:spAutoFit/>
          </a:bodyPr>
          <a:lstStyle/>
          <a:p>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　認定率</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の低下</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marL="180000" indent="-457200"/>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保険料</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の上昇抑制</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7805437" y="3573016"/>
            <a:ext cx="3196235" cy="292388"/>
          </a:xfrm>
          <a:prstGeom prst="rect">
            <a:avLst/>
          </a:prstGeom>
          <a:noFill/>
        </p:spPr>
        <p:txBody>
          <a:bodyPr wrap="square" rtlCol="0">
            <a:spAutoFit/>
          </a:bodyPr>
          <a:lstStyle/>
          <a:p>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全国　 和光市　  大分県</a:t>
            </a:r>
            <a:endPar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曲折矢印 1"/>
          <p:cNvSpPr/>
          <p:nvPr/>
        </p:nvSpPr>
        <p:spPr>
          <a:xfrm rot="16200000">
            <a:off x="1407037" y="5115117"/>
            <a:ext cx="639934" cy="2160000"/>
          </a:xfrm>
          <a:prstGeom prst="bentArrow">
            <a:avLst/>
          </a:prstGeom>
          <a:solidFill>
            <a:srgbClr val="4F81BD">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38"/>
            <a:endParaRPr lang="ja-JP" altLang="en-US">
              <a:solidFill>
                <a:prstClr val="black"/>
              </a:solidFill>
            </a:endParaRPr>
          </a:p>
        </p:txBody>
      </p:sp>
      <p:sp>
        <p:nvSpPr>
          <p:cNvPr id="64" name="正方形/長方形 63"/>
          <p:cNvSpPr/>
          <p:nvPr/>
        </p:nvSpPr>
        <p:spPr>
          <a:xfrm>
            <a:off x="43217" y="871816"/>
            <a:ext cx="7430063" cy="324000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lIns="97733" tIns="48866" rIns="97733" bIns="48866" rtlCol="0" anchor="t"/>
          <a:lstStyle/>
          <a:p>
            <a:pPr marL="173038" indent="-173038" defTabSz="914238"/>
            <a:r>
              <a:rPr lang="ja-JP" altLang="en-US" sz="1400" spc="50" dirty="0">
                <a:solidFill>
                  <a:prstClr val="black"/>
                </a:solidFill>
                <a:latin typeface="メイリオ" panose="020B0604030504040204" pitchFamily="50" charset="-128"/>
                <a:cs typeface="メイリオ" panose="020B0604030504040204" pitchFamily="50" charset="-128"/>
              </a:rPr>
              <a:t>○　高齢化が進展する中で、地域包括ケアシステムを推進するとともに、制度の持続可能性を維持するためには、保険者が地域の課題を分析して、高齢者がその有する能力に応じた自立した生活を送っていただくための取組を進めることが</a:t>
            </a:r>
            <a:r>
              <a:rPr lang="ja-JP" altLang="en-US" sz="1400" spc="50" dirty="0" smtClean="0">
                <a:solidFill>
                  <a:prstClr val="black"/>
                </a:solidFill>
                <a:latin typeface="メイリオ" panose="020B0604030504040204" pitchFamily="50" charset="-128"/>
                <a:cs typeface="メイリオ" panose="020B0604030504040204" pitchFamily="50" charset="-128"/>
              </a:rPr>
              <a:t>必要。</a:t>
            </a:r>
            <a:endParaRPr lang="en-US" altLang="ja-JP" sz="1400" spc="50" dirty="0" smtClean="0">
              <a:solidFill>
                <a:prstClr val="black"/>
              </a:solidFill>
              <a:latin typeface="メイリオ" panose="020B0604030504040204" pitchFamily="50" charset="-128"/>
              <a:cs typeface="メイリオ" panose="020B0604030504040204" pitchFamily="50" charset="-128"/>
            </a:endParaRPr>
          </a:p>
          <a:p>
            <a:pPr marL="173038" indent="-173038" defTabSz="914238"/>
            <a:endParaRPr lang="en-US" altLang="ja-JP" sz="1400" spc="50" dirty="0" smtClean="0">
              <a:solidFill>
                <a:prstClr val="black"/>
              </a:solidFill>
              <a:latin typeface="メイリオ" panose="020B0604030504040204" pitchFamily="50" charset="-128"/>
              <a:cs typeface="メイリオ" panose="020B0604030504040204" pitchFamily="50" charset="-128"/>
            </a:endParaRPr>
          </a:p>
          <a:p>
            <a:pPr marL="173038" indent="-173038" defTabSz="914238"/>
            <a:r>
              <a:rPr lang="ja-JP" altLang="en-US" sz="1400" spc="50" dirty="0" smtClean="0">
                <a:solidFill>
                  <a:prstClr val="black"/>
                </a:solidFill>
                <a:latin typeface="メイリオ" panose="020B0604030504040204" pitchFamily="50" charset="-128"/>
                <a:cs typeface="メイリオ" panose="020B0604030504040204" pitchFamily="50" charset="-128"/>
              </a:rPr>
              <a:t>○　全市</a:t>
            </a:r>
            <a:r>
              <a:rPr lang="ja-JP" altLang="en-US" sz="1400" spc="50" dirty="0">
                <a:solidFill>
                  <a:prstClr val="black"/>
                </a:solidFill>
                <a:latin typeface="メイリオ" panose="020B0604030504040204" pitchFamily="50" charset="-128"/>
                <a:cs typeface="メイリオ" panose="020B0604030504040204" pitchFamily="50" charset="-128"/>
              </a:rPr>
              <a:t>町村が保険者機能を発揮して、自立支援</a:t>
            </a:r>
            <a:r>
              <a:rPr lang="ja-JP" altLang="en-US" sz="1400" spc="50" dirty="0" smtClean="0">
                <a:solidFill>
                  <a:prstClr val="black"/>
                </a:solidFill>
                <a:latin typeface="メイリオ" panose="020B0604030504040204" pitchFamily="50" charset="-128"/>
                <a:cs typeface="メイリオ" panose="020B0604030504040204" pitchFamily="50" charset="-128"/>
              </a:rPr>
              <a:t>・重度化防止に取り組む</a:t>
            </a:r>
            <a:r>
              <a:rPr lang="ja-JP" altLang="en-US" sz="1400" spc="50" dirty="0">
                <a:solidFill>
                  <a:prstClr val="black"/>
                </a:solidFill>
                <a:latin typeface="メイリオ" panose="020B0604030504040204" pitchFamily="50" charset="-128"/>
                <a:cs typeface="メイリオ" panose="020B0604030504040204" pitchFamily="50" charset="-128"/>
              </a:rPr>
              <a:t>よう</a:t>
            </a:r>
            <a:r>
              <a:rPr lang="ja-JP" altLang="en-US" sz="1400" spc="50" dirty="0" smtClean="0">
                <a:solidFill>
                  <a:prstClr val="black"/>
                </a:solidFill>
                <a:latin typeface="メイリオ" panose="020B0604030504040204" pitchFamily="50" charset="-128"/>
                <a:cs typeface="メイリオ" panose="020B0604030504040204" pitchFamily="50" charset="-128"/>
              </a:rPr>
              <a:t>、</a:t>
            </a:r>
            <a:endParaRPr lang="en-US" altLang="ja-JP" sz="1400" spc="50" dirty="0" smtClean="0">
              <a:solidFill>
                <a:prstClr val="black"/>
              </a:solidFill>
              <a:latin typeface="メイリオ" panose="020B0604030504040204" pitchFamily="50" charset="-128"/>
              <a:cs typeface="メイリオ" panose="020B0604030504040204" pitchFamily="50" charset="-128"/>
            </a:endParaRPr>
          </a:p>
          <a:p>
            <a:pPr marL="173038" indent="3175" defTabSz="914238"/>
            <a:r>
              <a:rPr lang="ja-JP" altLang="en-US" sz="1400" spc="50" dirty="0" smtClean="0">
                <a:solidFill>
                  <a:prstClr val="black"/>
                </a:solidFill>
                <a:latin typeface="メイリオ" panose="020B0604030504040204" pitchFamily="50" charset="-128"/>
                <a:cs typeface="メイリオ" panose="020B0604030504040204" pitchFamily="50" charset="-128"/>
              </a:rPr>
              <a:t>①　データ</a:t>
            </a:r>
            <a:r>
              <a:rPr lang="ja-JP" altLang="en-US" sz="1400" spc="50" dirty="0">
                <a:solidFill>
                  <a:prstClr val="black"/>
                </a:solidFill>
                <a:latin typeface="メイリオ" panose="020B0604030504040204" pitchFamily="50" charset="-128"/>
                <a:cs typeface="メイリオ" panose="020B0604030504040204" pitchFamily="50" charset="-128"/>
              </a:rPr>
              <a:t>に基づく課題分析</a:t>
            </a:r>
            <a:r>
              <a:rPr lang="ja-JP" altLang="en-US" sz="1400" spc="50" dirty="0" smtClean="0">
                <a:solidFill>
                  <a:prstClr val="black"/>
                </a:solidFill>
                <a:latin typeface="メイリオ" panose="020B0604030504040204" pitchFamily="50" charset="-128"/>
                <a:cs typeface="メイリオ" panose="020B0604030504040204" pitchFamily="50" charset="-128"/>
              </a:rPr>
              <a:t>と対応（取組内容・目標の介護保険事業（支援）計画への記載）</a:t>
            </a:r>
            <a:endParaRPr lang="en-US" altLang="ja-JP" sz="1400" spc="50" dirty="0" smtClean="0">
              <a:solidFill>
                <a:prstClr val="black"/>
              </a:solidFill>
              <a:latin typeface="メイリオ" panose="020B0604030504040204" pitchFamily="50" charset="-128"/>
              <a:cs typeface="メイリオ" panose="020B0604030504040204" pitchFamily="50" charset="-128"/>
            </a:endParaRPr>
          </a:p>
          <a:p>
            <a:pPr marL="173038" indent="3175" defTabSz="914238"/>
            <a:r>
              <a:rPr lang="ja-JP" altLang="en-US" sz="1400" spc="50" dirty="0" smtClean="0">
                <a:solidFill>
                  <a:prstClr val="black"/>
                </a:solidFill>
                <a:latin typeface="メイリオ" panose="020B0604030504040204" pitchFamily="50" charset="-128"/>
                <a:cs typeface="メイリオ" panose="020B0604030504040204" pitchFamily="50" charset="-128"/>
              </a:rPr>
              <a:t>②　適切</a:t>
            </a:r>
            <a:r>
              <a:rPr lang="ja-JP" altLang="en-US" sz="1400" spc="50" dirty="0">
                <a:solidFill>
                  <a:prstClr val="black"/>
                </a:solidFill>
                <a:latin typeface="メイリオ" panose="020B0604030504040204" pitchFamily="50" charset="-128"/>
                <a:cs typeface="メイリオ" panose="020B0604030504040204" pitchFamily="50" charset="-128"/>
              </a:rPr>
              <a:t>な指標による実績</a:t>
            </a:r>
            <a:r>
              <a:rPr lang="ja-JP" altLang="en-US" sz="1400" spc="50" dirty="0" smtClean="0">
                <a:solidFill>
                  <a:prstClr val="black"/>
                </a:solidFill>
                <a:latin typeface="メイリオ" panose="020B0604030504040204" pitchFamily="50" charset="-128"/>
                <a:cs typeface="メイリオ" panose="020B0604030504040204" pitchFamily="50" charset="-128"/>
              </a:rPr>
              <a:t>評価　</a:t>
            </a:r>
            <a:endParaRPr lang="en-US" altLang="ja-JP" sz="1400" spc="50" dirty="0" smtClean="0">
              <a:solidFill>
                <a:prstClr val="black"/>
              </a:solidFill>
              <a:latin typeface="メイリオ" panose="020B0604030504040204" pitchFamily="50" charset="-128"/>
              <a:cs typeface="メイリオ" panose="020B0604030504040204" pitchFamily="50" charset="-128"/>
            </a:endParaRPr>
          </a:p>
          <a:p>
            <a:pPr marL="173038" indent="3175" defTabSz="914238"/>
            <a:r>
              <a:rPr lang="ja-JP" altLang="en-US" sz="1400" spc="50" dirty="0" smtClean="0">
                <a:solidFill>
                  <a:prstClr val="black"/>
                </a:solidFill>
                <a:latin typeface="メイリオ" panose="020B0604030504040204" pitchFamily="50" charset="-128"/>
                <a:cs typeface="メイリオ" panose="020B0604030504040204" pitchFamily="50" charset="-128"/>
              </a:rPr>
              <a:t>③　インセンティブ</a:t>
            </a:r>
            <a:r>
              <a:rPr lang="ja-JP" altLang="en-US" sz="1400" spc="50" dirty="0">
                <a:solidFill>
                  <a:prstClr val="black"/>
                </a:solidFill>
                <a:latin typeface="メイリオ" panose="020B0604030504040204" pitchFamily="50" charset="-128"/>
                <a:cs typeface="メイリオ" panose="020B0604030504040204" pitchFamily="50" charset="-128"/>
              </a:rPr>
              <a:t>の</a:t>
            </a:r>
            <a:r>
              <a:rPr lang="ja-JP" altLang="en-US" sz="1400" spc="50" dirty="0" smtClean="0">
                <a:solidFill>
                  <a:prstClr val="black"/>
                </a:solidFill>
                <a:latin typeface="メイリオ" panose="020B0604030504040204" pitchFamily="50" charset="-128"/>
                <a:cs typeface="メイリオ" panose="020B0604030504040204" pitchFamily="50" charset="-128"/>
              </a:rPr>
              <a:t>付与</a:t>
            </a:r>
            <a:endParaRPr lang="en-US" altLang="ja-JP" sz="1400" spc="50" dirty="0" smtClean="0">
              <a:solidFill>
                <a:prstClr val="black"/>
              </a:solidFill>
              <a:latin typeface="メイリオ" panose="020B0604030504040204" pitchFamily="50" charset="-128"/>
              <a:cs typeface="メイリオ" panose="020B0604030504040204" pitchFamily="50" charset="-128"/>
            </a:endParaRPr>
          </a:p>
          <a:p>
            <a:pPr marL="173038" indent="-173038" defTabSz="914238"/>
            <a:r>
              <a:rPr lang="ja-JP" altLang="en-US" sz="1400" spc="50" dirty="0">
                <a:solidFill>
                  <a:prstClr val="black"/>
                </a:solidFill>
                <a:latin typeface="メイリオ" panose="020B0604030504040204" pitchFamily="50" charset="-128"/>
                <a:cs typeface="メイリオ" panose="020B0604030504040204" pitchFamily="50" charset="-128"/>
              </a:rPr>
              <a:t>　</a:t>
            </a:r>
            <a:r>
              <a:rPr lang="ja-JP" altLang="en-US" sz="1400" spc="50" dirty="0" smtClean="0">
                <a:solidFill>
                  <a:prstClr val="black"/>
                </a:solidFill>
                <a:latin typeface="メイリオ" panose="020B0604030504040204" pitchFamily="50" charset="-128"/>
                <a:cs typeface="メイリオ" panose="020B0604030504040204" pitchFamily="50" charset="-128"/>
              </a:rPr>
              <a:t>を</a:t>
            </a:r>
            <a:r>
              <a:rPr lang="ja-JP" altLang="en-US" sz="1400" spc="50" dirty="0">
                <a:solidFill>
                  <a:prstClr val="black"/>
                </a:solidFill>
                <a:latin typeface="メイリオ" panose="020B0604030504040204" pitchFamily="50" charset="-128"/>
                <a:cs typeface="メイリオ" panose="020B0604030504040204" pitchFamily="50" charset="-128"/>
              </a:rPr>
              <a:t>法律により</a:t>
            </a:r>
            <a:r>
              <a:rPr lang="ja-JP" altLang="en-US" sz="1400" spc="50" dirty="0" smtClean="0">
                <a:solidFill>
                  <a:prstClr val="black"/>
                </a:solidFill>
                <a:latin typeface="メイリオ" panose="020B0604030504040204" pitchFamily="50" charset="-128"/>
                <a:cs typeface="メイリオ" panose="020B0604030504040204" pitchFamily="50" charset="-128"/>
              </a:rPr>
              <a:t>制度化。</a:t>
            </a:r>
            <a:endParaRPr lang="en-US" altLang="ja-JP" sz="1600" spc="50" dirty="0">
              <a:solidFill>
                <a:prstClr val="black"/>
              </a:solidFill>
              <a:latin typeface="メイリオ" panose="020B0604030504040204" pitchFamily="50" charset="-128"/>
              <a:cs typeface="メイリオ" panose="020B0604030504040204" pitchFamily="50" charset="-128"/>
            </a:endParaRPr>
          </a:p>
          <a:p>
            <a:pPr marL="173038" indent="-173038" defTabSz="914238"/>
            <a:endParaRPr lang="en-US" altLang="ja-JP" sz="1200" spc="50" dirty="0" smtClean="0">
              <a:solidFill>
                <a:prstClr val="black"/>
              </a:solidFill>
              <a:latin typeface="メイリオ" panose="020B0604030504040204" pitchFamily="50" charset="-128"/>
              <a:cs typeface="メイリオ" panose="020B0604030504040204" pitchFamily="50" charset="-128"/>
            </a:endParaRPr>
          </a:p>
          <a:p>
            <a:pPr marL="173038" indent="-173038" defTabSz="914238"/>
            <a:r>
              <a:rPr lang="en-US" altLang="ja-JP" sz="1200" b="1" u="sng" spc="50" dirty="0" smtClean="0">
                <a:solidFill>
                  <a:prstClr val="black"/>
                </a:solidFill>
                <a:latin typeface="メイリオ" panose="020B0604030504040204" pitchFamily="50" charset="-128"/>
                <a:cs typeface="メイリオ" panose="020B0604030504040204" pitchFamily="50" charset="-128"/>
              </a:rPr>
              <a:t>※</a:t>
            </a:r>
            <a:r>
              <a:rPr lang="ja-JP" altLang="en-US" sz="1200" b="1" u="sng" spc="50" dirty="0" smtClean="0">
                <a:solidFill>
                  <a:prstClr val="black"/>
                </a:solidFill>
                <a:latin typeface="メイリオ" panose="020B0604030504040204" pitchFamily="50" charset="-128"/>
                <a:cs typeface="メイリオ" panose="020B0604030504040204" pitchFamily="50" charset="-128"/>
              </a:rPr>
              <a:t>主な法律事項</a:t>
            </a:r>
            <a:endParaRPr lang="en-US" altLang="ja-JP" sz="1200" b="1" u="sng" spc="50" dirty="0" smtClean="0">
              <a:solidFill>
                <a:prstClr val="black"/>
              </a:solidFill>
              <a:latin typeface="メイリオ" panose="020B0604030504040204" pitchFamily="50" charset="-128"/>
              <a:cs typeface="メイリオ" panose="020B0604030504040204" pitchFamily="50" charset="-128"/>
            </a:endParaRPr>
          </a:p>
          <a:p>
            <a:pPr marL="173038" indent="-173038" defTabSz="914238"/>
            <a:r>
              <a:rPr lang="ja-JP" altLang="en-US" sz="1200" spc="50" dirty="0" smtClean="0">
                <a:solidFill>
                  <a:prstClr val="black"/>
                </a:solidFill>
                <a:latin typeface="メイリオ" panose="020B0604030504040204" pitchFamily="50" charset="-128"/>
                <a:cs typeface="メイリオ" panose="020B0604030504040204" pitchFamily="50" charset="-128"/>
              </a:rPr>
              <a:t>・</a:t>
            </a:r>
            <a:r>
              <a:rPr lang="ja-JP" altLang="en-US" sz="1200" spc="50" dirty="0">
                <a:solidFill>
                  <a:prstClr val="black"/>
                </a:solidFill>
                <a:latin typeface="メイリオ" panose="020B0604030504040204" pitchFamily="50" charset="-128"/>
                <a:cs typeface="メイリオ" panose="020B0604030504040204" pitchFamily="50" charset="-128"/>
              </a:rPr>
              <a:t>介護保険事業（支援）計画</a:t>
            </a:r>
            <a:r>
              <a:rPr lang="ja-JP" altLang="en-US" sz="1200" spc="50" dirty="0" smtClean="0">
                <a:solidFill>
                  <a:prstClr val="black"/>
                </a:solidFill>
                <a:latin typeface="メイリオ" panose="020B0604030504040204" pitchFamily="50" charset="-128"/>
                <a:cs typeface="メイリオ" panose="020B0604030504040204" pitchFamily="50" charset="-128"/>
              </a:rPr>
              <a:t>の策定に当たり、国から提供されたデータの分析の実施</a:t>
            </a:r>
            <a:r>
              <a:rPr lang="ja-JP" altLang="en-US" sz="1200" spc="50" dirty="0">
                <a:solidFill>
                  <a:prstClr val="black"/>
                </a:solidFill>
                <a:latin typeface="メイリオ" panose="020B0604030504040204" pitchFamily="50" charset="-128"/>
                <a:cs typeface="メイリオ" panose="020B0604030504040204" pitchFamily="50" charset="-128"/>
              </a:rPr>
              <a:t>　</a:t>
            </a:r>
            <a:endParaRPr lang="en-US" altLang="ja-JP" sz="1200" spc="50" dirty="0" smtClean="0">
              <a:solidFill>
                <a:prstClr val="black"/>
              </a:solidFill>
              <a:latin typeface="メイリオ" panose="020B0604030504040204" pitchFamily="50" charset="-128"/>
              <a:cs typeface="メイリオ" panose="020B0604030504040204" pitchFamily="50" charset="-128"/>
            </a:endParaRPr>
          </a:p>
          <a:p>
            <a:pPr marL="173038" indent="-173038" defTabSz="914238"/>
            <a:r>
              <a:rPr lang="ja-JP" altLang="en-US" sz="1200" spc="50" dirty="0" smtClean="0">
                <a:solidFill>
                  <a:prstClr val="black"/>
                </a:solidFill>
                <a:latin typeface="メイリオ" panose="020B0604030504040204" pitchFamily="50" charset="-128"/>
                <a:cs typeface="メイリオ" panose="020B0604030504040204" pitchFamily="50" charset="-128"/>
              </a:rPr>
              <a:t>・介護保険事業（支援）計画に介護予防・重度化防止等の取組内容及び目標を記載</a:t>
            </a:r>
            <a:endParaRPr lang="en-US" altLang="ja-JP" sz="1200" spc="50" dirty="0" smtClean="0">
              <a:solidFill>
                <a:prstClr val="black"/>
              </a:solidFill>
              <a:latin typeface="メイリオ" panose="020B0604030504040204" pitchFamily="50" charset="-128"/>
              <a:cs typeface="メイリオ" panose="020B0604030504040204" pitchFamily="50" charset="-128"/>
            </a:endParaRPr>
          </a:p>
          <a:p>
            <a:pPr marL="173038" indent="-173038" defTabSz="914238"/>
            <a:r>
              <a:rPr lang="ja-JP" altLang="en-US" sz="1200" spc="50" dirty="0" smtClean="0">
                <a:solidFill>
                  <a:schemeClr val="tx1"/>
                </a:solidFill>
                <a:latin typeface="メイリオ" panose="020B0604030504040204" pitchFamily="50" charset="-128"/>
                <a:cs typeface="メイリオ" panose="020B0604030504040204" pitchFamily="50" charset="-128"/>
              </a:rPr>
              <a:t>・都道府県による市町村支援の規定の整備</a:t>
            </a:r>
            <a:endParaRPr lang="en-US" altLang="ja-JP" sz="1200" spc="50" dirty="0" smtClean="0">
              <a:solidFill>
                <a:schemeClr val="tx1"/>
              </a:solidFill>
              <a:latin typeface="メイリオ" panose="020B0604030504040204" pitchFamily="50" charset="-128"/>
              <a:cs typeface="メイリオ" panose="020B0604030504040204" pitchFamily="50" charset="-128"/>
            </a:endParaRPr>
          </a:p>
          <a:p>
            <a:pPr marL="173038" indent="-173038" defTabSz="914238"/>
            <a:r>
              <a:rPr lang="ja-JP" altLang="en-US" sz="1200" spc="50" dirty="0" smtClean="0">
                <a:solidFill>
                  <a:prstClr val="black"/>
                </a:solidFill>
                <a:latin typeface="メイリオ" panose="020B0604030504040204" pitchFamily="50" charset="-128"/>
                <a:cs typeface="メイリオ" panose="020B0604030504040204" pitchFamily="50" charset="-128"/>
              </a:rPr>
              <a:t>・</a:t>
            </a:r>
            <a:r>
              <a:rPr lang="ja-JP" altLang="en-US" sz="1200" spc="50" dirty="0">
                <a:solidFill>
                  <a:prstClr val="black"/>
                </a:solidFill>
                <a:latin typeface="メイリオ" panose="020B0604030504040204" pitchFamily="50" charset="-128"/>
                <a:cs typeface="メイリオ" panose="020B0604030504040204" pitchFamily="50" charset="-128"/>
              </a:rPr>
              <a:t>介護保険事業（支援）計画</a:t>
            </a:r>
            <a:r>
              <a:rPr lang="ja-JP" altLang="en-US" sz="1200" spc="50" dirty="0" smtClean="0">
                <a:solidFill>
                  <a:prstClr val="black"/>
                </a:solidFill>
                <a:latin typeface="メイリオ" panose="020B0604030504040204" pitchFamily="50" charset="-128"/>
                <a:cs typeface="メイリオ" panose="020B0604030504040204" pitchFamily="50" charset="-128"/>
              </a:rPr>
              <a:t>に位置付けられた目標の達成状況についての公表及び報告</a:t>
            </a:r>
            <a:endParaRPr lang="en-US" altLang="ja-JP" sz="1200" spc="50" dirty="0" smtClean="0">
              <a:solidFill>
                <a:prstClr val="black"/>
              </a:solidFill>
              <a:latin typeface="メイリオ" panose="020B0604030504040204" pitchFamily="50" charset="-128"/>
              <a:cs typeface="メイリオ" panose="020B0604030504040204" pitchFamily="50" charset="-128"/>
            </a:endParaRPr>
          </a:p>
          <a:p>
            <a:pPr marL="173038" indent="-173038" defTabSz="914238"/>
            <a:r>
              <a:rPr lang="ja-JP" altLang="en-US" sz="1200" spc="50" dirty="0" smtClean="0">
                <a:solidFill>
                  <a:prstClr val="black"/>
                </a:solidFill>
                <a:latin typeface="メイリオ" panose="020B0604030504040204" pitchFamily="50" charset="-128"/>
                <a:cs typeface="メイリオ" panose="020B0604030504040204" pitchFamily="50" charset="-128"/>
              </a:rPr>
              <a:t>・財政的インセンティブの付与の規定の整備</a:t>
            </a:r>
            <a:endParaRPr lang="en-US" altLang="ja-JP" sz="1200" spc="50" dirty="0" smtClean="0">
              <a:solidFill>
                <a:prstClr val="black"/>
              </a:solidFill>
              <a:latin typeface="メイリオ" panose="020B0604030504040204" pitchFamily="50" charset="-128"/>
              <a:cs typeface="メイリオ" panose="020B0604030504040204" pitchFamily="50" charset="-128"/>
            </a:endParaRPr>
          </a:p>
          <a:p>
            <a:pPr marL="173038" indent="-173038" defTabSz="914238"/>
            <a:endParaRPr lang="en-US" altLang="ja-JP" sz="1200" spc="50" dirty="0" err="1">
              <a:solidFill>
                <a:prstClr val="black"/>
              </a:solidFill>
              <a:latin typeface="メイリオ" panose="020B0604030504040204" pitchFamily="50" charset="-128"/>
              <a:cs typeface="メイリオ" panose="020B0604030504040204" pitchFamily="50" charset="-128"/>
            </a:endParaRPr>
          </a:p>
          <a:p>
            <a:pPr marL="173038" indent="-173038" defTabSz="914238"/>
            <a:r>
              <a:rPr lang="ja-JP" altLang="en-US" sz="1600" spc="50" dirty="0">
                <a:solidFill>
                  <a:prstClr val="black"/>
                </a:solidFill>
                <a:latin typeface="メイリオ" panose="020B0604030504040204" pitchFamily="50" charset="-128"/>
                <a:cs typeface="メイリオ" panose="020B0604030504040204" pitchFamily="50" charset="-128"/>
              </a:rPr>
              <a:t>　</a:t>
            </a:r>
            <a:endParaRPr lang="en-US" altLang="ja-JP" sz="1600" spc="50" dirty="0" smtClean="0">
              <a:solidFill>
                <a:prstClr val="black"/>
              </a:solidFill>
              <a:latin typeface="メイリオ" panose="020B0604030504040204" pitchFamily="50" charset="-128"/>
              <a:cs typeface="メイリオ" panose="020B0604030504040204" pitchFamily="50" charset="-128"/>
            </a:endParaRPr>
          </a:p>
        </p:txBody>
      </p:sp>
      <p:sp>
        <p:nvSpPr>
          <p:cNvPr id="68" name="正方形/長方形 67"/>
          <p:cNvSpPr/>
          <p:nvPr/>
        </p:nvSpPr>
        <p:spPr>
          <a:xfrm>
            <a:off x="1273901" y="476672"/>
            <a:ext cx="3149432" cy="362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sz="1600" b="1" dirty="0" smtClean="0">
                <a:solidFill>
                  <a:schemeClr val="tx1"/>
                </a:solidFill>
              </a:rPr>
              <a:t>～　保険者機能の抜本強化　～</a:t>
            </a:r>
            <a:endParaRPr lang="ja-JP" altLang="en-US" sz="1600" b="1" dirty="0">
              <a:solidFill>
                <a:schemeClr val="tx1"/>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2864721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idx="4294967295"/>
          </p:nvPr>
        </p:nvSpPr>
        <p:spPr>
          <a:xfrm>
            <a:off x="0" y="2693988"/>
            <a:ext cx="8909050" cy="14700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914326"/>
            <a:r>
              <a:rPr lang="ja-JP" altLang="en-US" sz="3600" dirty="0" smtClean="0">
                <a:solidFill>
                  <a:prstClr val="black"/>
                </a:solidFill>
                <a:latin typeface="HG丸ｺﾞｼｯｸM-PRO" pitchFamily="50" charset="-128"/>
                <a:ea typeface="HG丸ｺﾞｼｯｸM-PRO" pitchFamily="50" charset="-128"/>
              </a:rPr>
              <a:t>１．介護保険制度の概況について</a:t>
            </a:r>
            <a:endParaRPr lang="ja-JP" altLang="en-US" sz="3600" dirty="0">
              <a:solidFill>
                <a:prstClr val="black"/>
              </a:solidFill>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1</a:t>
            </a:fld>
            <a:endParaRPr lang="ja-JP" altLang="en-US">
              <a:solidFill>
                <a:prstClr val="black">
                  <a:tint val="75000"/>
                </a:prstClr>
              </a:solidFill>
            </a:endParaRPr>
          </a:p>
        </p:txBody>
      </p:sp>
    </p:spTree>
    <p:extLst>
      <p:ext uri="{BB962C8B-B14F-4D97-AF65-F5344CB8AC3E}">
        <p14:creationId xmlns:p14="http://schemas.microsoft.com/office/powerpoint/2010/main" val="638926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3894" y="698699"/>
            <a:ext cx="9688198" cy="1307821"/>
          </a:xfrm>
          <a:prstGeom prst="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93616" tIns="46808" rIns="93616" bIns="46808" rtlCol="0" anchor="ctr"/>
          <a:lstStyle/>
          <a:p>
            <a:pPr marL="216000" indent="-457200">
              <a:lnSpc>
                <a:spcPts val="1200"/>
              </a:lnSpc>
            </a:pP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itchFamily="49" charset="-128"/>
                <a:ea typeface="ＭＳ ゴシック" pitchFamily="49" charset="-128"/>
              </a:rPr>
              <a:t>各保険者に</a:t>
            </a:r>
            <a:r>
              <a:rPr lang="ja-JP" altLang="en-US" sz="1200" dirty="0">
                <a:solidFill>
                  <a:prstClr val="black"/>
                </a:solidFill>
                <a:latin typeface="ＭＳ ゴシック" pitchFamily="49" charset="-128"/>
                <a:ea typeface="ＭＳ ゴシック" pitchFamily="49" charset="-128"/>
              </a:rPr>
              <a:t>おいて、高齢化の進展状況や介護サービスの状況等は様々であり、保険者機能を強化し、地域の課題を的確に把握した上で、実情に応じた地域包括ケアシステムを構築していくことが</a:t>
            </a:r>
            <a:r>
              <a:rPr lang="ja-JP" altLang="en-US" sz="1200" dirty="0" smtClean="0">
                <a:solidFill>
                  <a:prstClr val="black"/>
                </a:solidFill>
                <a:latin typeface="ＭＳ ゴシック" pitchFamily="49" charset="-128"/>
                <a:ea typeface="ＭＳ ゴシック" pitchFamily="49" charset="-128"/>
              </a:rPr>
              <a:t>重要</a:t>
            </a:r>
            <a:endParaRPr lang="en-US" altLang="ja-JP" sz="1200" dirty="0">
              <a:solidFill>
                <a:prstClr val="black"/>
              </a:solidFill>
              <a:latin typeface="ＭＳ ゴシック" pitchFamily="49" charset="-128"/>
              <a:ea typeface="ＭＳ ゴシック" pitchFamily="49" charset="-128"/>
            </a:endParaRPr>
          </a:p>
          <a:p>
            <a:pPr marL="216000" indent="-457200">
              <a:lnSpc>
                <a:spcPts val="1200"/>
              </a:lnSpc>
            </a:pP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また</a:t>
            </a:r>
            <a:r>
              <a:rPr lang="ja-JP" altLang="en-US" sz="1200" dirty="0" smtClean="0">
                <a:solidFill>
                  <a:prstClr val="black"/>
                </a:solidFill>
                <a:latin typeface="ＭＳ ゴシック" pitchFamily="49" charset="-128"/>
                <a:ea typeface="ＭＳ ゴシック" pitchFamily="49" charset="-128"/>
              </a:rPr>
              <a:t>、保険者</a:t>
            </a:r>
            <a:r>
              <a:rPr lang="ja-JP" altLang="ja-JP" sz="1200" dirty="0" smtClean="0">
                <a:solidFill>
                  <a:prstClr val="black"/>
                </a:solidFill>
              </a:rPr>
              <a:t>の</a:t>
            </a:r>
            <a:r>
              <a:rPr lang="ja-JP" altLang="ja-JP" sz="1200" dirty="0">
                <a:solidFill>
                  <a:prstClr val="black"/>
                </a:solidFill>
              </a:rPr>
              <a:t>人員やノウハウにも課題や地域差があることや</a:t>
            </a:r>
            <a:r>
              <a:rPr lang="ja-JP" altLang="ja-JP" sz="1200" dirty="0" smtClean="0">
                <a:solidFill>
                  <a:prstClr val="black"/>
                </a:solidFill>
              </a:rPr>
              <a:t>、</a:t>
            </a:r>
            <a:r>
              <a:rPr lang="ja-JP" altLang="en-US" sz="1200" dirty="0">
                <a:solidFill>
                  <a:prstClr val="black"/>
                </a:solidFill>
              </a:rPr>
              <a:t>保険者</a:t>
            </a:r>
            <a:r>
              <a:rPr lang="ja-JP" altLang="ja-JP" sz="1200" dirty="0" smtClean="0">
                <a:solidFill>
                  <a:prstClr val="black"/>
                </a:solidFill>
              </a:rPr>
              <a:t>の</a:t>
            </a:r>
            <a:r>
              <a:rPr lang="ja-JP" altLang="ja-JP" sz="1200" dirty="0">
                <a:solidFill>
                  <a:prstClr val="black"/>
                </a:solidFill>
              </a:rPr>
              <a:t>枠を超えた調整が必要である場合もあること</a:t>
            </a:r>
            <a:r>
              <a:rPr lang="ja-JP" altLang="ja-JP" sz="1200" dirty="0" smtClean="0">
                <a:solidFill>
                  <a:prstClr val="black"/>
                </a:solidFill>
              </a:rPr>
              <a:t>等</a:t>
            </a:r>
            <a:r>
              <a:rPr lang="ja-JP" altLang="en-US" sz="1200" dirty="0">
                <a:solidFill>
                  <a:prstClr val="black"/>
                </a:solidFill>
              </a:rPr>
              <a:t>から</a:t>
            </a:r>
            <a:r>
              <a:rPr lang="ja-JP" altLang="en-US" sz="1200" dirty="0" smtClean="0">
                <a:solidFill>
                  <a:prstClr val="black"/>
                </a:solidFill>
              </a:rPr>
              <a:t>、</a:t>
            </a:r>
            <a:r>
              <a:rPr lang="ja-JP" altLang="en-US" sz="1200" dirty="0">
                <a:solidFill>
                  <a:prstClr val="black"/>
                </a:solidFill>
              </a:rPr>
              <a:t>都道府県に</a:t>
            </a:r>
            <a:r>
              <a:rPr lang="ja-JP" altLang="en-US" sz="1200" dirty="0" smtClean="0">
                <a:solidFill>
                  <a:prstClr val="black"/>
                </a:solidFill>
              </a:rPr>
              <a:t>よる</a:t>
            </a:r>
            <a:r>
              <a:rPr lang="ja-JP" altLang="en-US" sz="1200" dirty="0">
                <a:solidFill>
                  <a:prstClr val="black"/>
                </a:solidFill>
              </a:rPr>
              <a:t>保険者</a:t>
            </a:r>
            <a:r>
              <a:rPr lang="ja-JP" altLang="en-US" sz="1200" dirty="0" smtClean="0">
                <a:solidFill>
                  <a:prstClr val="black"/>
                </a:solidFill>
              </a:rPr>
              <a:t>支援</a:t>
            </a:r>
            <a:r>
              <a:rPr lang="ja-JP" altLang="en-US" sz="1200" dirty="0">
                <a:solidFill>
                  <a:prstClr val="black"/>
                </a:solidFill>
              </a:rPr>
              <a:t>が</a:t>
            </a:r>
            <a:r>
              <a:rPr lang="ja-JP" altLang="en-US" sz="1200" dirty="0" smtClean="0">
                <a:solidFill>
                  <a:prstClr val="black"/>
                </a:solidFill>
              </a:rPr>
              <a:t>重要</a:t>
            </a:r>
            <a:endParaRPr lang="en-US" altLang="ja-JP" sz="1200" dirty="0">
              <a:solidFill>
                <a:prstClr val="black"/>
              </a:solidFill>
            </a:endParaRPr>
          </a:p>
          <a:p>
            <a:pPr marL="216000" indent="-457200" algn="just">
              <a:lnSpc>
                <a:spcPts val="1200"/>
              </a:lnSpc>
            </a:pP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このため、平成</a:t>
            </a:r>
            <a:r>
              <a:rPr lang="en-US" altLang="ja-JP" sz="1200" dirty="0">
                <a:solidFill>
                  <a:prstClr val="black"/>
                </a:solidFill>
                <a:latin typeface="ＭＳ ゴシック" pitchFamily="49" charset="-128"/>
                <a:ea typeface="ＭＳ ゴシック" pitchFamily="49" charset="-128"/>
              </a:rPr>
              <a:t>29</a:t>
            </a:r>
            <a:r>
              <a:rPr lang="ja-JP" altLang="en-US" sz="1200" dirty="0">
                <a:solidFill>
                  <a:prstClr val="black"/>
                </a:solidFill>
                <a:latin typeface="ＭＳ ゴシック" pitchFamily="49" charset="-128"/>
                <a:ea typeface="ＭＳ ゴシック" pitchFamily="49" charset="-128"/>
              </a:rPr>
              <a:t>年地域包括ケア強化法において、高齢者の自立支援・重度化防止等に向けた保険者の取組や都道府県による保険者支援の取組が全国で実施されるよう、取組を制度化したところであり、この一環として</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市町村</a:t>
            </a:r>
            <a:r>
              <a:rPr lang="ja-JP" altLang="en-US" sz="1200" dirty="0" smtClean="0">
                <a:solidFill>
                  <a:prstClr val="black"/>
                </a:solidFill>
                <a:latin typeface="ＭＳ ゴシック" pitchFamily="49" charset="-128"/>
                <a:ea typeface="ＭＳ ゴシック" pitchFamily="49" charset="-128"/>
              </a:rPr>
              <a:t>や</a:t>
            </a:r>
            <a:r>
              <a:rPr lang="ja-JP" altLang="en-US" sz="1200" dirty="0">
                <a:solidFill>
                  <a:prstClr val="black"/>
                </a:solidFill>
                <a:latin typeface="ＭＳ ゴシック" pitchFamily="49" charset="-128"/>
                <a:ea typeface="ＭＳ ゴシック" pitchFamily="49" charset="-128"/>
              </a:rPr>
              <a:t>都道府県の様々な取組の達成状況を評価できるよう、客観的な指標を設定した上で</a:t>
            </a:r>
            <a:r>
              <a:rPr lang="ja-JP" altLang="en-US" sz="1200" dirty="0" smtClean="0">
                <a:solidFill>
                  <a:prstClr val="black"/>
                </a:solidFill>
                <a:latin typeface="ＭＳ ゴシック" pitchFamily="49" charset="-128"/>
                <a:ea typeface="ＭＳ ゴシック" pitchFamily="49" charset="-128"/>
              </a:rPr>
              <a:t>、</a:t>
            </a:r>
            <a:r>
              <a:rPr lang="ja-JP" altLang="ja-JP" sz="1200" dirty="0">
                <a:solidFill>
                  <a:prstClr val="black"/>
                </a:solidFill>
              </a:rPr>
              <a:t>市町村や都道府県の高齢者の自立支援、重度化防止等に関する取組</a:t>
            </a:r>
            <a:r>
              <a:rPr lang="ja-JP" altLang="ja-JP" sz="1200" dirty="0" smtClean="0">
                <a:solidFill>
                  <a:prstClr val="black"/>
                </a:solidFill>
              </a:rPr>
              <a:t>を</a:t>
            </a:r>
            <a:r>
              <a:rPr lang="ja-JP" altLang="en-US" sz="1200" dirty="0">
                <a:solidFill>
                  <a:prstClr val="black"/>
                </a:solidFill>
              </a:rPr>
              <a:t>推進</a:t>
            </a:r>
            <a:r>
              <a:rPr lang="ja-JP" altLang="ja-JP" sz="1200" dirty="0" smtClean="0">
                <a:solidFill>
                  <a:prstClr val="black"/>
                </a:solidFill>
              </a:rPr>
              <a:t>する</a:t>
            </a:r>
            <a:r>
              <a:rPr lang="ja-JP" altLang="ja-JP" sz="1200" dirty="0">
                <a:solidFill>
                  <a:prstClr val="black"/>
                </a:solidFill>
              </a:rPr>
              <a:t>ための新たな交付金（</a:t>
            </a:r>
            <a:r>
              <a:rPr lang="ja-JP" altLang="ja-JP" sz="1200" dirty="0" smtClean="0">
                <a:solidFill>
                  <a:prstClr val="black"/>
                </a:solidFill>
              </a:rPr>
              <a:t>市町村分</a:t>
            </a:r>
            <a:r>
              <a:rPr lang="ja-JP" altLang="en-US" sz="1200" dirty="0" smtClean="0">
                <a:solidFill>
                  <a:prstClr val="black"/>
                </a:solidFill>
              </a:rPr>
              <a:t>、</a:t>
            </a:r>
            <a:r>
              <a:rPr lang="ja-JP" altLang="ja-JP" sz="1200" dirty="0" smtClean="0">
                <a:solidFill>
                  <a:prstClr val="black"/>
                </a:solidFill>
              </a:rPr>
              <a:t>都道府県分）</a:t>
            </a:r>
            <a:r>
              <a:rPr lang="ja-JP" altLang="ja-JP" sz="1200" dirty="0">
                <a:solidFill>
                  <a:prstClr val="black"/>
                </a:solidFill>
              </a:rPr>
              <a:t>を</a:t>
            </a:r>
            <a:r>
              <a:rPr lang="ja-JP" altLang="ja-JP" sz="1200" dirty="0" smtClean="0">
                <a:solidFill>
                  <a:prstClr val="black"/>
                </a:solidFill>
              </a:rPr>
              <a:t>創設</a:t>
            </a:r>
            <a:endParaRPr lang="en-US" altLang="ja-JP" sz="1200" dirty="0" smtClean="0">
              <a:solidFill>
                <a:prstClr val="black"/>
              </a:solidFill>
            </a:endParaRPr>
          </a:p>
        </p:txBody>
      </p:sp>
      <p:sp>
        <p:nvSpPr>
          <p:cNvPr id="23" name="正方形/長方形 22"/>
          <p:cNvSpPr/>
          <p:nvPr/>
        </p:nvSpPr>
        <p:spPr>
          <a:xfrm>
            <a:off x="33209" y="476675"/>
            <a:ext cx="917817" cy="195208"/>
          </a:xfrm>
          <a:prstGeom prst="rect">
            <a:avLst/>
          </a:prstGeom>
          <a:solidFill>
            <a:srgbClr val="002060">
              <a:alpha val="70000"/>
            </a:srgb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spcBef>
                <a:spcPts val="600"/>
              </a:spcBef>
              <a:defRPr/>
            </a:pPr>
            <a:r>
              <a:rPr lang="ja-JP" altLang="en-US" sz="1400" b="1" dirty="0" smtClean="0">
                <a:solidFill>
                  <a:prstClr val="white"/>
                </a:solidFill>
              </a:rPr>
              <a:t>趣　 旨</a:t>
            </a:r>
            <a:r>
              <a:rPr lang="ja-JP" altLang="en-US" sz="1400" b="1" dirty="0" smtClean="0">
                <a:solidFill>
                  <a:prstClr val="black"/>
                </a:solidFill>
              </a:rPr>
              <a:t>　</a:t>
            </a:r>
            <a:endParaRPr lang="en-US" altLang="ja-JP" sz="1400" b="1" dirty="0">
              <a:solidFill>
                <a:prstClr val="black"/>
              </a:solidFill>
            </a:endParaRPr>
          </a:p>
        </p:txBody>
      </p:sp>
      <p:sp>
        <p:nvSpPr>
          <p:cNvPr id="17" name="正方形/長方形 16"/>
          <p:cNvSpPr/>
          <p:nvPr/>
        </p:nvSpPr>
        <p:spPr>
          <a:xfrm>
            <a:off x="143904" y="2267816"/>
            <a:ext cx="4735175" cy="668768"/>
          </a:xfrm>
          <a:prstGeom prst="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93616" tIns="46808" rIns="93616" bIns="46808" rtlCol="0" anchor="ctr"/>
          <a:lstStyle/>
          <a:p>
            <a:pPr fontAlgn="base">
              <a:lnSpc>
                <a:spcPts val="1200"/>
              </a:lnSpc>
            </a:pPr>
            <a:r>
              <a:rPr lang="ja-JP" altLang="en-US" sz="1200" b="1" u="sng" dirty="0" smtClean="0">
                <a:solidFill>
                  <a:prstClr val="black"/>
                </a:solidFill>
              </a:rPr>
              <a:t>＜市町村分＞</a:t>
            </a:r>
            <a:endParaRPr lang="en-US" altLang="ja-JP" sz="1200" b="1" u="sng" dirty="0" smtClean="0">
              <a:solidFill>
                <a:prstClr val="black"/>
              </a:solidFill>
            </a:endParaRPr>
          </a:p>
          <a:p>
            <a:pPr fontAlgn="base">
              <a:lnSpc>
                <a:spcPts val="1300"/>
              </a:lnSpc>
            </a:pPr>
            <a:r>
              <a:rPr lang="ja-JP" altLang="en-US" sz="1200" b="1" dirty="0" smtClean="0">
                <a:solidFill>
                  <a:prstClr val="black"/>
                </a:solidFill>
              </a:rPr>
              <a:t>１　交付対象</a:t>
            </a:r>
            <a:r>
              <a:rPr lang="ja-JP" altLang="en-US" sz="1200" b="1" dirty="0">
                <a:solidFill>
                  <a:prstClr val="black"/>
                </a:solidFill>
              </a:rPr>
              <a:t> </a:t>
            </a:r>
            <a:r>
              <a:rPr lang="ja-JP" altLang="en-US" sz="1200" b="1" dirty="0" smtClean="0">
                <a:solidFill>
                  <a:prstClr val="black"/>
                </a:solidFill>
              </a:rPr>
              <a:t>  </a:t>
            </a:r>
            <a:r>
              <a:rPr lang="ja-JP" altLang="en-US" sz="1200" dirty="0" smtClean="0">
                <a:solidFill>
                  <a:prstClr val="black"/>
                </a:solidFill>
              </a:rPr>
              <a:t>市町村（広域連合、一部事務組合）</a:t>
            </a:r>
            <a:endParaRPr lang="en-US" altLang="ja-JP" sz="1200" dirty="0">
              <a:solidFill>
                <a:prstClr val="black"/>
              </a:solidFill>
            </a:endParaRPr>
          </a:p>
          <a:p>
            <a:pPr marL="990600" indent="-990600" fontAlgn="base">
              <a:lnSpc>
                <a:spcPts val="1300"/>
              </a:lnSpc>
            </a:pPr>
            <a:r>
              <a:rPr lang="ja-JP" altLang="en-US" sz="1200" b="1" dirty="0">
                <a:solidFill>
                  <a:prstClr val="black"/>
                </a:solidFill>
              </a:rPr>
              <a:t>２</a:t>
            </a:r>
            <a:r>
              <a:rPr lang="ja-JP" altLang="en-US" sz="1200" b="1" dirty="0" smtClean="0">
                <a:solidFill>
                  <a:prstClr val="black"/>
                </a:solidFill>
              </a:rPr>
              <a:t>　交付内容</a:t>
            </a:r>
            <a:r>
              <a:rPr lang="ja-JP" altLang="en-US" sz="1200" b="1" dirty="0">
                <a:solidFill>
                  <a:prstClr val="black"/>
                </a:solidFill>
              </a:rPr>
              <a:t>　</a:t>
            </a:r>
            <a:r>
              <a:rPr lang="ja-JP" altLang="en-US" sz="1200" dirty="0" smtClean="0">
                <a:solidFill>
                  <a:prstClr val="black"/>
                </a:solidFill>
              </a:rPr>
              <a:t>自立支援・重度化防止等に向けた保険者の取組を支援</a:t>
            </a:r>
            <a:endParaRPr lang="en-US" altLang="ja-JP" sz="1200" dirty="0" smtClean="0">
              <a:solidFill>
                <a:prstClr val="black"/>
              </a:solidFill>
            </a:endParaRPr>
          </a:p>
        </p:txBody>
      </p:sp>
      <p:sp>
        <p:nvSpPr>
          <p:cNvPr id="18" name="正方形/長方形 17"/>
          <p:cNvSpPr/>
          <p:nvPr/>
        </p:nvSpPr>
        <p:spPr>
          <a:xfrm>
            <a:off x="33208" y="2066837"/>
            <a:ext cx="922121" cy="190192"/>
          </a:xfrm>
          <a:prstGeom prst="rect">
            <a:avLst/>
          </a:prstGeom>
          <a:solidFill>
            <a:srgbClr val="002060">
              <a:alpha val="70000"/>
            </a:srgbClr>
          </a:solidFill>
          <a:ln>
            <a:solidFill>
              <a:schemeClr val="tx2">
                <a:lumMod val="60000"/>
                <a:lumOff val="40000"/>
              </a:schemeClr>
            </a:solidFill>
          </a:ln>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a:spcBef>
                <a:spcPts val="600"/>
              </a:spcBef>
              <a:defRPr/>
            </a:pPr>
            <a:r>
              <a:rPr lang="ja-JP" altLang="en-US" sz="1400" b="1" dirty="0" smtClean="0">
                <a:solidFill>
                  <a:prstClr val="white"/>
                </a:solidFill>
              </a:rPr>
              <a:t>概　 要</a:t>
            </a:r>
            <a:endParaRPr lang="en-US" altLang="ja-JP" sz="1400" b="1" dirty="0">
              <a:solidFill>
                <a:prstClr val="white"/>
              </a:solidFill>
            </a:endParaRPr>
          </a:p>
        </p:txBody>
      </p:sp>
      <p:sp>
        <p:nvSpPr>
          <p:cNvPr id="13" name="正方形/長方形 12"/>
          <p:cNvSpPr/>
          <p:nvPr/>
        </p:nvSpPr>
        <p:spPr>
          <a:xfrm>
            <a:off x="4944074" y="2257025"/>
            <a:ext cx="4888025" cy="806418"/>
          </a:xfrm>
          <a:prstGeom prst="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93616" tIns="46808" rIns="93616" bIns="46808" rtlCol="0" anchor="ctr"/>
          <a:lstStyle/>
          <a:p>
            <a:pPr fontAlgn="base">
              <a:lnSpc>
                <a:spcPts val="1700"/>
              </a:lnSpc>
            </a:pPr>
            <a:r>
              <a:rPr lang="ja-JP" altLang="en-US" sz="1200" b="1" u="sng" dirty="0" smtClean="0">
                <a:solidFill>
                  <a:prstClr val="black"/>
                </a:solidFill>
              </a:rPr>
              <a:t>＜都道府県分＞</a:t>
            </a:r>
            <a:endParaRPr lang="en-US" altLang="ja-JP" sz="1200" b="1" u="sng" dirty="0" smtClean="0">
              <a:solidFill>
                <a:prstClr val="black"/>
              </a:solidFill>
            </a:endParaRPr>
          </a:p>
          <a:p>
            <a:pPr fontAlgn="base">
              <a:lnSpc>
                <a:spcPts val="1300"/>
              </a:lnSpc>
            </a:pPr>
            <a:r>
              <a:rPr lang="ja-JP" altLang="en-US" sz="1200" b="1" dirty="0" smtClean="0">
                <a:solidFill>
                  <a:prstClr val="black"/>
                </a:solidFill>
              </a:rPr>
              <a:t>１　交付</a:t>
            </a:r>
            <a:r>
              <a:rPr lang="ja-JP" altLang="en-US" sz="1200" b="1" dirty="0">
                <a:solidFill>
                  <a:prstClr val="black"/>
                </a:solidFill>
              </a:rPr>
              <a:t>対象</a:t>
            </a:r>
            <a:r>
              <a:rPr lang="ja-JP" altLang="en-US" sz="1200" b="1" dirty="0" smtClean="0">
                <a:solidFill>
                  <a:prstClr val="black"/>
                </a:solidFill>
              </a:rPr>
              <a:t>　</a:t>
            </a:r>
            <a:r>
              <a:rPr lang="ja-JP" altLang="en-US" sz="1200" dirty="0" smtClean="0">
                <a:solidFill>
                  <a:prstClr val="black"/>
                </a:solidFill>
              </a:rPr>
              <a:t>　都道府県</a:t>
            </a:r>
            <a:endParaRPr lang="en-US" altLang="ja-JP" sz="1200" dirty="0" smtClean="0">
              <a:solidFill>
                <a:prstClr val="black"/>
              </a:solidFill>
            </a:endParaRPr>
          </a:p>
          <a:p>
            <a:pPr marL="990600" indent="-990600" fontAlgn="base">
              <a:lnSpc>
                <a:spcPts val="1300"/>
              </a:lnSpc>
            </a:pPr>
            <a:r>
              <a:rPr lang="ja-JP" altLang="en-US" sz="1200" b="1" dirty="0" smtClean="0">
                <a:solidFill>
                  <a:prstClr val="black"/>
                </a:solidFill>
              </a:rPr>
              <a:t>２　交付内容　　</a:t>
            </a:r>
            <a:r>
              <a:rPr lang="ja-JP" altLang="en-US" sz="1200" dirty="0" smtClean="0">
                <a:solidFill>
                  <a:prstClr val="black"/>
                </a:solidFill>
              </a:rPr>
              <a:t>自立</a:t>
            </a:r>
            <a:r>
              <a:rPr lang="ja-JP" altLang="en-US" sz="1200" dirty="0">
                <a:solidFill>
                  <a:prstClr val="black"/>
                </a:solidFill>
              </a:rPr>
              <a:t>支援・重度化防止等に</a:t>
            </a:r>
            <a:r>
              <a:rPr lang="ja-JP" altLang="en-US" sz="1200" dirty="0" smtClean="0">
                <a:solidFill>
                  <a:prstClr val="black"/>
                </a:solidFill>
              </a:rPr>
              <a:t>向けた都道府県に</a:t>
            </a:r>
            <a:r>
              <a:rPr lang="ja-JP" altLang="en-US" sz="1200" dirty="0">
                <a:solidFill>
                  <a:prstClr val="black"/>
                </a:solidFill>
              </a:rPr>
              <a:t>よる市町村支援の取組を</a:t>
            </a:r>
            <a:r>
              <a:rPr lang="ja-JP" altLang="en-US" sz="1200" dirty="0" smtClean="0">
                <a:solidFill>
                  <a:prstClr val="black"/>
                </a:solidFill>
              </a:rPr>
              <a:t>支援　　</a:t>
            </a:r>
            <a:r>
              <a:rPr lang="ja-JP" altLang="en-US" sz="1100" dirty="0" smtClean="0">
                <a:solidFill>
                  <a:prstClr val="black"/>
                </a:solidFill>
              </a:rPr>
              <a:t>　　　　　　</a:t>
            </a:r>
            <a:endParaRPr lang="en-US" altLang="ja-JP" sz="1100" dirty="0" smtClean="0">
              <a:solidFill>
                <a:prstClr val="black"/>
              </a:solidFill>
            </a:endParaRPr>
          </a:p>
        </p:txBody>
      </p:sp>
      <p:sp>
        <p:nvSpPr>
          <p:cNvPr id="16" name="Rectangle 59"/>
          <p:cNvSpPr txBox="1">
            <a:spLocks noChangeArrowheads="1"/>
          </p:cNvSpPr>
          <p:nvPr/>
        </p:nvSpPr>
        <p:spPr>
          <a:xfrm>
            <a:off x="8" y="-27384"/>
            <a:ext cx="9906000" cy="400752"/>
          </a:xfrm>
          <a:prstGeom prst="rect">
            <a:avLst/>
          </a:prstGeom>
          <a:solidFill>
            <a:srgbClr val="002060"/>
          </a:solidFill>
          <a:ln w="38100" cmpd="dbl">
            <a:solidFill>
              <a:schemeClr val="tx1"/>
            </a:solidFill>
            <a:miter lim="800000"/>
            <a:headEnd/>
            <a:tailEnd/>
          </a:ln>
        </p:spPr>
        <p:txBody>
          <a:bodyPr wrap="square" lIns="92075" tIns="46038" rIns="92075" bIns="46038">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高齢者の自立支援、重度化防止等に関する取組を推進するための新たな交付金</a:t>
            </a:r>
            <a:endParaRPr lang="en-US" altLang="ja-JP" sz="2000" b="1" spc="-14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58285" y="2925015"/>
            <a:ext cx="4299574" cy="276999"/>
          </a:xfrm>
          <a:prstGeom prst="rect">
            <a:avLst/>
          </a:prstGeom>
        </p:spPr>
        <p:txBody>
          <a:bodyPr wrap="none">
            <a:spAutoFit/>
          </a:bodyPr>
          <a:lstStyle/>
          <a:p>
            <a:pPr algn="ctr">
              <a:spcBef>
                <a:spcPts val="600"/>
              </a:spcBef>
              <a:defRPr/>
            </a:pPr>
            <a:r>
              <a:rPr lang="ja-JP" altLang="en-US" sz="1200" b="1" dirty="0" smtClean="0">
                <a:solidFill>
                  <a:prstClr val="black"/>
                </a:solidFill>
              </a:rPr>
              <a:t>＜参考１＞平成</a:t>
            </a:r>
            <a:r>
              <a:rPr lang="ja-JP" altLang="en-US" sz="1200" b="1" dirty="0">
                <a:solidFill>
                  <a:prstClr val="black"/>
                </a:solidFill>
              </a:rPr>
              <a:t>２９年介護保険法改正による保険者機能の強化</a:t>
            </a:r>
            <a:endParaRPr lang="en-US" altLang="ja-JP" sz="1200" b="1" dirty="0">
              <a:solidFill>
                <a:prstClr val="black"/>
              </a:solidFill>
            </a:endParaRPr>
          </a:p>
        </p:txBody>
      </p:sp>
      <p:sp>
        <p:nvSpPr>
          <p:cNvPr id="21" name="角丸四角形 20"/>
          <p:cNvSpPr/>
          <p:nvPr/>
        </p:nvSpPr>
        <p:spPr>
          <a:xfrm>
            <a:off x="415444" y="3176138"/>
            <a:ext cx="978517" cy="716551"/>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p>
            <a:pPr algn="ctr" defTabSz="914238"/>
            <a:r>
              <a:rPr lang="ja-JP" altLang="en-US" sz="1100" dirty="0">
                <a:solidFill>
                  <a:prstClr val="black"/>
                </a:solidFill>
                <a:latin typeface="HG丸ｺﾞｼｯｸM-PRO" panose="020F0600000000000000" pitchFamily="50" charset="-128"/>
                <a:ea typeface="HG丸ｺﾞｼｯｸM-PRO" panose="020F0600000000000000" pitchFamily="50" charset="-128"/>
              </a:rPr>
              <a:t>データ</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に</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algn="ctr" defTabSz="914238"/>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基づく</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algn="ctr" defTabSz="914238"/>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地域課題の分析</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1520251" y="3176139"/>
            <a:ext cx="1090523" cy="1488330"/>
          </a:xfrm>
          <a:prstGeom prst="roundRect">
            <a:avLst>
              <a:gd name="adj" fmla="val 10806"/>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p>
            <a:pPr defTabSz="914238"/>
            <a:r>
              <a:rPr lang="ja-JP" altLang="en-US" sz="1200" dirty="0">
                <a:solidFill>
                  <a:prstClr val="black"/>
                </a:solidFill>
                <a:latin typeface="HG丸ｺﾞｼｯｸM-PRO" panose="020F0600000000000000" pitchFamily="50" charset="-128"/>
                <a:ea typeface="HG丸ｺﾞｼｯｸM-PRO" panose="020F0600000000000000" pitchFamily="50" charset="-128"/>
              </a:rPr>
              <a:t>取組内容・</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914238"/>
            <a:r>
              <a:rPr lang="ja-JP" altLang="en-US" sz="1200" dirty="0">
                <a:solidFill>
                  <a:prstClr val="black"/>
                </a:solidFill>
                <a:latin typeface="HG丸ｺﾞｼｯｸM-PRO" panose="020F0600000000000000" pitchFamily="50" charset="-128"/>
                <a:ea typeface="HG丸ｺﾞｼｯｸM-PRO" panose="020F0600000000000000" pitchFamily="50" charset="-128"/>
              </a:rPr>
              <a:t>目標の計画への</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記載</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2856005" y="3176138"/>
            <a:ext cx="3564112" cy="1058366"/>
          </a:xfrm>
          <a:prstGeom prst="roundRect">
            <a:avLst>
              <a:gd name="adj" fmla="val 8286"/>
            </a:avLst>
          </a:prstGeom>
          <a:solidFill>
            <a:srgbClr val="CC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p>
            <a:pPr algn="ctr" defTabSz="914238"/>
            <a:r>
              <a:rPr lang="ja-JP" altLang="en-US" sz="1200" dirty="0">
                <a:solidFill>
                  <a:prstClr val="black"/>
                </a:solidFill>
                <a:latin typeface="HG丸ｺﾞｼｯｸM-PRO" panose="020F0600000000000000" pitchFamily="50" charset="-128"/>
                <a:ea typeface="HG丸ｺﾞｼｯｸM-PRO" panose="020F0600000000000000" pitchFamily="50" charset="-128"/>
              </a:rPr>
              <a:t>保険者機能の発揮・向上（取組内容）</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914238"/>
            <a:endParaRPr lang="en-US" altLang="ja-JP" sz="400" dirty="0">
              <a:solidFill>
                <a:prstClr val="black"/>
              </a:solidFill>
            </a:endParaRPr>
          </a:p>
          <a:p>
            <a:pPr marL="268288" indent="-268288" defTabSz="914238"/>
            <a:r>
              <a:rPr lang="ja-JP" altLang="en-US" sz="1200" dirty="0" smtClean="0">
                <a:solidFill>
                  <a:prstClr val="black"/>
                </a:solidFill>
                <a:latin typeface="HGPｺﾞｼｯｸM" panose="020B0600000000000000" pitchFamily="50" charset="-128"/>
                <a:ea typeface="HGPｺﾞｼｯｸM" panose="020B0600000000000000" pitchFamily="50" charset="-128"/>
              </a:rPr>
              <a:t>・　リハビリ</a:t>
            </a:r>
            <a:r>
              <a:rPr lang="ja-JP" altLang="en-US" sz="1200" dirty="0">
                <a:solidFill>
                  <a:prstClr val="black"/>
                </a:solidFill>
                <a:latin typeface="HGPｺﾞｼｯｸM" panose="020B0600000000000000" pitchFamily="50" charset="-128"/>
                <a:ea typeface="HGPｺﾞｼｯｸM" panose="020B0600000000000000" pitchFamily="50" charset="-128"/>
              </a:rPr>
              <a:t>職等と連携して効果的な介護予防を実施</a:t>
            </a:r>
          </a:p>
          <a:p>
            <a:pPr marL="90488" indent="-90488" defTabSz="914238"/>
            <a:r>
              <a:rPr lang="ja-JP" altLang="en-US" sz="1200" dirty="0" smtClean="0">
                <a:solidFill>
                  <a:prstClr val="black"/>
                </a:solidFill>
                <a:latin typeface="HGPｺﾞｼｯｸM" panose="020B0600000000000000" pitchFamily="50" charset="-128"/>
                <a:ea typeface="HGPｺﾞｼｯｸM" panose="020B0600000000000000" pitchFamily="50" charset="-128"/>
              </a:rPr>
              <a:t>・　保険者</a:t>
            </a:r>
            <a:r>
              <a:rPr lang="ja-JP" altLang="en-US" sz="1200" dirty="0">
                <a:solidFill>
                  <a:prstClr val="black"/>
                </a:solidFill>
                <a:latin typeface="HGPｺﾞｼｯｸM" panose="020B0600000000000000" pitchFamily="50" charset="-128"/>
                <a:ea typeface="HGPｺﾞｼｯｸM" panose="020B0600000000000000" pitchFamily="50" charset="-128"/>
              </a:rPr>
              <a:t>が、多職種が参加する地域ケア会議を活用しケアマネジメントを</a:t>
            </a:r>
            <a:r>
              <a:rPr lang="ja-JP" altLang="en-US" sz="1200" dirty="0" smtClean="0">
                <a:solidFill>
                  <a:prstClr val="black"/>
                </a:solidFill>
                <a:latin typeface="HGPｺﾞｼｯｸM" panose="020B0600000000000000" pitchFamily="50" charset="-128"/>
                <a:ea typeface="HGPｺﾞｼｯｸM" panose="020B0600000000000000" pitchFamily="50" charset="-128"/>
              </a:rPr>
              <a:t>支援</a:t>
            </a:r>
            <a:endParaRPr lang="en-US" altLang="ja-JP" sz="1200" strike="sngStrike" dirty="0">
              <a:solidFill>
                <a:prstClr val="black"/>
              </a:solidFill>
              <a:latin typeface="HGPｺﾞｼｯｸM" panose="020B0600000000000000" pitchFamily="50" charset="-128"/>
              <a:ea typeface="HGPｺﾞｼｯｸM" panose="020B0600000000000000" pitchFamily="50" charset="-128"/>
            </a:endParaRPr>
          </a:p>
          <a:p>
            <a:pPr marL="174594" indent="-174594" defTabSz="914238"/>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smtClean="0">
                <a:solidFill>
                  <a:prstClr val="black"/>
                </a:solidFill>
                <a:latin typeface="HGPｺﾞｼｯｸM" panose="020B0600000000000000" pitchFamily="50" charset="-128"/>
                <a:ea typeface="HGPｺﾞｼｯｸM" panose="020B0600000000000000" pitchFamily="50" charset="-128"/>
              </a:rPr>
              <a:t>　　　　　　　等</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25" name="角丸四角形 24"/>
          <p:cNvSpPr/>
          <p:nvPr/>
        </p:nvSpPr>
        <p:spPr>
          <a:xfrm>
            <a:off x="6653805" y="3176139"/>
            <a:ext cx="1447570" cy="1488330"/>
          </a:xfrm>
          <a:prstGeom prst="roundRect">
            <a:avLst>
              <a:gd name="adj" fmla="val 10806"/>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t"/>
          <a:lstStyle/>
          <a:p>
            <a:pPr algn="ctr" defTabSz="914238"/>
            <a:r>
              <a:rPr lang="ja-JP" altLang="en-US" sz="1200" dirty="0">
                <a:solidFill>
                  <a:prstClr val="black"/>
                </a:solidFill>
                <a:latin typeface="HG丸ｺﾞｼｯｸM-PRO" panose="020F0600000000000000" pitchFamily="50" charset="-128"/>
                <a:ea typeface="HG丸ｺﾞｼｯｸM-PRO" panose="020F0600000000000000" pitchFamily="50" charset="-128"/>
              </a:rPr>
              <a:t>適切な指標による実績</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評価</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algn="ctr" defTabSz="914238"/>
            <a:endParaRPr lang="en-US" altLang="ja-JP" sz="600" dirty="0">
              <a:solidFill>
                <a:prstClr val="black"/>
              </a:solidFill>
              <a:latin typeface="HG丸ｺﾞｼｯｸM-PRO" panose="020F0600000000000000" pitchFamily="50" charset="-128"/>
              <a:ea typeface="HG丸ｺﾞｼｯｸM-PRO" panose="020F0600000000000000" pitchFamily="50" charset="-128"/>
            </a:endParaRPr>
          </a:p>
          <a:p>
            <a:pPr marL="95250" indent="-95250" defTabSz="914238"/>
            <a:r>
              <a:rPr lang="ja-JP" altLang="en-US" sz="1200" dirty="0" smtClean="0">
                <a:solidFill>
                  <a:prstClr val="black"/>
                </a:solidFill>
                <a:latin typeface="HGPｺﾞｼｯｸM" panose="020B0600000000000000" pitchFamily="50" charset="-128"/>
                <a:ea typeface="HGPｺﾞｼｯｸM" panose="020B0600000000000000" pitchFamily="50" charset="-128"/>
              </a:rPr>
              <a:t>・　要介護</a:t>
            </a:r>
            <a:r>
              <a:rPr lang="ja-JP" altLang="en-US" sz="1200" dirty="0">
                <a:solidFill>
                  <a:prstClr val="black"/>
                </a:solidFill>
                <a:latin typeface="HGPｺﾞｼｯｸM" panose="020B0600000000000000" pitchFamily="50" charset="-128"/>
                <a:ea typeface="HGPｺﾞｼｯｸM" panose="020B0600000000000000" pitchFamily="50" charset="-128"/>
              </a:rPr>
              <a:t>状態の維持・改善</a:t>
            </a:r>
            <a:r>
              <a:rPr lang="ja-JP" altLang="en-US" sz="1200" dirty="0" smtClean="0">
                <a:solidFill>
                  <a:prstClr val="black"/>
                </a:solidFill>
                <a:latin typeface="HGPｺﾞｼｯｸM" panose="020B0600000000000000" pitchFamily="50" charset="-128"/>
                <a:ea typeface="HGPｺﾞｼｯｸM" panose="020B0600000000000000" pitchFamily="50" charset="-128"/>
              </a:rPr>
              <a:t>度合い</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a:p>
            <a:pPr marL="95250" indent="-95250" defTabSz="914238"/>
            <a:r>
              <a:rPr lang="ja-JP" altLang="en-US" sz="1200" dirty="0" smtClean="0">
                <a:solidFill>
                  <a:prstClr val="black"/>
                </a:solidFill>
                <a:latin typeface="HGPｺﾞｼｯｸM" panose="020B0600000000000000" pitchFamily="50" charset="-128"/>
                <a:ea typeface="HGPｺﾞｼｯｸM" panose="020B0600000000000000" pitchFamily="50" charset="-128"/>
              </a:rPr>
              <a:t>・　地域</a:t>
            </a:r>
            <a:r>
              <a:rPr lang="ja-JP" altLang="en-US" sz="1200" dirty="0">
                <a:solidFill>
                  <a:prstClr val="black"/>
                </a:solidFill>
                <a:latin typeface="HGPｺﾞｼｯｸM" panose="020B0600000000000000" pitchFamily="50" charset="-128"/>
                <a:ea typeface="HGPｺﾞｼｯｸM" panose="020B0600000000000000" pitchFamily="50" charset="-128"/>
              </a:rPr>
              <a:t>ケア会議の開催</a:t>
            </a:r>
            <a:r>
              <a:rPr lang="ja-JP" altLang="en-US" sz="1200" dirty="0" smtClean="0">
                <a:solidFill>
                  <a:prstClr val="black"/>
                </a:solidFill>
                <a:latin typeface="HGPｺﾞｼｯｸM" panose="020B0600000000000000" pitchFamily="50" charset="-128"/>
                <a:ea typeface="HGPｺﾞｼｯｸM" panose="020B0600000000000000" pitchFamily="50" charset="-128"/>
              </a:rPr>
              <a:t>状況</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a:p>
            <a:pPr algn="r" defTabSz="914238"/>
            <a:r>
              <a:rPr lang="ja-JP" altLang="en-US" sz="1200" dirty="0" smtClean="0">
                <a:solidFill>
                  <a:prstClr val="black"/>
                </a:solidFill>
                <a:latin typeface="HGPｺﾞｼｯｸM" panose="020B0600000000000000" pitchFamily="50" charset="-128"/>
                <a:ea typeface="HGPｺﾞｼｯｸM" panose="020B0600000000000000" pitchFamily="50" charset="-128"/>
              </a:rPr>
              <a:t>等</a:t>
            </a:r>
            <a:endParaRPr lang="ja-JP" altLang="en-US" sz="1200" dirty="0">
              <a:solidFill>
                <a:prstClr val="black"/>
              </a:solidFill>
              <a:latin typeface="HGPｺﾞｼｯｸM" panose="020B0600000000000000" pitchFamily="50" charset="-128"/>
              <a:ea typeface="HGPｺﾞｼｯｸM" panose="020B0600000000000000" pitchFamily="50" charset="-128"/>
            </a:endParaRPr>
          </a:p>
        </p:txBody>
      </p:sp>
      <p:sp>
        <p:nvSpPr>
          <p:cNvPr id="26" name="角丸四角形 25"/>
          <p:cNvSpPr/>
          <p:nvPr/>
        </p:nvSpPr>
        <p:spPr>
          <a:xfrm>
            <a:off x="8282849" y="3176148"/>
            <a:ext cx="1278686" cy="1488331"/>
          </a:xfrm>
          <a:prstGeom prst="roundRect">
            <a:avLst>
              <a:gd name="adj" fmla="val 10806"/>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t"/>
          <a:lstStyle/>
          <a:p>
            <a:pPr algn="ctr" defTabSz="914238"/>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インセンティブ</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algn="ctr" defTabSz="914238"/>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defTabSz="914238"/>
            <a:r>
              <a:rPr lang="ja-JP" altLang="en-US" sz="1200" dirty="0" smtClean="0">
                <a:solidFill>
                  <a:prstClr val="black"/>
                </a:solidFill>
                <a:latin typeface="HGPｺﾞｼｯｸM" panose="020B0600000000000000" pitchFamily="50" charset="-128"/>
                <a:ea typeface="HGPｺﾞｼｯｸM" panose="020B0600000000000000" pitchFamily="50" charset="-128"/>
              </a:rPr>
              <a:t>・　結果の公表</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a:p>
            <a:pPr marL="173038" indent="-173038" defTabSz="914238"/>
            <a:r>
              <a:rPr lang="ja-JP" altLang="en-US" sz="1200" dirty="0" smtClean="0">
                <a:solidFill>
                  <a:prstClr val="black"/>
                </a:solidFill>
                <a:latin typeface="HGPｺﾞｼｯｸM" panose="020B0600000000000000" pitchFamily="50" charset="-128"/>
                <a:ea typeface="HGPｺﾞｼｯｸM" panose="020B0600000000000000" pitchFamily="50" charset="-128"/>
              </a:rPr>
              <a:t>・　財政的インセンティブ付与</a:t>
            </a:r>
            <a:endParaRPr lang="ja-JP" altLang="en-US" sz="1200" dirty="0">
              <a:solidFill>
                <a:prstClr val="black"/>
              </a:solidFill>
              <a:latin typeface="HGPｺﾞｼｯｸM" panose="020B0600000000000000" pitchFamily="50" charset="-128"/>
              <a:ea typeface="HGPｺﾞｼｯｸM" panose="020B0600000000000000" pitchFamily="50" charset="-128"/>
            </a:endParaRPr>
          </a:p>
        </p:txBody>
      </p:sp>
      <p:sp>
        <p:nvSpPr>
          <p:cNvPr id="27" name="右矢印 26"/>
          <p:cNvSpPr/>
          <p:nvPr/>
        </p:nvSpPr>
        <p:spPr>
          <a:xfrm>
            <a:off x="1294044" y="3249878"/>
            <a:ext cx="342845" cy="562649"/>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28" name="右矢印 27"/>
          <p:cNvSpPr/>
          <p:nvPr/>
        </p:nvSpPr>
        <p:spPr>
          <a:xfrm>
            <a:off x="2598412" y="3390535"/>
            <a:ext cx="257584" cy="562649"/>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29" name="右矢印 28"/>
          <p:cNvSpPr/>
          <p:nvPr/>
        </p:nvSpPr>
        <p:spPr>
          <a:xfrm>
            <a:off x="6334898" y="3390535"/>
            <a:ext cx="342845" cy="562649"/>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30" name="右矢印 29"/>
          <p:cNvSpPr/>
          <p:nvPr/>
        </p:nvSpPr>
        <p:spPr>
          <a:xfrm>
            <a:off x="7994822" y="3671855"/>
            <a:ext cx="342845" cy="562649"/>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31" name="角丸四角形 30"/>
          <p:cNvSpPr/>
          <p:nvPr/>
        </p:nvSpPr>
        <p:spPr>
          <a:xfrm>
            <a:off x="2856010" y="4437120"/>
            <a:ext cx="3551838" cy="227356"/>
          </a:xfrm>
          <a:prstGeom prst="roundRect">
            <a:avLst>
              <a:gd name="adj" fmla="val 8286"/>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defPPr>
              <a:defRPr lang="ja-JP"/>
            </a:defPPr>
            <a:lvl1pPr algn="l" defTabSz="912813" rtl="0" fontAlgn="base">
              <a:spcBef>
                <a:spcPct val="0"/>
              </a:spcBef>
              <a:spcAft>
                <a:spcPct val="0"/>
              </a:spcAft>
              <a:defRPr kumimoji="1" kern="1200">
                <a:solidFill>
                  <a:schemeClr val="lt1"/>
                </a:solidFill>
                <a:latin typeface="+mn-lt"/>
                <a:ea typeface="+mn-ea"/>
                <a:cs typeface="+mn-cs"/>
              </a:defRPr>
            </a:lvl1pPr>
            <a:lvl2pPr marL="455613" indent="1588" algn="l" defTabSz="912813" rtl="0" fontAlgn="base">
              <a:spcBef>
                <a:spcPct val="0"/>
              </a:spcBef>
              <a:spcAft>
                <a:spcPct val="0"/>
              </a:spcAft>
              <a:defRPr kumimoji="1" kern="1200">
                <a:solidFill>
                  <a:schemeClr val="lt1"/>
                </a:solidFill>
                <a:latin typeface="+mn-lt"/>
                <a:ea typeface="+mn-ea"/>
                <a:cs typeface="+mn-cs"/>
              </a:defRPr>
            </a:lvl2pPr>
            <a:lvl3pPr marL="912813" indent="1588" algn="l" defTabSz="912813" rtl="0" fontAlgn="base">
              <a:spcBef>
                <a:spcPct val="0"/>
              </a:spcBef>
              <a:spcAft>
                <a:spcPct val="0"/>
              </a:spcAft>
              <a:defRPr kumimoji="1" kern="1200">
                <a:solidFill>
                  <a:schemeClr val="lt1"/>
                </a:solidFill>
                <a:latin typeface="+mn-lt"/>
                <a:ea typeface="+mn-ea"/>
                <a:cs typeface="+mn-cs"/>
              </a:defRPr>
            </a:lvl3pPr>
            <a:lvl4pPr marL="1370013" indent="1588" algn="l" defTabSz="912813" rtl="0" fontAlgn="base">
              <a:spcBef>
                <a:spcPct val="0"/>
              </a:spcBef>
              <a:spcAft>
                <a:spcPct val="0"/>
              </a:spcAft>
              <a:defRPr kumimoji="1" kern="1200">
                <a:solidFill>
                  <a:schemeClr val="lt1"/>
                </a:solidFill>
                <a:latin typeface="+mn-lt"/>
                <a:ea typeface="+mn-ea"/>
                <a:cs typeface="+mn-cs"/>
              </a:defRPr>
            </a:lvl4pPr>
            <a:lvl5pPr marL="1827213" indent="1588" algn="l" defTabSz="912813"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200" dirty="0">
                <a:solidFill>
                  <a:prstClr val="black"/>
                </a:solidFill>
                <a:latin typeface="HGPｺﾞｼｯｸM" panose="020B0600000000000000" pitchFamily="50" charset="-128"/>
                <a:ea typeface="HGPｺﾞｼｯｸM" panose="020B0600000000000000" pitchFamily="50" charset="-128"/>
              </a:rPr>
              <a:t>都道府県が研修等を通じて市町村を支援</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32" name="右矢印 31"/>
          <p:cNvSpPr/>
          <p:nvPr/>
        </p:nvSpPr>
        <p:spPr>
          <a:xfrm rot="16200000">
            <a:off x="4407964" y="4077290"/>
            <a:ext cx="351617" cy="495221"/>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defPPr>
              <a:defRPr lang="ja-JP"/>
            </a:defPPr>
            <a:lvl1pPr algn="l" defTabSz="912813" rtl="0" fontAlgn="base">
              <a:spcBef>
                <a:spcPct val="0"/>
              </a:spcBef>
              <a:spcAft>
                <a:spcPct val="0"/>
              </a:spcAft>
              <a:defRPr kumimoji="1" kern="1200">
                <a:solidFill>
                  <a:schemeClr val="lt1"/>
                </a:solidFill>
                <a:latin typeface="+mn-lt"/>
                <a:ea typeface="+mn-ea"/>
                <a:cs typeface="+mn-cs"/>
              </a:defRPr>
            </a:lvl1pPr>
            <a:lvl2pPr marL="455613" indent="1588" algn="l" defTabSz="912813" rtl="0" fontAlgn="base">
              <a:spcBef>
                <a:spcPct val="0"/>
              </a:spcBef>
              <a:spcAft>
                <a:spcPct val="0"/>
              </a:spcAft>
              <a:defRPr kumimoji="1" kern="1200">
                <a:solidFill>
                  <a:schemeClr val="lt1"/>
                </a:solidFill>
                <a:latin typeface="+mn-lt"/>
                <a:ea typeface="+mn-ea"/>
                <a:cs typeface="+mn-cs"/>
              </a:defRPr>
            </a:lvl2pPr>
            <a:lvl3pPr marL="912813" indent="1588" algn="l" defTabSz="912813" rtl="0" fontAlgn="base">
              <a:spcBef>
                <a:spcPct val="0"/>
              </a:spcBef>
              <a:spcAft>
                <a:spcPct val="0"/>
              </a:spcAft>
              <a:defRPr kumimoji="1" kern="1200">
                <a:solidFill>
                  <a:schemeClr val="lt1"/>
                </a:solidFill>
                <a:latin typeface="+mn-lt"/>
                <a:ea typeface="+mn-ea"/>
                <a:cs typeface="+mn-cs"/>
              </a:defRPr>
            </a:lvl3pPr>
            <a:lvl4pPr marL="1370013" indent="1588" algn="l" defTabSz="912813" rtl="0" fontAlgn="base">
              <a:spcBef>
                <a:spcPct val="0"/>
              </a:spcBef>
              <a:spcAft>
                <a:spcPct val="0"/>
              </a:spcAft>
              <a:defRPr kumimoji="1" kern="1200">
                <a:solidFill>
                  <a:schemeClr val="lt1"/>
                </a:solidFill>
                <a:latin typeface="+mn-lt"/>
                <a:ea typeface="+mn-ea"/>
                <a:cs typeface="+mn-cs"/>
              </a:defRPr>
            </a:lvl4pPr>
            <a:lvl5pPr marL="1827213" indent="1588" algn="l" defTabSz="912813"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endParaRPr>
          </a:p>
        </p:txBody>
      </p:sp>
      <p:sp>
        <p:nvSpPr>
          <p:cNvPr id="34" name="角丸四角形 33"/>
          <p:cNvSpPr/>
          <p:nvPr/>
        </p:nvSpPr>
        <p:spPr>
          <a:xfrm>
            <a:off x="415438" y="4198711"/>
            <a:ext cx="978517" cy="481011"/>
          </a:xfrm>
          <a:prstGeom prst="roundRect">
            <a:avLst>
              <a:gd name="adj" fmla="val 8286"/>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8481" tIns="48866" rIns="38481" bIns="48866" spcCol="0" rtlCol="0" anchor="ctr"/>
          <a:lstStyle>
            <a:defPPr>
              <a:defRPr lang="ja-JP"/>
            </a:defPPr>
            <a:lvl1pPr algn="l" defTabSz="912813" rtl="0" fontAlgn="base">
              <a:spcBef>
                <a:spcPct val="0"/>
              </a:spcBef>
              <a:spcAft>
                <a:spcPct val="0"/>
              </a:spcAft>
              <a:defRPr kumimoji="1" kern="1200">
                <a:solidFill>
                  <a:schemeClr val="lt1"/>
                </a:solidFill>
                <a:latin typeface="+mn-lt"/>
                <a:ea typeface="+mn-ea"/>
                <a:cs typeface="+mn-cs"/>
              </a:defRPr>
            </a:lvl1pPr>
            <a:lvl2pPr marL="455613" indent="1588" algn="l" defTabSz="912813" rtl="0" fontAlgn="base">
              <a:spcBef>
                <a:spcPct val="0"/>
              </a:spcBef>
              <a:spcAft>
                <a:spcPct val="0"/>
              </a:spcAft>
              <a:defRPr kumimoji="1" kern="1200">
                <a:solidFill>
                  <a:schemeClr val="lt1"/>
                </a:solidFill>
                <a:latin typeface="+mn-lt"/>
                <a:ea typeface="+mn-ea"/>
                <a:cs typeface="+mn-cs"/>
              </a:defRPr>
            </a:lvl2pPr>
            <a:lvl3pPr marL="912813" indent="1588" algn="l" defTabSz="912813" rtl="0" fontAlgn="base">
              <a:spcBef>
                <a:spcPct val="0"/>
              </a:spcBef>
              <a:spcAft>
                <a:spcPct val="0"/>
              </a:spcAft>
              <a:defRPr kumimoji="1" kern="1200">
                <a:solidFill>
                  <a:schemeClr val="lt1"/>
                </a:solidFill>
                <a:latin typeface="+mn-lt"/>
                <a:ea typeface="+mn-ea"/>
                <a:cs typeface="+mn-cs"/>
              </a:defRPr>
            </a:lvl3pPr>
            <a:lvl4pPr marL="1370013" indent="1588" algn="l" defTabSz="912813" rtl="0" fontAlgn="base">
              <a:spcBef>
                <a:spcPct val="0"/>
              </a:spcBef>
              <a:spcAft>
                <a:spcPct val="0"/>
              </a:spcAft>
              <a:defRPr kumimoji="1" kern="1200">
                <a:solidFill>
                  <a:schemeClr val="lt1"/>
                </a:solidFill>
                <a:latin typeface="+mn-lt"/>
                <a:ea typeface="+mn-ea"/>
                <a:cs typeface="+mn-cs"/>
              </a:defRPr>
            </a:lvl4pPr>
            <a:lvl5pPr marL="1827213" indent="1588" algn="l" defTabSz="912813"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200" dirty="0" smtClean="0">
                <a:solidFill>
                  <a:prstClr val="black"/>
                </a:solidFill>
                <a:latin typeface="HGPｺﾞｼｯｸM" panose="020B0600000000000000" pitchFamily="50" charset="-128"/>
                <a:ea typeface="HGPｺﾞｼｯｸM" panose="020B0600000000000000" pitchFamily="50" charset="-128"/>
              </a:rPr>
              <a:t>国による</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a:p>
            <a:pPr algn="ctr"/>
            <a:r>
              <a:rPr lang="ja-JP" altLang="en-US" sz="1200" dirty="0" smtClean="0">
                <a:solidFill>
                  <a:prstClr val="black"/>
                </a:solidFill>
                <a:latin typeface="HGPｺﾞｼｯｸM" panose="020B0600000000000000" pitchFamily="50" charset="-128"/>
                <a:ea typeface="HGPｺﾞｼｯｸM" panose="020B0600000000000000" pitchFamily="50" charset="-128"/>
              </a:rPr>
              <a:t>分析支援</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35" name="右矢印 34"/>
          <p:cNvSpPr>
            <a:spLocks/>
          </p:cNvSpPr>
          <p:nvPr/>
        </p:nvSpPr>
        <p:spPr>
          <a:xfrm rot="16200000">
            <a:off x="427191" y="3859534"/>
            <a:ext cx="281293" cy="304751"/>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defPPr>
              <a:defRPr lang="ja-JP"/>
            </a:defPPr>
            <a:lvl1pPr algn="l" defTabSz="912813" rtl="0" fontAlgn="base">
              <a:spcBef>
                <a:spcPct val="0"/>
              </a:spcBef>
              <a:spcAft>
                <a:spcPct val="0"/>
              </a:spcAft>
              <a:defRPr kumimoji="1" kern="1200">
                <a:solidFill>
                  <a:schemeClr val="lt1"/>
                </a:solidFill>
                <a:latin typeface="+mn-lt"/>
                <a:ea typeface="+mn-ea"/>
                <a:cs typeface="+mn-cs"/>
              </a:defRPr>
            </a:lvl1pPr>
            <a:lvl2pPr marL="455613" indent="1588" algn="l" defTabSz="912813" rtl="0" fontAlgn="base">
              <a:spcBef>
                <a:spcPct val="0"/>
              </a:spcBef>
              <a:spcAft>
                <a:spcPct val="0"/>
              </a:spcAft>
              <a:defRPr kumimoji="1" kern="1200">
                <a:solidFill>
                  <a:schemeClr val="lt1"/>
                </a:solidFill>
                <a:latin typeface="+mn-lt"/>
                <a:ea typeface="+mn-ea"/>
                <a:cs typeface="+mn-cs"/>
              </a:defRPr>
            </a:lvl2pPr>
            <a:lvl3pPr marL="912813" indent="1588" algn="l" defTabSz="912813" rtl="0" fontAlgn="base">
              <a:spcBef>
                <a:spcPct val="0"/>
              </a:spcBef>
              <a:spcAft>
                <a:spcPct val="0"/>
              </a:spcAft>
              <a:defRPr kumimoji="1" kern="1200">
                <a:solidFill>
                  <a:schemeClr val="lt1"/>
                </a:solidFill>
                <a:latin typeface="+mn-lt"/>
                <a:ea typeface="+mn-ea"/>
                <a:cs typeface="+mn-cs"/>
              </a:defRPr>
            </a:lvl3pPr>
            <a:lvl4pPr marL="1370013" indent="1588" algn="l" defTabSz="912813" rtl="0" fontAlgn="base">
              <a:spcBef>
                <a:spcPct val="0"/>
              </a:spcBef>
              <a:spcAft>
                <a:spcPct val="0"/>
              </a:spcAft>
              <a:defRPr kumimoji="1" kern="1200">
                <a:solidFill>
                  <a:schemeClr val="lt1"/>
                </a:solidFill>
                <a:latin typeface="+mn-lt"/>
                <a:ea typeface="+mn-ea"/>
                <a:cs typeface="+mn-cs"/>
              </a:defRPr>
            </a:lvl4pPr>
            <a:lvl5pPr marL="1827213" indent="1588" algn="l" defTabSz="912813"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lang="ja-JP" altLang="en-US">
              <a:solidFill>
                <a:prstClr val="white"/>
              </a:solidFill>
            </a:endParaRPr>
          </a:p>
        </p:txBody>
      </p:sp>
      <p:sp>
        <p:nvSpPr>
          <p:cNvPr id="36" name="曲折矢印 35"/>
          <p:cNvSpPr/>
          <p:nvPr/>
        </p:nvSpPr>
        <p:spPr>
          <a:xfrm rot="16200000">
            <a:off x="1489668" y="3300244"/>
            <a:ext cx="657312" cy="1922948"/>
          </a:xfrm>
          <a:prstGeom prst="bentArrow">
            <a:avLst/>
          </a:prstGeom>
          <a:solidFill>
            <a:srgbClr val="4F81BD">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38"/>
            <a:endParaRPr lang="ja-JP" altLang="en-US">
              <a:solidFill>
                <a:prstClr val="black"/>
              </a:solidFill>
            </a:endParaRPr>
          </a:p>
        </p:txBody>
      </p:sp>
      <p:sp>
        <p:nvSpPr>
          <p:cNvPr id="70" name="メモ 69"/>
          <p:cNvSpPr/>
          <p:nvPr/>
        </p:nvSpPr>
        <p:spPr>
          <a:xfrm>
            <a:off x="415434" y="4917200"/>
            <a:ext cx="9416658" cy="1940804"/>
          </a:xfrm>
          <a:prstGeom prst="foldedCorner">
            <a:avLst>
              <a:gd name="adj" fmla="val 174"/>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endParaRPr>
          </a:p>
        </p:txBody>
      </p:sp>
      <p:sp>
        <p:nvSpPr>
          <p:cNvPr id="76" name="テキスト ボックス 75"/>
          <p:cNvSpPr txBox="1"/>
          <p:nvPr/>
        </p:nvSpPr>
        <p:spPr>
          <a:xfrm>
            <a:off x="5329182" y="5085184"/>
            <a:ext cx="4463451" cy="600164"/>
          </a:xfrm>
          <a:prstGeom prst="rect">
            <a:avLst/>
          </a:prstGeom>
          <a:noFill/>
        </p:spPr>
        <p:txBody>
          <a:bodyPr wrap="square" rtlCol="0">
            <a:spAutoFit/>
          </a:bodyPr>
          <a:lstStyle/>
          <a:p>
            <a:pPr marL="180000" indent="-457200"/>
            <a:r>
              <a:rPr lang="ja-JP" altLang="en-US" sz="1100" dirty="0" smtClean="0">
                <a:solidFill>
                  <a:prstClr val="black"/>
                </a:solidFill>
                <a:latin typeface="HGPｺﾞｼｯｸM" panose="020B0600000000000000" pitchFamily="50" charset="-128"/>
                <a:ea typeface="HGPｺﾞｼｯｸM" panose="020B0600000000000000" pitchFamily="50" charset="-128"/>
              </a:rPr>
              <a:t>☑介護予防の場にリハビリ専門職が関与する仕組みを設けているか</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marL="179388" indent="-457200"/>
            <a:r>
              <a:rPr lang="ja-JP" altLang="en-US" sz="1100" dirty="0" smtClean="0">
                <a:solidFill>
                  <a:prstClr val="black"/>
                </a:solidFill>
                <a:latin typeface="HGPｺﾞｼｯｸM" panose="020B0600000000000000" pitchFamily="50" charset="-128"/>
                <a:ea typeface="HGPｺﾞｼｯｸM" panose="020B0600000000000000" pitchFamily="50" charset="-128"/>
              </a:rPr>
              <a:t>☑</a:t>
            </a:r>
            <a:r>
              <a:rPr lang="ja-JP" altLang="en-US" sz="1100" dirty="0">
                <a:solidFill>
                  <a:prstClr val="black"/>
                </a:solidFill>
                <a:latin typeface="HGPｺﾞｼｯｸM" panose="020B0600000000000000" pitchFamily="50" charset="-128"/>
                <a:ea typeface="HGPｺﾞｼｯｸM" panose="020B0600000000000000" pitchFamily="50" charset="-128"/>
              </a:rPr>
              <a:t>介護予防に資する住民主体の通いの場への</a:t>
            </a:r>
            <a:r>
              <a:rPr lang="en-US" altLang="ja-JP" sz="1100" dirty="0">
                <a:solidFill>
                  <a:prstClr val="black"/>
                </a:solidFill>
                <a:latin typeface="HGPｺﾞｼｯｸM" panose="020B0600000000000000" pitchFamily="50" charset="-128"/>
                <a:ea typeface="HGPｺﾞｼｯｸM" panose="020B0600000000000000" pitchFamily="50" charset="-128"/>
              </a:rPr>
              <a:t>65</a:t>
            </a:r>
            <a:r>
              <a:rPr lang="ja-JP" altLang="en-US" sz="1100" dirty="0">
                <a:solidFill>
                  <a:prstClr val="black"/>
                </a:solidFill>
                <a:latin typeface="HGPｺﾞｼｯｸM" panose="020B0600000000000000" pitchFamily="50" charset="-128"/>
                <a:ea typeface="HGPｺﾞｼｯｸM" panose="020B0600000000000000" pitchFamily="50" charset="-128"/>
              </a:rPr>
              <a:t>歳以上の方の参加者数はどの程度</a:t>
            </a:r>
            <a:r>
              <a:rPr lang="ja-JP" altLang="en-US" sz="1100" dirty="0" smtClean="0">
                <a:solidFill>
                  <a:prstClr val="black"/>
                </a:solidFill>
                <a:latin typeface="HGPｺﾞｼｯｸM" panose="020B0600000000000000" pitchFamily="50" charset="-128"/>
                <a:ea typeface="HGPｺﾞｼｯｸM" panose="020B0600000000000000" pitchFamily="50" charset="-128"/>
              </a:rPr>
              <a:t>か　　等</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77" name="テキスト ボックス 76"/>
          <p:cNvSpPr txBox="1"/>
          <p:nvPr/>
        </p:nvSpPr>
        <p:spPr>
          <a:xfrm>
            <a:off x="5317723" y="5818285"/>
            <a:ext cx="4463451" cy="600164"/>
          </a:xfrm>
          <a:prstGeom prst="rect">
            <a:avLst/>
          </a:prstGeom>
          <a:noFill/>
        </p:spPr>
        <p:txBody>
          <a:bodyPr wrap="square" rtlCol="0">
            <a:spAutoFit/>
          </a:bodyPr>
          <a:lstStyle/>
          <a:p>
            <a:pPr marL="180000" indent="-457200"/>
            <a:r>
              <a:rPr lang="ja-JP" altLang="en-US" sz="1100" dirty="0">
                <a:solidFill>
                  <a:prstClr val="black"/>
                </a:solidFill>
                <a:latin typeface="HGPｺﾞｼｯｸM" panose="020B0600000000000000" pitchFamily="50" charset="-128"/>
                <a:ea typeface="HGPｺﾞｼｯｸM" panose="020B0600000000000000" pitchFamily="50" charset="-128"/>
              </a:rPr>
              <a:t>☑ケアプラン点検をどの程度実施している</a:t>
            </a:r>
            <a:r>
              <a:rPr lang="ja-JP" altLang="en-US" sz="1100" dirty="0" smtClean="0">
                <a:solidFill>
                  <a:prstClr val="black"/>
                </a:solidFill>
                <a:latin typeface="HGPｺﾞｼｯｸM" panose="020B0600000000000000" pitchFamily="50" charset="-128"/>
                <a:ea typeface="HGPｺﾞｼｯｸM" panose="020B0600000000000000" pitchFamily="50" charset="-128"/>
              </a:rPr>
              <a:t>か</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marL="180000" indent="-457200"/>
            <a:r>
              <a:rPr lang="ja-JP" altLang="en-US" sz="1100" dirty="0" smtClean="0">
                <a:solidFill>
                  <a:prstClr val="black"/>
                </a:solidFill>
                <a:latin typeface="HGPｺﾞｼｯｸM" panose="020B0600000000000000" pitchFamily="50" charset="-128"/>
                <a:ea typeface="HGPｺﾞｼｯｸM" panose="020B0600000000000000" pitchFamily="50" charset="-128"/>
              </a:rPr>
              <a:t>☑福祉用具や住宅改修の利用に際してリハビリ専門職等が関与する仕組みを設けているか　　等</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p:txBody>
      </p:sp>
      <p:sp>
        <p:nvSpPr>
          <p:cNvPr id="79" name="角丸四角形 78"/>
          <p:cNvSpPr/>
          <p:nvPr/>
        </p:nvSpPr>
        <p:spPr>
          <a:xfrm>
            <a:off x="674916" y="4959940"/>
            <a:ext cx="4284007" cy="197319"/>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ＰＤＣＡサイクルの活用による保険者機能の強化</a:t>
            </a:r>
          </a:p>
        </p:txBody>
      </p:sp>
      <p:grpSp>
        <p:nvGrpSpPr>
          <p:cNvPr id="80" name="グループ化 79"/>
          <p:cNvGrpSpPr/>
          <p:nvPr/>
        </p:nvGrpSpPr>
        <p:grpSpPr>
          <a:xfrm>
            <a:off x="647393" y="5013184"/>
            <a:ext cx="4284007" cy="108000"/>
            <a:chOff x="167712" y="2079983"/>
            <a:chExt cx="5196004" cy="317596"/>
          </a:xfrm>
        </p:grpSpPr>
        <p:cxnSp>
          <p:nvCxnSpPr>
            <p:cNvPr id="81" name="直線コネクタ 80" hidden="1"/>
            <p:cNvCxnSpPr/>
            <p:nvPr/>
          </p:nvCxnSpPr>
          <p:spPr>
            <a:xfrm>
              <a:off x="167713" y="2079982"/>
              <a:ext cx="0" cy="3175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67712" y="2397578"/>
              <a:ext cx="51960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9" name="角丸四角形 88"/>
          <p:cNvSpPr/>
          <p:nvPr/>
        </p:nvSpPr>
        <p:spPr>
          <a:xfrm>
            <a:off x="570554" y="6138754"/>
            <a:ext cx="4392922" cy="242574"/>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③多職種連携による地域ケア会議の活性化</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角丸四角形 93"/>
          <p:cNvSpPr/>
          <p:nvPr/>
        </p:nvSpPr>
        <p:spPr>
          <a:xfrm>
            <a:off x="5287902" y="4941168"/>
            <a:ext cx="4198371" cy="200474"/>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④介護予防の推進</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角丸四角形 98"/>
          <p:cNvSpPr/>
          <p:nvPr/>
        </p:nvSpPr>
        <p:spPr>
          <a:xfrm>
            <a:off x="5290170" y="5667148"/>
            <a:ext cx="4196082" cy="220521"/>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⑤介護給付適正化事業の推進</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角丸四角形 103"/>
          <p:cNvSpPr/>
          <p:nvPr/>
        </p:nvSpPr>
        <p:spPr>
          <a:xfrm>
            <a:off x="5306219" y="6372870"/>
            <a:ext cx="4245412" cy="242573"/>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⑥</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要介護状態の維持・改善の度合い</a:t>
            </a:r>
          </a:p>
        </p:txBody>
      </p:sp>
      <p:sp>
        <p:nvSpPr>
          <p:cNvPr id="105" name="テキスト ボックス 104"/>
          <p:cNvSpPr txBox="1"/>
          <p:nvPr/>
        </p:nvSpPr>
        <p:spPr>
          <a:xfrm>
            <a:off x="5325054" y="6564249"/>
            <a:ext cx="4467570" cy="261610"/>
          </a:xfrm>
          <a:prstGeom prst="rect">
            <a:avLst/>
          </a:prstGeom>
          <a:noFill/>
        </p:spPr>
        <p:txBody>
          <a:bodyPr wrap="square" rtlCol="0">
            <a:spAutoFit/>
          </a:bodyPr>
          <a:lstStyle/>
          <a:p>
            <a:pPr marL="180000" indent="-457200"/>
            <a:r>
              <a:rPr lang="ja-JP" altLang="en-US" sz="1100" dirty="0" smtClean="0">
                <a:solidFill>
                  <a:prstClr val="black"/>
                </a:solidFill>
                <a:latin typeface="HGPｺﾞｼｯｸM" panose="020B0600000000000000" pitchFamily="50" charset="-128"/>
                <a:ea typeface="HGPｺﾞｼｯｸM" panose="020B0600000000000000" pitchFamily="50" charset="-128"/>
              </a:rPr>
              <a:t>☑要介護認定者の要介護認定の変化率はどの程度か</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109" name="右矢印 108"/>
          <p:cNvSpPr/>
          <p:nvPr/>
        </p:nvSpPr>
        <p:spPr>
          <a:xfrm>
            <a:off x="6321182" y="4414589"/>
            <a:ext cx="342845" cy="238617"/>
          </a:xfrm>
          <a:prstGeom prst="rightArrow">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a:solidFill>
                <a:prstClr val="white"/>
              </a:solidFill>
            </a:endParaRPr>
          </a:p>
        </p:txBody>
      </p:sp>
      <p:sp>
        <p:nvSpPr>
          <p:cNvPr id="110" name="正方形/長方形 109"/>
          <p:cNvSpPr/>
          <p:nvPr/>
        </p:nvSpPr>
        <p:spPr>
          <a:xfrm>
            <a:off x="29362" y="4664239"/>
            <a:ext cx="3292889" cy="276999"/>
          </a:xfrm>
          <a:prstGeom prst="rect">
            <a:avLst/>
          </a:prstGeom>
        </p:spPr>
        <p:txBody>
          <a:bodyPr wrap="none">
            <a:spAutoFit/>
          </a:bodyPr>
          <a:lstStyle/>
          <a:p>
            <a:pPr algn="ctr">
              <a:spcBef>
                <a:spcPts val="600"/>
              </a:spcBef>
              <a:defRPr/>
            </a:pPr>
            <a:r>
              <a:rPr lang="ja-JP" altLang="en-US" sz="1200" b="1" dirty="0" smtClean="0">
                <a:solidFill>
                  <a:prstClr val="black"/>
                </a:solidFill>
              </a:rPr>
              <a:t>＜参考２＞市町村　評価指標（案）　</a:t>
            </a:r>
            <a:r>
              <a:rPr lang="en-US" altLang="ja-JP" sz="900" dirty="0" smtClean="0">
                <a:solidFill>
                  <a:prstClr val="black"/>
                </a:solidFill>
              </a:rPr>
              <a:t>※</a:t>
            </a:r>
            <a:r>
              <a:rPr lang="ja-JP" altLang="en-US" sz="900" dirty="0" smtClean="0">
                <a:solidFill>
                  <a:prstClr val="black"/>
                </a:solidFill>
              </a:rPr>
              <a:t>主な評価指標</a:t>
            </a:r>
            <a:endParaRPr lang="en-US" altLang="ja-JP" sz="1200" dirty="0">
              <a:solidFill>
                <a:prstClr val="black"/>
              </a:solidFill>
            </a:endParaRPr>
          </a:p>
        </p:txBody>
      </p:sp>
      <p:grpSp>
        <p:nvGrpSpPr>
          <p:cNvPr id="114" name="グループ化 113"/>
          <p:cNvGrpSpPr/>
          <p:nvPr/>
        </p:nvGrpSpPr>
        <p:grpSpPr>
          <a:xfrm>
            <a:off x="647393" y="6201320"/>
            <a:ext cx="4284007" cy="108000"/>
            <a:chOff x="167712" y="2079983"/>
            <a:chExt cx="5196004" cy="317596"/>
          </a:xfrm>
        </p:grpSpPr>
        <p:cxnSp>
          <p:nvCxnSpPr>
            <p:cNvPr id="115" name="直線コネクタ 114" hidden="1"/>
            <p:cNvCxnSpPr/>
            <p:nvPr/>
          </p:nvCxnSpPr>
          <p:spPr>
            <a:xfrm>
              <a:off x="167713" y="2079982"/>
              <a:ext cx="0" cy="3175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167712" y="2397578"/>
              <a:ext cx="51960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4" name="角丸四角形 83"/>
          <p:cNvSpPr/>
          <p:nvPr/>
        </p:nvSpPr>
        <p:spPr>
          <a:xfrm>
            <a:off x="567093" y="5562693"/>
            <a:ext cx="4392922" cy="242574"/>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②ケアマネジメントの質の向上</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テキスト ボックス 73"/>
          <p:cNvSpPr txBox="1"/>
          <p:nvPr/>
        </p:nvSpPr>
        <p:spPr>
          <a:xfrm>
            <a:off x="647390" y="5679726"/>
            <a:ext cx="4366160" cy="430887"/>
          </a:xfrm>
          <a:prstGeom prst="rect">
            <a:avLst/>
          </a:prstGeom>
          <a:noFill/>
        </p:spPr>
        <p:txBody>
          <a:bodyPr wrap="square" rtlCol="0">
            <a:spAutoFit/>
          </a:bodyPr>
          <a:lstStyle/>
          <a:p>
            <a:pPr marL="180000" indent="-457200" algn="just"/>
            <a:r>
              <a:rPr lang="ja-JP" altLang="en-US" sz="1100" dirty="0">
                <a:solidFill>
                  <a:prstClr val="black"/>
                </a:solidFill>
                <a:latin typeface="HGPｺﾞｼｯｸM" panose="020B0600000000000000" pitchFamily="50" charset="-128"/>
                <a:ea typeface="HGPｺﾞｼｯｸM" panose="020B0600000000000000" pitchFamily="50" charset="-128"/>
              </a:rPr>
              <a:t>☑保険者として、ケアマネジメントに関する保険者の基本方針を</a:t>
            </a:r>
            <a:r>
              <a:rPr lang="ja-JP" altLang="en-US" sz="1100" dirty="0" smtClean="0">
                <a:solidFill>
                  <a:prstClr val="black"/>
                </a:solidFill>
                <a:latin typeface="HGPｺﾞｼｯｸM" panose="020B0600000000000000" pitchFamily="50" charset="-128"/>
                <a:ea typeface="HGPｺﾞｼｯｸM" panose="020B0600000000000000" pitchFamily="50" charset="-128"/>
              </a:rPr>
              <a:t>、ケアマネジャーに</a:t>
            </a:r>
            <a:r>
              <a:rPr lang="ja-JP" altLang="en-US" sz="1100" dirty="0">
                <a:solidFill>
                  <a:prstClr val="black"/>
                </a:solidFill>
                <a:latin typeface="HGPｺﾞｼｯｸM" panose="020B0600000000000000" pitchFamily="50" charset="-128"/>
                <a:ea typeface="HGPｺﾞｼｯｸM" panose="020B0600000000000000" pitchFamily="50" charset="-128"/>
              </a:rPr>
              <a:t>対して伝えている</a:t>
            </a:r>
            <a:r>
              <a:rPr lang="ja-JP" altLang="en-US" sz="1100" dirty="0" smtClean="0">
                <a:solidFill>
                  <a:prstClr val="black"/>
                </a:solidFill>
                <a:latin typeface="HGPｺﾞｼｯｸM" panose="020B0600000000000000" pitchFamily="50" charset="-128"/>
                <a:ea typeface="HGPｺﾞｼｯｸM" panose="020B0600000000000000" pitchFamily="50" charset="-128"/>
              </a:rPr>
              <a:t>か</a:t>
            </a:r>
            <a:r>
              <a:rPr lang="ja-JP" altLang="en-US" sz="1100" dirty="0">
                <a:solidFill>
                  <a:prstClr val="black"/>
                </a:solidFill>
                <a:latin typeface="HGPｺﾞｼｯｸM" panose="020B0600000000000000" pitchFamily="50" charset="-128"/>
                <a:ea typeface="HGPｺﾞｼｯｸM" panose="020B0600000000000000" pitchFamily="50" charset="-128"/>
              </a:rPr>
              <a:t>　</a:t>
            </a:r>
            <a:r>
              <a:rPr lang="ja-JP" altLang="en-US" sz="1100" dirty="0" smtClean="0">
                <a:solidFill>
                  <a:prstClr val="black"/>
                </a:solidFill>
                <a:latin typeface="HGPｺﾞｼｯｸM" panose="020B0600000000000000" pitchFamily="50" charset="-128"/>
                <a:ea typeface="HGPｺﾞｼｯｸM" panose="020B0600000000000000" pitchFamily="50" charset="-128"/>
              </a:rPr>
              <a:t>　等</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p:txBody>
      </p:sp>
      <p:grpSp>
        <p:nvGrpSpPr>
          <p:cNvPr id="111" name="グループ化 110"/>
          <p:cNvGrpSpPr/>
          <p:nvPr/>
        </p:nvGrpSpPr>
        <p:grpSpPr>
          <a:xfrm>
            <a:off x="643249" y="5625257"/>
            <a:ext cx="4284007" cy="108000"/>
            <a:chOff x="167712" y="2079983"/>
            <a:chExt cx="5196004" cy="317596"/>
          </a:xfrm>
        </p:grpSpPr>
        <p:cxnSp>
          <p:nvCxnSpPr>
            <p:cNvPr id="112" name="直線コネクタ 111" hidden="1"/>
            <p:cNvCxnSpPr/>
            <p:nvPr/>
          </p:nvCxnSpPr>
          <p:spPr>
            <a:xfrm>
              <a:off x="167713" y="2079982"/>
              <a:ext cx="0" cy="3175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167712" y="2397578"/>
              <a:ext cx="51960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17" name="グループ化 116"/>
          <p:cNvGrpSpPr/>
          <p:nvPr/>
        </p:nvGrpSpPr>
        <p:grpSpPr>
          <a:xfrm>
            <a:off x="5349525" y="5013184"/>
            <a:ext cx="4284007" cy="108000"/>
            <a:chOff x="167712" y="2079983"/>
            <a:chExt cx="5196004" cy="317596"/>
          </a:xfrm>
        </p:grpSpPr>
        <p:cxnSp>
          <p:nvCxnSpPr>
            <p:cNvPr id="118" name="直線コネクタ 117" hidden="1"/>
            <p:cNvCxnSpPr/>
            <p:nvPr/>
          </p:nvCxnSpPr>
          <p:spPr>
            <a:xfrm>
              <a:off x="167713" y="2079982"/>
              <a:ext cx="0" cy="3175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167712" y="2397578"/>
              <a:ext cx="51960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0" name="グループ化 119"/>
          <p:cNvGrpSpPr/>
          <p:nvPr/>
        </p:nvGrpSpPr>
        <p:grpSpPr>
          <a:xfrm>
            <a:off x="5349525" y="5733257"/>
            <a:ext cx="4284007" cy="108000"/>
            <a:chOff x="167712" y="2079983"/>
            <a:chExt cx="5196004" cy="317596"/>
          </a:xfrm>
        </p:grpSpPr>
        <p:cxnSp>
          <p:nvCxnSpPr>
            <p:cNvPr id="121" name="直線コネクタ 120" hidden="1"/>
            <p:cNvCxnSpPr/>
            <p:nvPr/>
          </p:nvCxnSpPr>
          <p:spPr>
            <a:xfrm>
              <a:off x="167713" y="2079982"/>
              <a:ext cx="0" cy="3175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167712" y="2397578"/>
              <a:ext cx="51960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3" name="グループ化 122"/>
          <p:cNvGrpSpPr/>
          <p:nvPr/>
        </p:nvGrpSpPr>
        <p:grpSpPr>
          <a:xfrm>
            <a:off x="5349525" y="6453336"/>
            <a:ext cx="4284007" cy="108000"/>
            <a:chOff x="167712" y="2079983"/>
            <a:chExt cx="5196004" cy="317596"/>
          </a:xfrm>
        </p:grpSpPr>
        <p:cxnSp>
          <p:nvCxnSpPr>
            <p:cNvPr id="124" name="直線コネクタ 123" hidden="1"/>
            <p:cNvCxnSpPr/>
            <p:nvPr/>
          </p:nvCxnSpPr>
          <p:spPr>
            <a:xfrm>
              <a:off x="167713" y="2079982"/>
              <a:ext cx="0" cy="3175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167712" y="2397578"/>
              <a:ext cx="519600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73" name="テキスト ボックス 72"/>
          <p:cNvSpPr txBox="1"/>
          <p:nvPr/>
        </p:nvSpPr>
        <p:spPr>
          <a:xfrm>
            <a:off x="647411" y="5055897"/>
            <a:ext cx="4316089" cy="430887"/>
          </a:xfrm>
          <a:prstGeom prst="rect">
            <a:avLst/>
          </a:prstGeom>
          <a:noFill/>
        </p:spPr>
        <p:txBody>
          <a:bodyPr wrap="square" rtlCol="0">
            <a:spAutoFit/>
          </a:bodyPr>
          <a:lstStyle/>
          <a:p>
            <a:pPr marL="180000" indent="-457200" algn="just"/>
            <a:r>
              <a:rPr lang="ja-JP" altLang="en-US" sz="1100" dirty="0">
                <a:solidFill>
                  <a:prstClr val="black"/>
                </a:solidFill>
                <a:latin typeface="HGPｺﾞｼｯｸM" panose="020B0600000000000000" pitchFamily="50" charset="-128"/>
                <a:ea typeface="HGPｺﾞｼｯｸM" panose="020B0600000000000000" pitchFamily="50" charset="-128"/>
              </a:rPr>
              <a:t>☑地域包括ケア「見える化」システムを活用して他の保険者と比較する等</a:t>
            </a:r>
            <a:r>
              <a:rPr lang="ja-JP" altLang="en-US" sz="1100" dirty="0" smtClean="0">
                <a:solidFill>
                  <a:prstClr val="black"/>
                </a:solidFill>
                <a:latin typeface="HGPｺﾞｼｯｸM" panose="020B0600000000000000" pitchFamily="50" charset="-128"/>
                <a:ea typeface="HGPｺﾞｼｯｸM" panose="020B0600000000000000" pitchFamily="50" charset="-128"/>
              </a:rPr>
              <a:t>、地域</a:t>
            </a:r>
            <a:r>
              <a:rPr lang="ja-JP" altLang="en-US" sz="1100" dirty="0">
                <a:solidFill>
                  <a:prstClr val="black"/>
                </a:solidFill>
                <a:latin typeface="HGPｺﾞｼｯｸM" panose="020B0600000000000000" pitchFamily="50" charset="-128"/>
                <a:ea typeface="HGPｺﾞｼｯｸM" panose="020B0600000000000000" pitchFamily="50" charset="-128"/>
              </a:rPr>
              <a:t>の介護保険事業の特徴を把握している</a:t>
            </a:r>
            <a:r>
              <a:rPr lang="ja-JP" altLang="en-US" sz="1100" dirty="0" smtClean="0">
                <a:solidFill>
                  <a:prstClr val="black"/>
                </a:solidFill>
                <a:latin typeface="HGPｺﾞｼｯｸM" panose="020B0600000000000000" pitchFamily="50" charset="-128"/>
                <a:ea typeface="HGPｺﾞｼｯｸM" panose="020B0600000000000000" pitchFamily="50" charset="-128"/>
              </a:rPr>
              <a:t>か　等</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75" name="テキスト ボックス 74"/>
          <p:cNvSpPr txBox="1"/>
          <p:nvPr/>
        </p:nvSpPr>
        <p:spPr>
          <a:xfrm>
            <a:off x="643241" y="6280287"/>
            <a:ext cx="4370318" cy="600164"/>
          </a:xfrm>
          <a:prstGeom prst="rect">
            <a:avLst/>
          </a:prstGeom>
          <a:noFill/>
        </p:spPr>
        <p:txBody>
          <a:bodyPr wrap="square" rtlCol="0">
            <a:spAutoFit/>
          </a:bodyPr>
          <a:lstStyle/>
          <a:p>
            <a:pPr marL="180000" indent="-457200" algn="just">
              <a:tabLst>
                <a:tab pos="4127500" algn="l"/>
              </a:tabLst>
            </a:pPr>
            <a:r>
              <a:rPr lang="ja-JP" altLang="en-US" sz="1100" dirty="0">
                <a:solidFill>
                  <a:prstClr val="black"/>
                </a:solidFill>
                <a:latin typeface="HGPｺﾞｼｯｸM" panose="020B0600000000000000" pitchFamily="50" charset="-128"/>
                <a:ea typeface="HGPｺﾞｼｯｸM" panose="020B0600000000000000" pitchFamily="50" charset="-128"/>
              </a:rPr>
              <a:t>☑地域ケア会議において</a:t>
            </a:r>
            <a:r>
              <a:rPr lang="ja-JP" altLang="en-US" sz="1100" dirty="0" smtClean="0">
                <a:solidFill>
                  <a:prstClr val="black"/>
                </a:solidFill>
                <a:latin typeface="HGPｺﾞｼｯｸM" panose="020B0600000000000000" pitchFamily="50" charset="-128"/>
                <a:ea typeface="HGPｺﾞｼｯｸM" panose="020B0600000000000000" pitchFamily="50" charset="-128"/>
              </a:rPr>
              <a:t>多職種が連携し、</a:t>
            </a:r>
            <a:r>
              <a:rPr lang="ja-JP" altLang="en-US" sz="1100" dirty="0">
                <a:solidFill>
                  <a:prstClr val="black"/>
                </a:solidFill>
                <a:latin typeface="HGPｺﾞｼｯｸM" panose="020B0600000000000000" pitchFamily="50" charset="-128"/>
                <a:ea typeface="HGPｺﾞｼｯｸM" panose="020B0600000000000000" pitchFamily="50" charset="-128"/>
              </a:rPr>
              <a:t>自立支援・重度化防止等に資する観点から個別事例の検討を行い、対応策を講じている</a:t>
            </a:r>
            <a:r>
              <a:rPr lang="ja-JP" altLang="en-US" sz="1100" dirty="0" smtClean="0">
                <a:solidFill>
                  <a:prstClr val="black"/>
                </a:solidFill>
                <a:latin typeface="HGPｺﾞｼｯｸM" panose="020B0600000000000000" pitchFamily="50" charset="-128"/>
                <a:ea typeface="HGPｺﾞｼｯｸM" panose="020B0600000000000000" pitchFamily="50" charset="-128"/>
              </a:rPr>
              <a:t>か</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marL="180000" indent="-457200"/>
            <a:r>
              <a:rPr lang="ja-JP" altLang="en-US" sz="1100" dirty="0">
                <a:solidFill>
                  <a:prstClr val="black"/>
                </a:solidFill>
                <a:latin typeface="HGPｺﾞｼｯｸM" panose="020B0600000000000000" pitchFamily="50" charset="-128"/>
                <a:ea typeface="HGPｺﾞｼｯｸM" panose="020B0600000000000000" pitchFamily="50" charset="-128"/>
              </a:rPr>
              <a:t>☑地域ケア会議における個別事例の検討件数割合はどの程度</a:t>
            </a:r>
            <a:r>
              <a:rPr lang="ja-JP" altLang="en-US" sz="1100" dirty="0" smtClean="0">
                <a:solidFill>
                  <a:prstClr val="black"/>
                </a:solidFill>
                <a:latin typeface="HGPｺﾞｼｯｸM" panose="020B0600000000000000" pitchFamily="50" charset="-128"/>
                <a:ea typeface="HGPｺﾞｼｯｸM" panose="020B0600000000000000" pitchFamily="50" charset="-128"/>
              </a:rPr>
              <a:t>か　等</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19</a:t>
            </a:fld>
            <a:endParaRPr lang="ja-JP" altLang="en-US">
              <a:solidFill>
                <a:prstClr val="black">
                  <a:tint val="75000"/>
                </a:prstClr>
              </a:solidFill>
            </a:endParaRPr>
          </a:p>
        </p:txBody>
      </p:sp>
    </p:spTree>
    <p:extLst>
      <p:ext uri="{BB962C8B-B14F-4D97-AF65-F5344CB8AC3E}">
        <p14:creationId xmlns:p14="http://schemas.microsoft.com/office/powerpoint/2010/main" val="1326976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27" y="10104"/>
            <a:ext cx="9906000" cy="357025"/>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lIns="91424" tIns="45712" rIns="91424" bIns="45712" rtlCol="0" anchor="t" anchorCtr="0">
            <a:noAutofit/>
          </a:bodyPr>
          <a:lstStyle/>
          <a:p>
            <a:pPr algn="ctr">
              <a:lnSpc>
                <a:spcPts val="2600"/>
              </a:lnSpc>
            </a:pPr>
            <a:r>
              <a:rPr lang="ja-JP" altLang="en-US" sz="2400" dirty="0" smtClean="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２．新たな介護保険施設の創設</a:t>
            </a:r>
            <a:endParaRPr lang="ja-JP" altLang="en-US" sz="2400" dirty="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63" name="正方形/長方形 62"/>
          <p:cNvSpPr/>
          <p:nvPr/>
        </p:nvSpPr>
        <p:spPr>
          <a:xfrm>
            <a:off x="200472" y="837699"/>
            <a:ext cx="9433048" cy="1586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8866" rtlCol="0" anchor="ctr"/>
          <a:lstStyle/>
          <a:p>
            <a:pPr marL="396000" indent="-396000"/>
            <a:r>
              <a:rPr lang="ja-JP" altLang="en-US" sz="1600" dirty="0" smtClean="0">
                <a:solidFill>
                  <a:schemeClr val="tx1"/>
                </a:solidFill>
                <a:latin typeface="ＭＳ ゴシック" panose="020B0609070205080204" pitchFamily="49" charset="-128"/>
                <a:ea typeface="ＭＳ ゴシック" panose="020B0609070205080204" pitchFamily="49" charset="-128"/>
              </a:rPr>
              <a:t>  ○今後、増加が見込まれる慢性期の医療・介護ニーズへの対応のため、</a:t>
            </a:r>
            <a:r>
              <a:rPr lang="ja-JP" altLang="en-US" sz="1600" spc="-40" dirty="0" smtClean="0">
                <a:solidFill>
                  <a:schemeClr val="tx1"/>
                </a:solidFill>
                <a:latin typeface="ＭＳ ゴシック" panose="020B0609070205080204" pitchFamily="49" charset="-128"/>
                <a:ea typeface="ＭＳ ゴシック" panose="020B0609070205080204" pitchFamily="49" charset="-128"/>
              </a:rPr>
              <a:t>「日常的な医学管理が必要な重介護者の受入れ」や「看取り・ターミナル」等の機能と、「生活施設」と</a:t>
            </a:r>
            <a:r>
              <a:rPr lang="ja-JP" altLang="en-US" sz="1600" spc="-40" dirty="0">
                <a:solidFill>
                  <a:schemeClr val="tx1"/>
                </a:solidFill>
                <a:latin typeface="ＭＳ ゴシック" panose="020B0609070205080204" pitchFamily="49" charset="-128"/>
                <a:ea typeface="ＭＳ ゴシック" panose="020B0609070205080204" pitchFamily="49" charset="-128"/>
              </a:rPr>
              <a:t>しての機能を兼ね備えた、</a:t>
            </a:r>
            <a:r>
              <a:rPr lang="ja-JP" altLang="en-US" sz="1600" dirty="0" smtClean="0">
                <a:solidFill>
                  <a:schemeClr val="tx1"/>
                </a:solidFill>
                <a:latin typeface="ＭＳ ゴシック" panose="020B0609070205080204" pitchFamily="49" charset="-128"/>
                <a:ea typeface="ＭＳ ゴシック" panose="020B0609070205080204" pitchFamily="49" charset="-128"/>
              </a:rPr>
              <a:t>新たな介護保険施設を</a:t>
            </a:r>
            <a:r>
              <a:rPr lang="ja-JP" altLang="en-US" sz="1600" dirty="0">
                <a:solidFill>
                  <a:schemeClr val="tx1"/>
                </a:solidFill>
                <a:latin typeface="ＭＳ ゴシック" panose="020B0609070205080204" pitchFamily="49" charset="-128"/>
                <a:ea typeface="ＭＳ ゴシック" panose="020B0609070205080204" pitchFamily="49" charset="-128"/>
              </a:rPr>
              <a:t>創設する。</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pPr marL="396000" indent="-396000"/>
            <a:endParaRPr lang="en-US" altLang="ja-JP" sz="1600" dirty="0">
              <a:solidFill>
                <a:schemeClr val="tx1"/>
              </a:solidFill>
              <a:latin typeface="ＭＳ ゴシック" panose="020B0609070205080204" pitchFamily="49" charset="-128"/>
              <a:ea typeface="ＭＳ ゴシック" panose="020B0609070205080204" pitchFamily="49" charset="-128"/>
            </a:endParaRPr>
          </a:p>
          <a:p>
            <a:pPr marL="396000" indent="-396000"/>
            <a:r>
              <a:rPr lang="ja-JP" altLang="en-US" sz="1600" dirty="0" smtClean="0">
                <a:solidFill>
                  <a:schemeClr val="tx1"/>
                </a:solidFill>
                <a:latin typeface="ＭＳ ゴシック" panose="020B0609070205080204" pitchFamily="49" charset="-128"/>
                <a:ea typeface="ＭＳ ゴシック" panose="020B0609070205080204" pitchFamily="49" charset="-128"/>
              </a:rPr>
              <a:t>　○病院</a:t>
            </a:r>
            <a:r>
              <a:rPr lang="ja-JP" altLang="en-US" sz="1600" dirty="0">
                <a:solidFill>
                  <a:schemeClr val="tx1"/>
                </a:solidFill>
                <a:latin typeface="ＭＳ ゴシック" panose="020B0609070205080204" pitchFamily="49" charset="-128"/>
                <a:ea typeface="ＭＳ ゴシック" panose="020B0609070205080204" pitchFamily="49" charset="-128"/>
              </a:rPr>
              <a:t>又は診療所から新施設に転換した場合には、転換前の病院又は診療所の名称を引き続き使用できることとする。</a:t>
            </a:r>
          </a:p>
        </p:txBody>
      </p:sp>
      <p:sp>
        <p:nvSpPr>
          <p:cNvPr id="55" name="テキスト ボックス 54"/>
          <p:cNvSpPr txBox="1"/>
          <p:nvPr/>
        </p:nvSpPr>
        <p:spPr>
          <a:xfrm>
            <a:off x="124334" y="2420888"/>
            <a:ext cx="3532522" cy="369332"/>
          </a:xfrm>
          <a:prstGeom prst="rect">
            <a:avLst/>
          </a:prstGeom>
          <a:noFill/>
        </p:spPr>
        <p:txBody>
          <a:bodyPr wrap="square" rtlCol="0">
            <a:spAutoFit/>
          </a:bodyPr>
          <a:lstStyle/>
          <a:p>
            <a:r>
              <a:rPr kumimoji="1" lang="ja-JP" altLang="en-US" b="1" dirty="0" smtClean="0">
                <a:latin typeface="ＭＳ ゴシック" panose="020B0609070205080204" pitchFamily="49" charset="-128"/>
                <a:ea typeface="ＭＳ ゴシック" panose="020B0609070205080204" pitchFamily="49" charset="-128"/>
              </a:rPr>
              <a:t>＜新たな</a:t>
            </a:r>
            <a:r>
              <a:rPr lang="ja-JP" altLang="en-US" b="1" dirty="0" smtClean="0">
                <a:latin typeface="ＭＳ ゴシック" panose="020B0609070205080204" pitchFamily="49" charset="-128"/>
                <a:ea typeface="ＭＳ ゴシック" panose="020B0609070205080204" pitchFamily="49" charset="-128"/>
              </a:rPr>
              <a:t>介護保険施設</a:t>
            </a:r>
            <a:r>
              <a:rPr kumimoji="1" lang="ja-JP" altLang="en-US" b="1" dirty="0" smtClean="0">
                <a:latin typeface="ＭＳ ゴシック" panose="020B0609070205080204" pitchFamily="49" charset="-128"/>
                <a:ea typeface="ＭＳ ゴシック" panose="020B0609070205080204" pitchFamily="49" charset="-128"/>
              </a:rPr>
              <a:t>の概要＞</a:t>
            </a:r>
            <a:endParaRPr kumimoji="1" lang="ja-JP" altLang="en-US" b="1" dirty="0">
              <a:latin typeface="ＭＳ ゴシック" panose="020B0609070205080204" pitchFamily="49" charset="-128"/>
              <a:ea typeface="ＭＳ ゴシック" panose="020B0609070205080204" pitchFamily="49" charset="-128"/>
            </a:endParaRPr>
          </a:p>
        </p:txBody>
      </p:sp>
      <p:sp>
        <p:nvSpPr>
          <p:cNvPr id="73" name="正方形/長方形 72"/>
          <p:cNvSpPr/>
          <p:nvPr/>
        </p:nvSpPr>
        <p:spPr>
          <a:xfrm>
            <a:off x="213739" y="548680"/>
            <a:ext cx="1570909" cy="289293"/>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sz="1600" b="1" dirty="0" smtClean="0">
                <a:solidFill>
                  <a:prstClr val="black"/>
                </a:solidFill>
              </a:rPr>
              <a:t>見直し内容</a:t>
            </a:r>
            <a:endParaRPr lang="ja-JP" altLang="en-US" sz="1600" b="1" dirty="0">
              <a:solidFill>
                <a:prstClr val="black"/>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1470796221"/>
              </p:ext>
            </p:extLst>
          </p:nvPr>
        </p:nvGraphicFramePr>
        <p:xfrm>
          <a:off x="200472" y="2742312"/>
          <a:ext cx="9433048" cy="3170744"/>
        </p:xfrm>
        <a:graphic>
          <a:graphicData uri="http://schemas.openxmlformats.org/drawingml/2006/table">
            <a:tbl>
              <a:tblPr>
                <a:tableStyleId>{5C22544A-7EE6-4342-B048-85BDC9FD1C3A}</a:tableStyleId>
              </a:tblPr>
              <a:tblGrid>
                <a:gridCol w="1854060">
                  <a:extLst>
                    <a:ext uri="{9D8B030D-6E8A-4147-A177-3AD203B41FA5}">
                      <a16:colId xmlns:a16="http://schemas.microsoft.com/office/drawing/2014/main" val="20000"/>
                    </a:ext>
                  </a:extLst>
                </a:gridCol>
                <a:gridCol w="7578988">
                  <a:extLst>
                    <a:ext uri="{9D8B030D-6E8A-4147-A177-3AD203B41FA5}">
                      <a16:colId xmlns:a16="http://schemas.microsoft.com/office/drawing/2014/main" val="20001"/>
                    </a:ext>
                  </a:extLst>
                </a:gridCol>
              </a:tblGrid>
              <a:tr h="1190744">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名称</a:t>
                      </a:r>
                      <a:endParaRPr kumimoji="1" lang="ja-JP" altLang="en-US" sz="1600" b="1"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1" u="none" dirty="0" smtClean="0">
                          <a:solidFill>
                            <a:schemeClr val="tx1"/>
                          </a:solidFill>
                          <a:effectLst/>
                          <a:latin typeface="ＭＳ ゴシック" panose="020B0609070205080204" pitchFamily="49" charset="-128"/>
                          <a:ea typeface="ＭＳ ゴシック" panose="020B0609070205080204" pitchFamily="49" charset="-128"/>
                        </a:rPr>
                        <a:t>介護医療院</a:t>
                      </a:r>
                      <a:endParaRPr kumimoji="1" lang="en-US" altLang="ja-JP" sz="1600" b="0" u="none" dirty="0" smtClean="0">
                        <a:solidFill>
                          <a:schemeClr val="tx1"/>
                        </a:solidFill>
                        <a:effectLst/>
                        <a:latin typeface="ＭＳ ゴシック" panose="020B0609070205080204" pitchFamily="49" charset="-128"/>
                        <a:ea typeface="ＭＳ ゴシック" panose="020B0609070205080204" pitchFamily="49" charset="-128"/>
                      </a:endParaRPr>
                    </a:p>
                    <a:p>
                      <a:pPr marL="216000" indent="-216000"/>
                      <a:r>
                        <a:rPr lang="en-US" altLang="ja-JP" sz="1600" u="none" dirty="0" smtClean="0">
                          <a:solidFill>
                            <a:prstClr val="black"/>
                          </a:solidFill>
                          <a:latin typeface="ＭＳ ゴシック" panose="020B0609070205080204" pitchFamily="49" charset="-128"/>
                          <a:ea typeface="ＭＳ ゴシック" panose="020B0609070205080204" pitchFamily="49" charset="-128"/>
                        </a:rPr>
                        <a:t>※</a:t>
                      </a:r>
                      <a:r>
                        <a:rPr lang="ja-JP" altLang="en-US" sz="1600" u="none" dirty="0" smtClean="0">
                          <a:solidFill>
                            <a:prstClr val="black"/>
                          </a:solidFill>
                          <a:latin typeface="ＭＳ ゴシック" panose="020B0609070205080204" pitchFamily="49" charset="-128"/>
                          <a:ea typeface="ＭＳ ゴシック" panose="020B0609070205080204" pitchFamily="49" charset="-128"/>
                        </a:rPr>
                        <a:t>ただし、</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病院又は診療所から新施設に転換した場合には、転換前の病院又は診療所の名称を引き続き使用できる</a:t>
                      </a:r>
                      <a:r>
                        <a:rPr lang="ja-JP" altLang="en-US" sz="1600" b="0" u="none" dirty="0" smtClean="0">
                          <a:solidFill>
                            <a:prstClr val="black"/>
                          </a:solidFill>
                          <a:latin typeface="ＭＳ ゴシック" panose="020B0609070205080204" pitchFamily="49" charset="-128"/>
                          <a:ea typeface="ＭＳ ゴシック" panose="020B0609070205080204" pitchFamily="49" charset="-128"/>
                        </a:rPr>
                        <a:t>こととする。</a:t>
                      </a:r>
                      <a:endParaRPr lang="en-US" altLang="ja-JP" sz="1600" b="0" u="none" dirty="0" smtClean="0">
                        <a:solidFill>
                          <a:prstClr val="black"/>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44000">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機能</a:t>
                      </a:r>
                      <a:endParaRPr kumimoji="1" lang="ja-JP" altLang="en-US" sz="1600" b="1"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u="none" dirty="0" smtClean="0">
                          <a:latin typeface="ＭＳ ゴシック" panose="020B0609070205080204" pitchFamily="49" charset="-128"/>
                          <a:ea typeface="ＭＳ ゴシック" panose="020B0609070205080204" pitchFamily="49" charset="-128"/>
                        </a:rPr>
                        <a:t>要介護者に対し、</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「長期療養のための医療」</a:t>
                      </a:r>
                      <a:r>
                        <a:rPr lang="ja-JP" altLang="en-US" sz="1600" dirty="0" smtClean="0">
                          <a:solidFill>
                            <a:prstClr val="black"/>
                          </a:solidFill>
                          <a:latin typeface="ＭＳ ゴシック" panose="020B0609070205080204" pitchFamily="49" charset="-128"/>
                          <a:ea typeface="ＭＳ ゴシック" panose="020B0609070205080204" pitchFamily="49" charset="-128"/>
                        </a:rPr>
                        <a:t>と</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「日常生活上の世話（介護）」</a:t>
                      </a:r>
                      <a:r>
                        <a:rPr lang="ja-JP" altLang="en-US" sz="1600" dirty="0" smtClean="0">
                          <a:solidFill>
                            <a:prstClr val="black"/>
                          </a:solidFill>
                          <a:latin typeface="ＭＳ ゴシック" panose="020B0609070205080204" pitchFamily="49" charset="-128"/>
                          <a:ea typeface="ＭＳ ゴシック" panose="020B0609070205080204" pitchFamily="49" charset="-128"/>
                        </a:rPr>
                        <a:t>を</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一体的に提供</a:t>
                      </a:r>
                      <a:r>
                        <a:rPr lang="ja-JP" altLang="en-US" sz="1600" dirty="0" smtClean="0">
                          <a:solidFill>
                            <a:prstClr val="black"/>
                          </a:solidFill>
                          <a:latin typeface="ＭＳ ゴシック" panose="020B0609070205080204" pitchFamily="49" charset="-128"/>
                          <a:ea typeface="ＭＳ ゴシック" panose="020B0609070205080204" pitchFamily="49" charset="-128"/>
                        </a:rPr>
                        <a:t>する。（介護保険法上の介護保険施設だが、医療法上は医療提供施設として法的に位置づける。）</a:t>
                      </a:r>
                      <a:endParaRPr kumimoji="1" lang="en-US" altLang="ja-JP" sz="1600" b="1" u="sng" dirty="0" smtClean="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36000">
                <a:tc>
                  <a:txBody>
                    <a:bodyPr/>
                    <a:lstStyle/>
                    <a:p>
                      <a:pPr algn="ctr"/>
                      <a:r>
                        <a:rPr kumimoji="1" lang="ja-JP" altLang="en-US" sz="1600" b="1" dirty="0" smtClean="0">
                          <a:latin typeface="ＭＳ ゴシック" panose="020B0609070205080204" pitchFamily="49" charset="-128"/>
                          <a:ea typeface="ＭＳ ゴシック" panose="020B0609070205080204" pitchFamily="49" charset="-128"/>
                        </a:rPr>
                        <a:t>開設主体</a:t>
                      </a:r>
                      <a:endParaRPr kumimoji="1" lang="ja-JP" altLang="en-US" sz="1600" b="1"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地方公共団体、医療法人、社会福祉法人などの非営利法人等</a:t>
                      </a: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416496" y="6330806"/>
            <a:ext cx="9217024" cy="338554"/>
          </a:xfrm>
          <a:prstGeom prst="rect">
            <a:avLst/>
          </a:prstGeom>
          <a:noFill/>
        </p:spPr>
        <p:txBody>
          <a:bodyPr wrap="square" rtlCol="0">
            <a:spAutoFit/>
          </a:bodyPr>
          <a:lstStyle/>
          <a:p>
            <a:r>
              <a:rPr kumimoji="1" lang="en-US" altLang="ja-JP" sz="1600" b="1" u="sng" dirty="0" smtClean="0"/>
              <a:t>※ </a:t>
            </a:r>
            <a:r>
              <a:rPr kumimoji="1" lang="ja-JP" altLang="en-US" sz="1600" b="1" u="sng" dirty="0" smtClean="0"/>
              <a:t>具体的な介護報酬、基準、転換支援策については、介護給付費分科会等で検討。</a:t>
            </a:r>
            <a:endParaRPr kumimoji="1" lang="ja-JP" altLang="en-US" sz="1600" b="1" u="sng" dirty="0"/>
          </a:p>
        </p:txBody>
      </p:sp>
      <p:sp>
        <p:nvSpPr>
          <p:cNvPr id="15" name="テキスト ボックス 14"/>
          <p:cNvSpPr txBox="1"/>
          <p:nvPr/>
        </p:nvSpPr>
        <p:spPr>
          <a:xfrm>
            <a:off x="416496" y="5970766"/>
            <a:ext cx="9217024" cy="338554"/>
          </a:xfrm>
          <a:prstGeom prst="rect">
            <a:avLst/>
          </a:prstGeom>
          <a:noFill/>
        </p:spPr>
        <p:txBody>
          <a:bodyPr wrap="square" rtlCol="0">
            <a:spAutoFit/>
          </a:bodyPr>
          <a:lstStyle/>
          <a:p>
            <a:r>
              <a:rPr lang="ja-JP" altLang="en-US" sz="1600" b="1" u="sng" dirty="0" smtClean="0"/>
              <a:t>☆ </a:t>
            </a:r>
            <a:r>
              <a:rPr lang="ja-JP" altLang="en-US" sz="1600" b="1" u="sng" dirty="0" smtClean="0">
                <a:latin typeface="+mn-ea"/>
              </a:rPr>
              <a:t>現行</a:t>
            </a:r>
            <a:r>
              <a:rPr lang="ja-JP" altLang="en-US" sz="1600" b="1" u="sng" dirty="0">
                <a:latin typeface="+mn-ea"/>
              </a:rPr>
              <a:t>の介護療養病床の経過措置期間については、６年間延長すること</a:t>
            </a:r>
            <a:r>
              <a:rPr lang="ja-JP" altLang="en-US" sz="1600" b="1" u="sng" dirty="0" smtClean="0">
                <a:latin typeface="+mn-ea"/>
              </a:rPr>
              <a:t>とする</a:t>
            </a:r>
            <a:r>
              <a:rPr lang="ja-JP" altLang="en-US" sz="1600" b="1" u="sng" dirty="0">
                <a:latin typeface="+mn-ea"/>
              </a:rPr>
              <a:t>。 </a:t>
            </a:r>
            <a:r>
              <a:rPr lang="ja-JP" altLang="en-US" sz="1600" b="1" u="sng" dirty="0"/>
              <a:t>　</a:t>
            </a:r>
            <a:endParaRPr kumimoji="1" lang="ja-JP" altLang="en-US" sz="1600" b="1" u="sng" dirty="0"/>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20</a:t>
            </a:fld>
            <a:endParaRPr lang="ja-JP" altLang="en-US">
              <a:solidFill>
                <a:prstClr val="black">
                  <a:tint val="75000"/>
                </a:prstClr>
              </a:solidFill>
            </a:endParaRPr>
          </a:p>
        </p:txBody>
      </p:sp>
    </p:spTree>
    <p:extLst>
      <p:ext uri="{BB962C8B-B14F-4D97-AF65-F5344CB8AC3E}">
        <p14:creationId xmlns:p14="http://schemas.microsoft.com/office/powerpoint/2010/main" val="1673150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p:cNvSpPr txBox="1">
            <a:spLocks noChangeArrowheads="1"/>
          </p:cNvSpPr>
          <p:nvPr/>
        </p:nvSpPr>
        <p:spPr bwMode="auto">
          <a:xfrm>
            <a:off x="84208" y="562569"/>
            <a:ext cx="9752416"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77800" marR="0" lvl="0" indent="-177800" algn="l" defTabSz="914400" rtl="0" eaLnBrk="0" fontAlgn="base" latinLnBrk="0" hangingPunct="0">
              <a:lnSpc>
                <a:spcPts val="15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　療養病床は、病院</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又</a:t>
            </a:r>
            <a:r>
              <a:rPr kumimoji="1"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は診療所の病床のうち、主として長期にわたり療養を必要とする患者を入院させるもの。</a:t>
            </a:r>
            <a:endParaRPr kumimoji="1" lang="en-US" altLang="ja-JP" sz="16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endParaRPr>
          </a:p>
          <a:p>
            <a:pPr marL="177800" marR="0" lvl="0" indent="-177800" algn="l" defTabSz="914400" rtl="0" eaLnBrk="0" fontAlgn="base" latinLnBrk="0" hangingPunct="0">
              <a:lnSpc>
                <a:spcPts val="1500"/>
              </a:lnSpc>
              <a:spcBef>
                <a:spcPts val="60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　</a:t>
            </a:r>
            <a:r>
              <a:rPr kumimoji="1" lang="ja-JP" altLang="en-US"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itchFamily="50" charset="-128"/>
              </a:rPr>
              <a:t>医療保険の</a:t>
            </a:r>
            <a:r>
              <a:rPr kumimoji="1" lang="en-US" altLang="ja-JP"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itchFamily="50" charset="-128"/>
              </a:rPr>
              <a:t>医療療養病床（医療保険財源）</a:t>
            </a:r>
            <a:r>
              <a:rPr kumimoji="1" lang="en-US" altLang="ja-JP"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と、</a:t>
            </a:r>
            <a:r>
              <a:rPr kumimoji="1" lang="ja-JP" altLang="en-US"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itchFamily="50" charset="-128"/>
              </a:rPr>
              <a:t>介護保険の</a:t>
            </a:r>
            <a:r>
              <a:rPr kumimoji="1" lang="en-US" altLang="ja-JP"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itchFamily="50" charset="-128"/>
              </a:rPr>
              <a:t>介護療養病床（</a:t>
            </a:r>
            <a:r>
              <a:rPr kumimoji="1" lang="ja-JP" altLang="en-US" sz="1600"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itchFamily="50" charset="-128"/>
                <a:cs typeface="メイリオ" pitchFamily="50" charset="-128"/>
              </a:rPr>
              <a:t>介護</a:t>
            </a:r>
            <a:r>
              <a:rPr kumimoji="1" lang="ja-JP" altLang="en-US"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itchFamily="50" charset="-128"/>
                <a:cs typeface="メイリオ" pitchFamily="50" charset="-128"/>
              </a:rPr>
              <a:t>保険</a:t>
            </a:r>
            <a:r>
              <a:rPr kumimoji="1" lang="ja-JP" altLang="en-US" sz="1600" b="0"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itchFamily="50" charset="-128"/>
                <a:cs typeface="メイリオ" pitchFamily="50" charset="-128"/>
              </a:rPr>
              <a:t>財源</a:t>
            </a:r>
            <a:r>
              <a:rPr kumimoji="1" lang="ja-JP" altLang="en-US"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itchFamily="50" charset="-128"/>
                <a:cs typeface="メイリオ" pitchFamily="50" charset="-128"/>
              </a:rPr>
              <a:t>）</a:t>
            </a:r>
            <a:r>
              <a:rPr kumimoji="1" lang="en-US" altLang="ja-JP" sz="1600" b="0"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メイリオ" pitchFamily="50" charset="-128"/>
              </a:rPr>
              <a:t>』</a:t>
            </a:r>
            <a:r>
              <a:rPr kumimoji="1"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rPr>
              <a:t>がある。</a:t>
            </a:r>
            <a:endParaRPr kumimoji="1" lang="en-US" altLang="ja-JP"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177800" marR="0" lvl="0" indent="-177800" algn="l" defTabSz="914400" rtl="0" eaLnBrk="0" fontAlgn="base" latinLnBrk="0" hangingPunct="0">
              <a:lnSpc>
                <a:spcPts val="1500"/>
              </a:lnSpc>
              <a:spcBef>
                <a:spcPts val="6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itchFamily="50" charset="-128"/>
                <a:cs typeface="メイリオ" pitchFamily="50" charset="-128"/>
              </a:rPr>
              <a:t>○　</a:t>
            </a:r>
            <a:r>
              <a:rPr kumimoji="1"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itchFamily="50" charset="-128"/>
                <a:cs typeface="メイリオ" pitchFamily="50" charset="-128"/>
              </a:rPr>
              <a:t>要介護高齢者の長期療養・生活施設である新た</a:t>
            </a: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itchFamily="50" charset="-128"/>
                <a:cs typeface="メイリオ" pitchFamily="50" charset="-128"/>
              </a:rPr>
              <a:t>な介護保険施設</a:t>
            </a:r>
            <a:r>
              <a:rPr kumimoji="1"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itchFamily="50" charset="-128"/>
                <a:cs typeface="メイリオ" pitchFamily="50" charset="-128"/>
              </a:rPr>
              <a:t>「介護医療院」を創設。（平成</a:t>
            </a:r>
            <a:r>
              <a:rPr kumimoji="1" lang="en-US" altLang="ja-JP"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itchFamily="50" charset="-128"/>
                <a:cs typeface="メイリオ" pitchFamily="50" charset="-128"/>
              </a:rPr>
              <a:t>30</a:t>
            </a:r>
            <a:r>
              <a:rPr kumimoji="1" lang="ja-JP" altLang="en-US"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itchFamily="50" charset="-128"/>
                <a:cs typeface="メイリオ" pitchFamily="50" charset="-128"/>
              </a:rPr>
              <a:t>年４月施行）</a:t>
            </a:r>
            <a:endParaRPr kumimoji="1" lang="en-US" altLang="ja-JP" sz="16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p:txBody>
      </p:sp>
      <p:graphicFrame>
        <p:nvGraphicFramePr>
          <p:cNvPr id="3" name="表 2"/>
          <p:cNvGraphicFramePr>
            <a:graphicFrameLocks noGrp="1"/>
          </p:cNvGraphicFramePr>
          <p:nvPr>
            <p:extLst/>
          </p:nvPr>
        </p:nvGraphicFramePr>
        <p:xfrm>
          <a:off x="45846" y="1440960"/>
          <a:ext cx="9792000" cy="5221824"/>
        </p:xfrm>
        <a:graphic>
          <a:graphicData uri="http://schemas.openxmlformats.org/drawingml/2006/table">
            <a:tbl>
              <a:tblPr firstRow="1" bandRow="1">
                <a:tableStyleId>{5C22544A-7EE6-4342-B048-85BDC9FD1C3A}</a:tableStyleId>
              </a:tblPr>
              <a:tblGrid>
                <a:gridCol w="225446">
                  <a:extLst>
                    <a:ext uri="{9D8B030D-6E8A-4147-A177-3AD203B41FA5}">
                      <a16:colId xmlns:a16="http://schemas.microsoft.com/office/drawing/2014/main" val="20000"/>
                    </a:ext>
                  </a:extLst>
                </a:gridCol>
                <a:gridCol w="505244">
                  <a:extLst>
                    <a:ext uri="{9D8B030D-6E8A-4147-A177-3AD203B41FA5}">
                      <a16:colId xmlns:a16="http://schemas.microsoft.com/office/drawing/2014/main" val="20001"/>
                    </a:ext>
                  </a:extLst>
                </a:gridCol>
                <a:gridCol w="1072545">
                  <a:extLst>
                    <a:ext uri="{9D8B030D-6E8A-4147-A177-3AD203B41FA5}">
                      <a16:colId xmlns:a16="http://schemas.microsoft.com/office/drawing/2014/main" val="20002"/>
                    </a:ext>
                  </a:extLst>
                </a:gridCol>
                <a:gridCol w="1072545">
                  <a:extLst>
                    <a:ext uri="{9D8B030D-6E8A-4147-A177-3AD203B41FA5}">
                      <a16:colId xmlns:a16="http://schemas.microsoft.com/office/drawing/2014/main" val="20003"/>
                    </a:ext>
                  </a:extLst>
                </a:gridCol>
                <a:gridCol w="2005658">
                  <a:extLst>
                    <a:ext uri="{9D8B030D-6E8A-4147-A177-3AD203B41FA5}">
                      <a16:colId xmlns:a16="http://schemas.microsoft.com/office/drawing/2014/main" val="20004"/>
                    </a:ext>
                  </a:extLst>
                </a:gridCol>
                <a:gridCol w="1164986">
                  <a:extLst>
                    <a:ext uri="{9D8B030D-6E8A-4147-A177-3AD203B41FA5}">
                      <a16:colId xmlns:a16="http://schemas.microsoft.com/office/drawing/2014/main" val="20005"/>
                    </a:ext>
                  </a:extLst>
                </a:gridCol>
                <a:gridCol w="1164986">
                  <a:extLst>
                    <a:ext uri="{9D8B030D-6E8A-4147-A177-3AD203B41FA5}">
                      <a16:colId xmlns:a16="http://schemas.microsoft.com/office/drawing/2014/main" val="20006"/>
                    </a:ext>
                  </a:extLst>
                </a:gridCol>
                <a:gridCol w="1224136">
                  <a:extLst>
                    <a:ext uri="{9D8B030D-6E8A-4147-A177-3AD203B41FA5}">
                      <a16:colId xmlns:a16="http://schemas.microsoft.com/office/drawing/2014/main" val="20007"/>
                    </a:ext>
                  </a:extLst>
                </a:gridCol>
                <a:gridCol w="1356454">
                  <a:extLst>
                    <a:ext uri="{9D8B030D-6E8A-4147-A177-3AD203B41FA5}">
                      <a16:colId xmlns:a16="http://schemas.microsoft.com/office/drawing/2014/main" val="20008"/>
                    </a:ext>
                  </a:extLst>
                </a:gridCol>
              </a:tblGrid>
              <a:tr h="308984">
                <a:tc rowSpan="2" gridSpan="2">
                  <a:txBody>
                    <a:bodyPr/>
                    <a:lstStyle/>
                    <a:p>
                      <a:endParaRPr kumimoji="1" lang="ja-JP" altLang="en-US" sz="1300" dirty="0"/>
                    </a:p>
                  </a:txBody>
                  <a:tcPr marT="44434" marB="44434">
                    <a:lnR w="127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lumMod val="50000"/>
                      </a:schemeClr>
                    </a:solidFill>
                  </a:tcPr>
                </a:tc>
                <a:tc rowSpan="2" hMerge="1">
                  <a:txBody>
                    <a:bodyPr/>
                    <a:lstStyle/>
                    <a:p>
                      <a:endParaRPr kumimoji="1" lang="ja-JP" altLang="en-US"/>
                    </a:p>
                  </a:txBody>
                  <a:tcPr/>
                </a:tc>
                <a:tc gridSpan="2">
                  <a:txBody>
                    <a:bodyPr/>
                    <a:lstStyle/>
                    <a:p>
                      <a:pPr algn="ctr">
                        <a:lnSpc>
                          <a:spcPts val="2000"/>
                        </a:lnSpc>
                      </a:pP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医療療養病床</a:t>
                      </a:r>
                      <a:endPar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ysDot"/>
                      <a:round/>
                      <a:headEnd type="none" w="med" len="med"/>
                      <a:tailEnd type="none" w="med" len="med"/>
                    </a:lnB>
                    <a:solidFill>
                      <a:schemeClr val="accent1">
                        <a:lumMod val="50000"/>
                      </a:schemeClr>
                    </a:solidFill>
                  </a:tcPr>
                </a:tc>
                <a:tc hMerge="1">
                  <a:txBody>
                    <a:bodyPr/>
                    <a:lstStyle/>
                    <a:p>
                      <a:endParaRPr kumimoji="1" lang="ja-JP" altLang="en-US"/>
                    </a:p>
                  </a:txBody>
                  <a:tcPr/>
                </a:tc>
                <a:tc rowSpan="2">
                  <a:txBody>
                    <a:bodyPr/>
                    <a:lstStyle/>
                    <a:p>
                      <a:pPr algn="ctr">
                        <a:lnSpc>
                          <a:spcPts val="2000"/>
                        </a:lnSpc>
                      </a:pP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介護療養病床</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lumMod val="50000"/>
                      </a:schemeClr>
                    </a:solidFill>
                  </a:tcPr>
                </a:tc>
                <a:tc gridSpan="2">
                  <a:txBody>
                    <a:bodyPr/>
                    <a:lstStyle/>
                    <a:p>
                      <a:pPr algn="ctr">
                        <a:lnSpc>
                          <a:spcPts val="2000"/>
                        </a:lnSpc>
                      </a:pP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介護医療院</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L w="12700" cap="flat" cmpd="sng" algn="ctr">
                      <a:solidFill>
                        <a:schemeClr val="bg1"/>
                      </a:solidFill>
                      <a:prstDash val="solid"/>
                      <a:round/>
                      <a:headEnd type="none" w="med" len="med"/>
                      <a:tailEnd type="none" w="med" len="med"/>
                    </a:lnL>
                    <a:lnB w="12700" cap="flat" cmpd="sng" algn="ctr">
                      <a:solidFill>
                        <a:schemeClr val="bg1"/>
                      </a:solidFill>
                      <a:prstDash val="sysDot"/>
                      <a:round/>
                      <a:headEnd type="none" w="med" len="med"/>
                      <a:tailEnd type="none" w="med" len="med"/>
                    </a:lnB>
                    <a:solidFill>
                      <a:schemeClr val="accent6">
                        <a:lumMod val="75000"/>
                      </a:schemeClr>
                    </a:solidFill>
                  </a:tcPr>
                </a:tc>
                <a:tc hMerge="1">
                  <a:txBody>
                    <a:bodyPr/>
                    <a:lstStyle/>
                    <a:p>
                      <a:endParaRPr kumimoji="1" lang="ja-JP" altLang="en-US"/>
                    </a:p>
                  </a:txBody>
                  <a:tcPr/>
                </a:tc>
                <a:tc rowSpan="2">
                  <a:txBody>
                    <a:bodyPr/>
                    <a:lstStyle/>
                    <a:p>
                      <a:pPr algn="ctr">
                        <a:lnSpc>
                          <a:spcPts val="1500"/>
                        </a:lnSpc>
                      </a:pPr>
                      <a:r>
                        <a:rPr kumimoji="1"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介護老人</a:t>
                      </a:r>
                      <a:endParaRPr kumimoji="1" lang="en-US" altLang="ja-JP"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kumimoji="1"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保健施</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設</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B w="19050" cap="flat" cmpd="sng" algn="ctr">
                      <a:solidFill>
                        <a:schemeClr val="bg1"/>
                      </a:solidFill>
                      <a:prstDash val="solid"/>
                      <a:round/>
                      <a:headEnd type="none" w="med" len="med"/>
                      <a:tailEnd type="none" w="med" len="med"/>
                    </a:lnB>
                    <a:solidFill>
                      <a:schemeClr val="accent1">
                        <a:lumMod val="50000"/>
                      </a:schemeClr>
                    </a:solidFill>
                  </a:tcPr>
                </a:tc>
                <a:tc rowSpan="2">
                  <a:txBody>
                    <a:bodyPr/>
                    <a:lstStyle/>
                    <a:p>
                      <a:pPr algn="ctr">
                        <a:lnSpc>
                          <a:spcPts val="1500"/>
                        </a:lnSpc>
                      </a:pP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特別養護老人</a:t>
                      </a:r>
                      <a:endPar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ホーム</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B w="1905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43247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500"/>
                        </a:lnSpc>
                      </a:pPr>
                      <a:r>
                        <a:rPr kumimoji="1" lang="ja-JP" altLang="en-US" sz="13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療養１・２</a:t>
                      </a:r>
                      <a:endParaRPr kumimoji="1" lang="en-US" altLang="ja-JP" sz="13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a:t>
                      </a:r>
                      <a:r>
                        <a:rPr kumimoji="1" lang="en-US" altLang="ja-JP"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a:lnSpc>
                          <a:spcPts val="1500"/>
                        </a:lnSpc>
                      </a:pPr>
                      <a:r>
                        <a:rPr kumimoji="1" lang="ja-JP" altLang="en-US" sz="13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経過措置</a:t>
                      </a:r>
                      <a:endParaRPr kumimoji="1" lang="en-US" altLang="ja-JP" sz="13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a:t>
                      </a:r>
                      <a:r>
                        <a:rPr kumimoji="1" lang="en-US" altLang="ja-JP"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L w="12700" cap="flat" cmpd="sng" algn="ctr">
                      <a:solidFill>
                        <a:schemeClr val="bg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50000"/>
                      </a:schemeClr>
                    </a:solidFill>
                  </a:tcPr>
                </a:tc>
                <a:tc vMerge="1">
                  <a:txBody>
                    <a:bodyPr/>
                    <a:lstStyle/>
                    <a:p>
                      <a:endParaRPr kumimoji="1" lang="ja-JP" altLang="en-US"/>
                    </a:p>
                  </a:txBody>
                  <a:tcPr/>
                </a:tc>
                <a:tc>
                  <a:txBody>
                    <a:bodyPr/>
                    <a:lstStyle/>
                    <a:p>
                      <a:pPr algn="ctr">
                        <a:lnSpc>
                          <a:spcPts val="1500"/>
                        </a:lnSpc>
                      </a:pPr>
                      <a:r>
                        <a:rPr kumimoji="1" lang="en-US" altLang="ja-JP"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型</a:t>
                      </a:r>
                      <a:endParaRPr kumimoji="1"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lnSpc>
                          <a:spcPts val="1500"/>
                        </a:lnSpc>
                      </a:pPr>
                      <a:r>
                        <a:rPr kumimoji="1" lang="en-US" altLang="ja-JP"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Ⅱ</a:t>
                      </a:r>
                      <a:r>
                        <a:rPr kumimoji="1"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型</a:t>
                      </a:r>
                      <a:endParaRPr kumimoji="1"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L w="12700" cap="flat" cmpd="sng" algn="ctr">
                      <a:solidFill>
                        <a:schemeClr val="bg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75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599240">
                <a:tc gridSpan="2">
                  <a:txBody>
                    <a:bodyPr/>
                    <a:lstStyle/>
                    <a:p>
                      <a:pPr algn="ctr"/>
                      <a:r>
                        <a:rPr kumimoji="1" lang="ja-JP" altLang="en-US" sz="1100" b="1"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概 要</a:t>
                      </a:r>
                      <a:endParaRPr kumimoji="1" lang="ja-JP" altLang="en-US" sz="110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T w="1905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endParaRPr kumimoji="1" lang="ja-JP" altLang="en-US"/>
                    </a:p>
                  </a:txBody>
                  <a:tcPr/>
                </a:tc>
                <a:tc gridSpan="2">
                  <a:txBody>
                    <a:bodyPr/>
                    <a:lstStyle/>
                    <a:p>
                      <a:pPr marL="0" indent="0"/>
                      <a:r>
                        <a:rPr kumimoji="1" lang="ja-JP" altLang="en-US" sz="1100" dirty="0" smtClean="0">
                          <a:latin typeface="HGPｺﾞｼｯｸM" panose="020B0600000000000000" pitchFamily="50" charset="-128"/>
                          <a:ea typeface="HGPｺﾞｼｯｸM" panose="020B0600000000000000" pitchFamily="50" charset="-128"/>
                        </a:rPr>
                        <a:t>病院・診療所の</a:t>
                      </a:r>
                      <a:r>
                        <a:rPr kumimoji="1" lang="ja-JP" altLang="en-US" sz="1100" spc="-30" baseline="0" dirty="0" smtClean="0">
                          <a:latin typeface="HGPｺﾞｼｯｸM" panose="020B0600000000000000" pitchFamily="50" charset="-128"/>
                          <a:ea typeface="HGPｺﾞｼｯｸM" panose="020B0600000000000000" pitchFamily="50" charset="-128"/>
                        </a:rPr>
                        <a:t>病床のうち、</a:t>
                      </a:r>
                      <a:r>
                        <a:rPr kumimoji="1" lang="ja-JP" altLang="en-US" sz="1100" u="sng" spc="-30" baseline="0" dirty="0" smtClean="0">
                          <a:solidFill>
                            <a:srgbClr val="FF0000"/>
                          </a:solidFill>
                          <a:latin typeface="HGPｺﾞｼｯｸM" panose="020B0600000000000000" pitchFamily="50" charset="-128"/>
                          <a:ea typeface="HGPｺﾞｼｯｸM" panose="020B0600000000000000" pitchFamily="50" charset="-128"/>
                        </a:rPr>
                        <a:t>主として長期療養を必要</a:t>
                      </a:r>
                      <a:r>
                        <a:rPr kumimoji="1" lang="ja-JP" altLang="en-US" sz="1100" u="sng" dirty="0" smtClean="0">
                          <a:solidFill>
                            <a:srgbClr val="FF0000"/>
                          </a:solidFill>
                          <a:latin typeface="HGPｺﾞｼｯｸM" panose="020B0600000000000000" pitchFamily="50" charset="-128"/>
                          <a:ea typeface="HGPｺﾞｼｯｸM" panose="020B0600000000000000" pitchFamily="50" charset="-128"/>
                        </a:rPr>
                        <a:t>とする患者を入院させる</a:t>
                      </a:r>
                      <a:r>
                        <a:rPr kumimoji="1" lang="ja-JP" altLang="en-US" sz="1100" dirty="0" smtClean="0">
                          <a:latin typeface="HGPｺﾞｼｯｸM" panose="020B0600000000000000" pitchFamily="50" charset="-128"/>
                          <a:ea typeface="HGPｺﾞｼｯｸM" panose="020B0600000000000000" pitchFamily="50" charset="-128"/>
                        </a:rPr>
                        <a:t>もの</a:t>
                      </a:r>
                      <a:endParaRPr kumimoji="1" lang="en-US" altLang="ja-JP" sz="1100" dirty="0" smtClean="0">
                        <a:latin typeface="HGPｺﾞｼｯｸM" panose="020B0600000000000000" pitchFamily="50" charset="-128"/>
                        <a:ea typeface="HGPｺﾞｼｯｸM" panose="020B0600000000000000" pitchFamily="50" charset="-128"/>
                      </a:endParaRPr>
                    </a:p>
                    <a:p>
                      <a:pPr marL="0" indent="0"/>
                      <a:endParaRPr kumimoji="1" lang="en-US" altLang="ja-JP" sz="300" dirty="0" smtClean="0">
                        <a:latin typeface="HGPｺﾞｼｯｸM" panose="020B0600000000000000" pitchFamily="50" charset="-128"/>
                        <a:ea typeface="HGPｺﾞｼｯｸM" panose="020B0600000000000000" pitchFamily="50" charset="-128"/>
                      </a:endParaRPr>
                    </a:p>
                    <a:p>
                      <a:pPr marL="88900" indent="-88900"/>
                      <a:r>
                        <a:rPr kumimoji="1" lang="en-US" altLang="ja-JP" sz="900" spc="0" baseline="0" dirty="0" smtClean="0">
                          <a:latin typeface="HGPｺﾞｼｯｸM" panose="020B0600000000000000" pitchFamily="50" charset="-128"/>
                          <a:ea typeface="HGPｺﾞｼｯｸM" panose="020B0600000000000000" pitchFamily="50" charset="-128"/>
                        </a:rPr>
                        <a:t>※</a:t>
                      </a:r>
                      <a:r>
                        <a:rPr kumimoji="1" lang="ja-JP" altLang="en-US" sz="900" spc="-20" baseline="0" dirty="0" smtClean="0">
                          <a:latin typeface="HGPｺﾞｼｯｸM" panose="020B0600000000000000" pitchFamily="50" charset="-128"/>
                          <a:ea typeface="HGPｺﾞｼｯｸM" panose="020B0600000000000000" pitchFamily="50" charset="-128"/>
                        </a:rPr>
                        <a:t>療養１・２は医療区分２・３の患者がそれぞれ８割・５割以上</a:t>
                      </a:r>
                      <a:endParaRPr kumimoji="1" lang="ja-JP" altLang="en-US" sz="900" dirty="0">
                        <a:latin typeface="HGPｺﾞｼｯｸM" panose="020B0600000000000000" pitchFamily="50" charset="-128"/>
                        <a:ea typeface="HGPｺﾞｼｯｸM" panose="020B0600000000000000" pitchFamily="50" charset="-128"/>
                      </a:endParaRPr>
                    </a:p>
                  </a:txBody>
                  <a:tcPr marT="44434" marB="44434" anchor="ctr">
                    <a:lnT w="1905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spc="-40" dirty="0" smtClean="0">
                          <a:latin typeface="HGPｺﾞｼｯｸM" panose="020B0600000000000000" pitchFamily="50" charset="-128"/>
                          <a:ea typeface="HGPｺﾞｼｯｸM" panose="020B0600000000000000" pitchFamily="50" charset="-128"/>
                        </a:rPr>
                        <a:t>病院・診療所の病床のうち、</a:t>
                      </a:r>
                      <a:r>
                        <a:rPr kumimoji="1" lang="ja-JP" altLang="en-US" sz="1100" u="sng" kern="1200" spc="-30" baseline="0" dirty="0" smtClean="0">
                          <a:solidFill>
                            <a:srgbClr val="FF0000"/>
                          </a:solidFill>
                          <a:latin typeface="HGPｺﾞｼｯｸM" panose="020B0600000000000000" pitchFamily="50" charset="-128"/>
                          <a:ea typeface="HGPｺﾞｼｯｸM" panose="020B0600000000000000" pitchFamily="50" charset="-128"/>
                          <a:cs typeface="+mn-cs"/>
                        </a:rPr>
                        <a:t>長期療養を必要とする要介護者に対し</a:t>
                      </a:r>
                      <a:r>
                        <a:rPr kumimoji="1" lang="ja-JP" altLang="en-US" sz="1100" spc="-40" dirty="0" smtClean="0">
                          <a:latin typeface="HGPｺﾞｼｯｸM" panose="020B0600000000000000" pitchFamily="50" charset="-128"/>
                          <a:ea typeface="HGPｺﾞｼｯｸM" panose="020B0600000000000000" pitchFamily="50" charset="-128"/>
                        </a:rPr>
                        <a:t>、</a:t>
                      </a:r>
                      <a:r>
                        <a:rPr kumimoji="1" lang="ja-JP" altLang="en-US" sz="1100" u="sng" kern="1200" spc="0" baseline="0" dirty="0" smtClean="0">
                          <a:solidFill>
                            <a:srgbClr val="FF0000"/>
                          </a:solidFill>
                          <a:latin typeface="HGPｺﾞｼｯｸM" panose="020B0600000000000000" pitchFamily="50" charset="-128"/>
                          <a:ea typeface="HGPｺﾞｼｯｸM" panose="020B0600000000000000" pitchFamily="50" charset="-128"/>
                          <a:cs typeface="+mn-cs"/>
                        </a:rPr>
                        <a:t>医学的管理の下における介護</a:t>
                      </a:r>
                      <a:r>
                        <a:rPr kumimoji="1" lang="ja-JP" altLang="en-US" sz="1100" kern="1200" spc="-40" dirty="0" smtClean="0">
                          <a:solidFill>
                            <a:schemeClr val="dk1"/>
                          </a:solidFill>
                          <a:latin typeface="HGPｺﾞｼｯｸM" panose="020B0600000000000000" pitchFamily="50" charset="-128"/>
                          <a:ea typeface="HGPｺﾞｼｯｸM" panose="020B0600000000000000" pitchFamily="50" charset="-128"/>
                          <a:cs typeface="+mn-cs"/>
                        </a:rPr>
                        <a:t>、必要な医療等を提供する</a:t>
                      </a:r>
                      <a:r>
                        <a:rPr kumimoji="1" lang="ja-JP" altLang="en-US" sz="1100" dirty="0" smtClean="0">
                          <a:latin typeface="HGPｺﾞｼｯｸM" panose="020B0600000000000000" pitchFamily="50" charset="-128"/>
                          <a:ea typeface="HGPｺﾞｼｯｸM" panose="020B0600000000000000" pitchFamily="50" charset="-128"/>
                        </a:rPr>
                        <a:t>もの</a:t>
                      </a:r>
                    </a:p>
                  </a:txBody>
                  <a:tcPr marT="44434" marB="44434" anchor="ctr">
                    <a:lnT w="19050" cap="flat" cmpd="sng" algn="ctr">
                      <a:solidFill>
                        <a:schemeClr val="bg1"/>
                      </a:solidFill>
                      <a:prstDash val="solid"/>
                      <a:round/>
                      <a:headEnd type="none" w="med" len="med"/>
                      <a:tailEnd type="none" w="med" len="med"/>
                    </a:lnT>
                    <a:solidFill>
                      <a:schemeClr val="accent1">
                        <a:lumMod val="20000"/>
                        <a:lumOff val="80000"/>
                      </a:schemeClr>
                    </a:solidFill>
                  </a:tcPr>
                </a:tc>
                <a:tc gridSpan="2">
                  <a:txBody>
                    <a:bodyPr/>
                    <a:lstStyle/>
                    <a:p>
                      <a:pPr algn="ct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要介護者の</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長期療養・生活施設</a:t>
                      </a:r>
                      <a:endParaRPr kumimoji="1" lang="ja-JP" altLang="en-US" sz="1100" u="sng" kern="1200" spc="0" baseline="0" dirty="0" smtClean="0">
                        <a:solidFill>
                          <a:srgbClr val="FF0000"/>
                        </a:solidFill>
                        <a:latin typeface="HGPｺﾞｼｯｸM" panose="020B0600000000000000" pitchFamily="50" charset="-128"/>
                        <a:ea typeface="HGPｺﾞｼｯｸM" panose="020B0600000000000000" pitchFamily="50" charset="-128"/>
                        <a:cs typeface="+mn-cs"/>
                      </a:endParaRPr>
                    </a:p>
                  </a:txBody>
                  <a:tcPr marT="44434" marB="44434" anchor="ctr">
                    <a:lnT w="1905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100" spc="-40" baseline="0" dirty="0" smtClean="0">
                          <a:latin typeface="HGPｺﾞｼｯｸM" panose="020B0600000000000000" pitchFamily="50" charset="-128"/>
                          <a:ea typeface="HGPｺﾞｼｯｸM" panose="020B0600000000000000" pitchFamily="50" charset="-128"/>
                        </a:rPr>
                        <a:t>要介護者にリハビリ等を提供し、</a:t>
                      </a:r>
                      <a:r>
                        <a:rPr kumimoji="1" lang="ja-JP" altLang="en-US" sz="1100" u="sng" kern="1200" spc="0" baseline="0" dirty="0" smtClean="0">
                          <a:solidFill>
                            <a:srgbClr val="FF0000"/>
                          </a:solidFill>
                          <a:latin typeface="HGPｺﾞｼｯｸM" panose="020B0600000000000000" pitchFamily="50" charset="-128"/>
                          <a:ea typeface="HGPｺﾞｼｯｸM" panose="020B0600000000000000" pitchFamily="50" charset="-128"/>
                          <a:cs typeface="+mn-cs"/>
                        </a:rPr>
                        <a:t>在宅復帰を目指す施設</a:t>
                      </a:r>
                    </a:p>
                  </a:txBody>
                  <a:tcPr marT="44434" marB="44434" anchor="ctr">
                    <a:lnT w="1905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kumimoji="1" lang="ja-JP" altLang="en-US" sz="1100" dirty="0" smtClean="0">
                          <a:latin typeface="HGPｺﾞｼｯｸM" panose="020B0600000000000000" pitchFamily="50" charset="-128"/>
                          <a:ea typeface="HGPｺﾞｼｯｸM" panose="020B0600000000000000" pitchFamily="50" charset="-128"/>
                        </a:rPr>
                        <a:t>要介護者のための</a:t>
                      </a:r>
                      <a:r>
                        <a:rPr kumimoji="1" lang="ja-JP" altLang="en-US" sz="1100" u="sng" kern="1200" spc="0" baseline="0" dirty="0" smtClean="0">
                          <a:solidFill>
                            <a:srgbClr val="FF0000"/>
                          </a:solidFill>
                          <a:latin typeface="HGPｺﾞｼｯｸM" panose="020B0600000000000000" pitchFamily="50" charset="-128"/>
                          <a:ea typeface="HGPｺﾞｼｯｸM" panose="020B0600000000000000" pitchFamily="50" charset="-128"/>
                          <a:cs typeface="+mn-cs"/>
                        </a:rPr>
                        <a:t>生活施設</a:t>
                      </a:r>
                    </a:p>
                  </a:txBody>
                  <a:tcPr marT="44434" marB="44434" anchor="ctr">
                    <a:lnT w="1905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2"/>
                  </a:ext>
                </a:extLst>
              </a:tr>
              <a:tr h="56311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病床数</a:t>
                      </a:r>
                    </a:p>
                  </a:txBody>
                  <a:tcPr marT="44434" marB="44434" anchor="ctr">
                    <a:solidFill>
                      <a:schemeClr val="accent1">
                        <a:lumMod val="60000"/>
                        <a:lumOff val="40000"/>
                        <a:alpha val="70000"/>
                      </a:schemeClr>
                    </a:solidFill>
                  </a:tcPr>
                </a:tc>
                <a:tc hMerge="1">
                  <a:txBody>
                    <a:bodyPr/>
                    <a:lstStyle/>
                    <a:p>
                      <a:endParaRPr kumimoji="1" lang="ja-JP" altLang="en-US"/>
                    </a:p>
                  </a:txBody>
                  <a:tcPr/>
                </a:tc>
                <a:tc>
                  <a:txBody>
                    <a:bodyPr/>
                    <a:lstStyle/>
                    <a:p>
                      <a:pPr algn="ctr"/>
                      <a:r>
                        <a:rPr kumimoji="1" lang="ja-JP" altLang="en-US" sz="1300" dirty="0" smtClean="0">
                          <a:latin typeface="HGPｺﾞｼｯｸM" panose="020B0600000000000000" pitchFamily="50" charset="-128"/>
                          <a:ea typeface="HGPｺﾞｼｯｸM" panose="020B0600000000000000" pitchFamily="50" charset="-128"/>
                        </a:rPr>
                        <a:t>約</a:t>
                      </a:r>
                      <a:r>
                        <a:rPr kumimoji="1" lang="en-US" altLang="ja-JP" sz="1300" dirty="0" smtClean="0">
                          <a:latin typeface="HGPｺﾞｼｯｸM" panose="020B0600000000000000" pitchFamily="50" charset="-128"/>
                          <a:ea typeface="HGPｺﾞｼｯｸM" panose="020B0600000000000000" pitchFamily="50" charset="-128"/>
                        </a:rPr>
                        <a:t>15.1</a:t>
                      </a:r>
                      <a:br>
                        <a:rPr kumimoji="1" lang="en-US" altLang="ja-JP" sz="1300" dirty="0" smtClean="0">
                          <a:latin typeface="HGPｺﾞｼｯｸM" panose="020B0600000000000000" pitchFamily="50" charset="-128"/>
                          <a:ea typeface="HGPｺﾞｼｯｸM" panose="020B0600000000000000" pitchFamily="50" charset="-128"/>
                        </a:rPr>
                      </a:br>
                      <a:r>
                        <a:rPr kumimoji="1" lang="ja-JP" altLang="en-US" sz="1300" dirty="0" smtClean="0">
                          <a:latin typeface="HGPｺﾞｼｯｸM" panose="020B0600000000000000" pitchFamily="50" charset="-128"/>
                          <a:ea typeface="HGPｺﾞｼｯｸM" panose="020B0600000000000000" pitchFamily="50" charset="-128"/>
                        </a:rPr>
                        <a:t>　万床</a:t>
                      </a:r>
                      <a:r>
                        <a:rPr kumimoji="1" lang="ja-JP" altLang="en-US" sz="1300" baseline="0" dirty="0" smtClean="0">
                          <a:latin typeface="HGPｺﾞｼｯｸM" panose="020B0600000000000000" pitchFamily="50" charset="-128"/>
                          <a:ea typeface="HGPｺﾞｼｯｸM" panose="020B0600000000000000" pitchFamily="50" charset="-128"/>
                        </a:rPr>
                        <a:t> </a:t>
                      </a:r>
                      <a:r>
                        <a:rPr kumimoji="1" lang="en-US" altLang="ja-JP" sz="1200" baseline="30000" dirty="0" smtClean="0">
                          <a:latin typeface="HGPｺﾞｼｯｸM" panose="020B0600000000000000" pitchFamily="50" charset="-128"/>
                          <a:ea typeface="HGPｺﾞｼｯｸM" panose="020B0600000000000000" pitchFamily="50" charset="-128"/>
                        </a:rPr>
                        <a:t>※1</a:t>
                      </a:r>
                    </a:p>
                  </a:txBody>
                  <a:tcPr marT="44434" marB="44434" anchor="ctr">
                    <a:lnR w="12700" cap="flat" cmpd="sng" algn="ctr">
                      <a:solidFill>
                        <a:schemeClr val="bg1"/>
                      </a:solidFill>
                      <a:prstDash val="sysDot"/>
                      <a:round/>
                      <a:headEnd type="none" w="med" len="med"/>
                      <a:tailEnd type="none" w="med" len="med"/>
                    </a:lnR>
                    <a:solidFill>
                      <a:schemeClr val="accent1">
                        <a:lumMod val="60000"/>
                        <a:lumOff val="40000"/>
                        <a:alpha val="70000"/>
                      </a:schemeClr>
                    </a:solidFill>
                  </a:tcPr>
                </a:tc>
                <a:tc>
                  <a:txBody>
                    <a:bodyPr/>
                    <a:lstStyle/>
                    <a:p>
                      <a:pPr marL="0" indent="0" algn="ctr"/>
                      <a:r>
                        <a:rPr kumimoji="1" lang="ja-JP" altLang="en-US" sz="1300" u="none" kern="1200" dirty="0" smtClean="0">
                          <a:solidFill>
                            <a:schemeClr val="tx1"/>
                          </a:solidFill>
                          <a:latin typeface="HGPｺﾞｼｯｸM" panose="020B0600000000000000" pitchFamily="50" charset="-128"/>
                          <a:ea typeface="HGPｺﾞｼｯｸM" panose="020B0600000000000000" pitchFamily="50" charset="-128"/>
                          <a:cs typeface="+mn-cs"/>
                        </a:rPr>
                        <a:t>約</a:t>
                      </a:r>
                      <a:r>
                        <a:rPr kumimoji="1" lang="en-US" altLang="ja-JP" sz="1300" u="none" kern="1200" dirty="0" smtClean="0">
                          <a:solidFill>
                            <a:schemeClr val="tx1"/>
                          </a:solidFill>
                          <a:latin typeface="HGPｺﾞｼｯｸM" panose="020B0600000000000000" pitchFamily="50" charset="-128"/>
                          <a:ea typeface="HGPｺﾞｼｯｸM" panose="020B0600000000000000" pitchFamily="50" charset="-128"/>
                          <a:cs typeface="+mn-cs"/>
                        </a:rPr>
                        <a:t>6.6</a:t>
                      </a:r>
                    </a:p>
                    <a:p>
                      <a:pPr marL="0" indent="0" algn="ctr"/>
                      <a:r>
                        <a:rPr kumimoji="1" lang="ja-JP" altLang="en-US" sz="1300" u="none" kern="1200" dirty="0" smtClean="0">
                          <a:solidFill>
                            <a:schemeClr val="tx1"/>
                          </a:solidFill>
                          <a:latin typeface="HGPｺﾞｼｯｸM" panose="020B0600000000000000" pitchFamily="50" charset="-128"/>
                          <a:ea typeface="HGPｺﾞｼｯｸM" panose="020B0600000000000000" pitchFamily="50" charset="-128"/>
                          <a:cs typeface="+mn-cs"/>
                        </a:rPr>
                        <a:t>　　万床</a:t>
                      </a:r>
                      <a:r>
                        <a:rPr kumimoji="1" lang="ja-JP" altLang="en-US" sz="1600" u="none" kern="1200" baseline="0" dirty="0" smtClean="0">
                          <a:solidFill>
                            <a:schemeClr val="tx1"/>
                          </a:solidFill>
                          <a:latin typeface="HGPｺﾞｼｯｸM" panose="020B0600000000000000" pitchFamily="50" charset="-128"/>
                          <a:ea typeface="HGPｺﾞｼｯｸM" panose="020B0600000000000000" pitchFamily="50" charset="-128"/>
                          <a:cs typeface="+mn-cs"/>
                        </a:rPr>
                        <a:t> </a:t>
                      </a:r>
                      <a:r>
                        <a:rPr kumimoji="1" lang="en-US" altLang="ja-JP" sz="1200" baseline="30000" dirty="0" smtClean="0">
                          <a:latin typeface="HGPｺﾞｼｯｸM" panose="020B0600000000000000" pitchFamily="50" charset="-128"/>
                          <a:ea typeface="HGPｺﾞｼｯｸM" panose="020B0600000000000000" pitchFamily="50" charset="-128"/>
                        </a:rPr>
                        <a:t>※1</a:t>
                      </a:r>
                      <a:endParaRPr kumimoji="1" lang="ja-JP" altLang="en-US" sz="1200" u="sng" kern="1200" dirty="0">
                        <a:solidFill>
                          <a:srgbClr val="FF0000"/>
                        </a:solidFill>
                        <a:latin typeface="HGPｺﾞｼｯｸM" panose="020B0600000000000000" pitchFamily="50" charset="-128"/>
                        <a:ea typeface="HGPｺﾞｼｯｸM" panose="020B0600000000000000" pitchFamily="50" charset="-128"/>
                        <a:cs typeface="+mn-cs"/>
                      </a:endParaRPr>
                    </a:p>
                  </a:txBody>
                  <a:tcPr marT="44434" marB="44434" anchor="ctr">
                    <a:lnL w="12700" cap="flat" cmpd="sng" algn="ctr">
                      <a:solidFill>
                        <a:schemeClr val="bg1"/>
                      </a:solidFill>
                      <a:prstDash val="sysDot"/>
                      <a:round/>
                      <a:headEnd type="none" w="med" len="med"/>
                      <a:tailEnd type="none" w="med" len="med"/>
                    </a:lnL>
                    <a:solidFill>
                      <a:schemeClr val="accent1">
                        <a:lumMod val="60000"/>
                        <a:lumOff val="40000"/>
                        <a:alpha val="70000"/>
                      </a:schemeClr>
                    </a:solidFill>
                  </a:tcPr>
                </a:tc>
                <a:tc>
                  <a:txBody>
                    <a:bodyPr/>
                    <a:lstStyle/>
                    <a:p>
                      <a:pPr algn="ctr"/>
                      <a:r>
                        <a:rPr kumimoji="1" lang="ja-JP" altLang="en-US" sz="1300" u="sng" kern="1200" dirty="0" smtClean="0">
                          <a:solidFill>
                            <a:srgbClr val="FF0000"/>
                          </a:solidFill>
                          <a:latin typeface="HGPｺﾞｼｯｸM" panose="020B0600000000000000" pitchFamily="50" charset="-128"/>
                          <a:ea typeface="HGPｺﾞｼｯｸM" panose="020B0600000000000000" pitchFamily="50" charset="-128"/>
                          <a:cs typeface="+mn-cs"/>
                        </a:rPr>
                        <a:t>約</a:t>
                      </a:r>
                      <a:r>
                        <a:rPr kumimoji="1" lang="en-US" altLang="ja-JP" sz="1300" u="sng" kern="1200" dirty="0" smtClean="0">
                          <a:solidFill>
                            <a:srgbClr val="FF0000"/>
                          </a:solidFill>
                          <a:latin typeface="HGPｺﾞｼｯｸM" panose="020B0600000000000000" pitchFamily="50" charset="-128"/>
                          <a:ea typeface="HGPｺﾞｼｯｸM" panose="020B0600000000000000" pitchFamily="50" charset="-128"/>
                          <a:cs typeface="+mn-cs"/>
                        </a:rPr>
                        <a:t>4.3</a:t>
                      </a:r>
                      <a:r>
                        <a:rPr kumimoji="1" lang="ja-JP" altLang="en-US" sz="1300" u="sng" kern="1200" dirty="0" smtClean="0">
                          <a:solidFill>
                            <a:srgbClr val="FF0000"/>
                          </a:solidFill>
                          <a:latin typeface="HGPｺﾞｼｯｸM" panose="020B0600000000000000" pitchFamily="50" charset="-128"/>
                          <a:ea typeface="HGPｺﾞｼｯｸM" panose="020B0600000000000000" pitchFamily="50" charset="-128"/>
                          <a:cs typeface="+mn-cs"/>
                        </a:rPr>
                        <a:t>万床 </a:t>
                      </a:r>
                      <a:r>
                        <a:rPr kumimoji="1" lang="en-US" altLang="ja-JP" sz="1200" baseline="30000" dirty="0" smtClean="0">
                          <a:latin typeface="HGPｺﾞｼｯｸM" panose="020B0600000000000000" pitchFamily="50" charset="-128"/>
                          <a:ea typeface="HGPｺﾞｼｯｸM" panose="020B0600000000000000" pitchFamily="50" charset="-128"/>
                        </a:rPr>
                        <a:t>※</a:t>
                      </a:r>
                      <a:r>
                        <a:rPr kumimoji="1" lang="ja-JP" altLang="en-US" sz="1200" baseline="30000" dirty="0" smtClean="0">
                          <a:latin typeface="HGPｺﾞｼｯｸM" panose="020B0600000000000000" pitchFamily="50" charset="-128"/>
                          <a:ea typeface="HGPｺﾞｼｯｸM" panose="020B0600000000000000" pitchFamily="50" charset="-128"/>
                        </a:rPr>
                        <a:t>２</a:t>
                      </a:r>
                      <a:endParaRPr kumimoji="1" lang="ja-JP" altLang="en-US" sz="1300" u="sng" kern="1200" dirty="0">
                        <a:solidFill>
                          <a:srgbClr val="FF0000"/>
                        </a:solidFill>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60000"/>
                        <a:lumOff val="40000"/>
                        <a:alpha val="7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ｺﾞｼｯｸM" panose="020B0600000000000000" pitchFamily="50" charset="-128"/>
                          <a:ea typeface="HGPｺﾞｼｯｸM" panose="020B0600000000000000" pitchFamily="50" charset="-128"/>
                        </a:rPr>
                        <a:t>約４</a:t>
                      </a:r>
                      <a:r>
                        <a:rPr kumimoji="1" lang="en-US" altLang="ja-JP" sz="1200" dirty="0" smtClean="0">
                          <a:latin typeface="HGPｺﾞｼｯｸM" panose="020B0600000000000000" pitchFamily="50" charset="-128"/>
                          <a:ea typeface="HGPｺﾞｼｯｸM" panose="020B0600000000000000" pitchFamily="50" charset="-128"/>
                        </a:rPr>
                        <a:t>.</a:t>
                      </a:r>
                      <a:r>
                        <a:rPr kumimoji="1" lang="ja-JP" altLang="en-US" sz="1200" dirty="0" smtClean="0">
                          <a:latin typeface="HGPｺﾞｼｯｸM" panose="020B0600000000000000" pitchFamily="50" charset="-128"/>
                          <a:ea typeface="HGPｺﾞｼｯｸM" panose="020B0600000000000000" pitchFamily="50" charset="-128"/>
                        </a:rPr>
                        <a:t>７千</a:t>
                      </a:r>
                      <a:endParaRPr kumimoji="1" lang="en-US" altLang="ja-JP" sz="1200" dirty="0" smtClean="0">
                        <a:latin typeface="HGPｺﾞｼｯｸM" panose="020B0600000000000000" pitchFamily="50" charset="-128"/>
                        <a:ea typeface="HGPｺﾞｼｯｸM" panose="020B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ｺﾞｼｯｸM" panose="020B0600000000000000" pitchFamily="50" charset="-128"/>
                          <a:ea typeface="HGPｺﾞｼｯｸM" panose="020B0600000000000000" pitchFamily="50" charset="-128"/>
                        </a:rPr>
                        <a:t>　療養床</a:t>
                      </a:r>
                      <a:r>
                        <a:rPr kumimoji="1" lang="en-US" altLang="ja-JP" sz="1200" baseline="30000" dirty="0" smtClean="0">
                          <a:latin typeface="HGPｺﾞｼｯｸM" panose="020B0600000000000000" pitchFamily="50" charset="-128"/>
                          <a:ea typeface="HGPｺﾞｼｯｸM" panose="020B0600000000000000" pitchFamily="50" charset="-128"/>
                        </a:rPr>
                        <a:t>※</a:t>
                      </a:r>
                      <a:r>
                        <a:rPr kumimoji="1" lang="ja-JP" altLang="en-US" sz="1200" baseline="30000" dirty="0" smtClean="0">
                          <a:latin typeface="HGPｺﾞｼｯｸM" panose="020B0600000000000000" pitchFamily="50" charset="-128"/>
                          <a:ea typeface="HGPｺﾞｼｯｸM" panose="020B0600000000000000" pitchFamily="50" charset="-128"/>
                        </a:rPr>
                        <a:t>３</a:t>
                      </a:r>
                      <a:endParaRPr kumimoji="1" lang="ja-JP" altLang="en-US" sz="1300" u="sng" kern="1200" dirty="0" smtClean="0">
                        <a:solidFill>
                          <a:srgbClr val="FF0000"/>
                        </a:solidFill>
                        <a:latin typeface="HGPｺﾞｼｯｸM" panose="020B0600000000000000" pitchFamily="50" charset="-128"/>
                        <a:ea typeface="HGPｺﾞｼｯｸM" panose="020B0600000000000000" pitchFamily="50" charset="-128"/>
                        <a:cs typeface="+mn-cs"/>
                      </a:endParaRPr>
                    </a:p>
                  </a:txBody>
                  <a:tcPr marT="44434" marB="44434" anchor="ctr">
                    <a:lnR w="12700" cap="flat" cmpd="sng" algn="ctr">
                      <a:solidFill>
                        <a:schemeClr val="bg1"/>
                      </a:solidFill>
                      <a:prstDash val="sysDot"/>
                      <a:round/>
                      <a:headEnd type="none" w="med" len="med"/>
                      <a:tailEnd type="none" w="med" len="med"/>
                    </a:lnR>
                    <a:solidFill>
                      <a:schemeClr val="accent1">
                        <a:lumMod val="60000"/>
                        <a:lumOff val="40000"/>
                        <a:alpha val="7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ｺﾞｼｯｸM" panose="020B0600000000000000" pitchFamily="50" charset="-128"/>
                          <a:ea typeface="HGPｺﾞｼｯｸM" panose="020B0600000000000000" pitchFamily="50" charset="-128"/>
                        </a:rPr>
                        <a:t>約２</a:t>
                      </a:r>
                      <a:r>
                        <a:rPr kumimoji="1" lang="en-US" altLang="ja-JP" sz="1200" dirty="0" smtClean="0">
                          <a:latin typeface="HGPｺﾞｼｯｸM" panose="020B0600000000000000" pitchFamily="50" charset="-128"/>
                          <a:ea typeface="HGPｺﾞｼｯｸM" panose="020B0600000000000000" pitchFamily="50" charset="-128"/>
                        </a:rPr>
                        <a:t>.</a:t>
                      </a:r>
                      <a:r>
                        <a:rPr kumimoji="1" lang="ja-JP" altLang="en-US" sz="1200" dirty="0" smtClean="0">
                          <a:latin typeface="HGPｺﾞｼｯｸM" panose="020B0600000000000000" pitchFamily="50" charset="-128"/>
                          <a:ea typeface="HGPｺﾞｼｯｸM" panose="020B0600000000000000" pitchFamily="50" charset="-128"/>
                        </a:rPr>
                        <a:t>７千</a:t>
                      </a:r>
                      <a:endParaRPr kumimoji="1" lang="en-US" altLang="ja-JP" sz="1200" dirty="0" smtClean="0">
                        <a:latin typeface="HGPｺﾞｼｯｸM" panose="020B0600000000000000" pitchFamily="50" charset="-128"/>
                        <a:ea typeface="HGPｺﾞｼｯｸM" panose="020B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ｺﾞｼｯｸM" panose="020B0600000000000000" pitchFamily="50" charset="-128"/>
                          <a:ea typeface="HGPｺﾞｼｯｸM" panose="020B0600000000000000" pitchFamily="50" charset="-128"/>
                        </a:rPr>
                        <a:t>　療養床</a:t>
                      </a:r>
                      <a:r>
                        <a:rPr kumimoji="1" lang="en-US" altLang="ja-JP" sz="1200" baseline="30000" dirty="0" smtClean="0">
                          <a:latin typeface="HGPｺﾞｼｯｸM" panose="020B0600000000000000" pitchFamily="50" charset="-128"/>
                          <a:ea typeface="HGPｺﾞｼｯｸM" panose="020B0600000000000000" pitchFamily="50" charset="-128"/>
                        </a:rPr>
                        <a:t>※3</a:t>
                      </a:r>
                      <a:endParaRPr kumimoji="1" lang="ja-JP" altLang="en-US" sz="1300" u="sng" kern="1200" dirty="0" smtClean="0">
                        <a:solidFill>
                          <a:srgbClr val="FF0000"/>
                        </a:solidFill>
                        <a:latin typeface="HGPｺﾞｼｯｸM" panose="020B0600000000000000" pitchFamily="50" charset="-128"/>
                        <a:ea typeface="HGPｺﾞｼｯｸM" panose="020B0600000000000000" pitchFamily="50" charset="-128"/>
                        <a:cs typeface="+mn-cs"/>
                      </a:endParaRPr>
                    </a:p>
                  </a:txBody>
                  <a:tcPr marT="44434" marB="44434" anchor="ctr">
                    <a:lnL w="12700" cap="flat" cmpd="sng" algn="ctr">
                      <a:solidFill>
                        <a:schemeClr val="bg1"/>
                      </a:solidFill>
                      <a:prstDash val="sysDot"/>
                      <a:round/>
                      <a:headEnd type="none" w="med" len="med"/>
                      <a:tailEnd type="none" w="med" len="med"/>
                    </a:lnL>
                    <a:solidFill>
                      <a:schemeClr val="accent1">
                        <a:lumMod val="60000"/>
                        <a:lumOff val="40000"/>
                        <a:alpha val="70000"/>
                      </a:schemeClr>
                    </a:solidFill>
                  </a:tcPr>
                </a:tc>
                <a:tc>
                  <a:txBody>
                    <a:bodyPr/>
                    <a:lstStyle/>
                    <a:p>
                      <a:pPr algn="ctr"/>
                      <a:r>
                        <a:rPr kumimoji="1" lang="ja-JP" altLang="en-US" sz="1200" dirty="0" smtClean="0">
                          <a:latin typeface="HGPｺﾞｼｯｸM" panose="020B0600000000000000" pitchFamily="50" charset="-128"/>
                          <a:ea typeface="HGPｺﾞｼｯｸM" panose="020B0600000000000000" pitchFamily="50" charset="-128"/>
                        </a:rPr>
                        <a:t>約</a:t>
                      </a:r>
                      <a:r>
                        <a:rPr kumimoji="1" lang="en-US" altLang="ja-JP" sz="1200" dirty="0" smtClean="0">
                          <a:latin typeface="HGPｺﾞｼｯｸM" panose="020B0600000000000000" pitchFamily="50" charset="-128"/>
                          <a:ea typeface="HGPｺﾞｼｯｸM" panose="020B0600000000000000" pitchFamily="50" charset="-128"/>
                        </a:rPr>
                        <a:t>37.2</a:t>
                      </a:r>
                      <a:r>
                        <a:rPr kumimoji="1" lang="ja-JP" altLang="en-US" sz="1200" dirty="0" smtClean="0">
                          <a:latin typeface="HGPｺﾞｼｯｸM" panose="020B0600000000000000" pitchFamily="50" charset="-128"/>
                          <a:ea typeface="HGPｺﾞｼｯｸM" panose="020B0600000000000000" pitchFamily="50" charset="-128"/>
                        </a:rPr>
                        <a:t>万床 </a:t>
                      </a:r>
                      <a:r>
                        <a:rPr kumimoji="1" lang="en-US" altLang="ja-JP" sz="1200" baseline="30000" dirty="0" smtClean="0">
                          <a:latin typeface="HGPｺﾞｼｯｸM" panose="020B0600000000000000" pitchFamily="50" charset="-128"/>
                          <a:ea typeface="HGPｺﾞｼｯｸM" panose="020B0600000000000000" pitchFamily="50" charset="-128"/>
                        </a:rPr>
                        <a:t>※</a:t>
                      </a:r>
                      <a:r>
                        <a:rPr kumimoji="1" lang="ja-JP" altLang="en-US" sz="1200" baseline="30000" dirty="0" smtClean="0">
                          <a:latin typeface="HGPｺﾞｼｯｸM" panose="020B0600000000000000" pitchFamily="50" charset="-128"/>
                          <a:ea typeface="HGPｺﾞｼｯｸM" panose="020B0600000000000000" pitchFamily="50" charset="-128"/>
                        </a:rPr>
                        <a:t>４</a:t>
                      </a:r>
                      <a:endParaRPr kumimoji="1" lang="en-US" altLang="ja-JP" sz="1100" dirty="0" smtClean="0">
                        <a:latin typeface="HGPｺﾞｼｯｸM" panose="020B0600000000000000" pitchFamily="50" charset="-128"/>
                        <a:ea typeface="HGPｺﾞｼｯｸM" panose="020B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PｺﾞｼｯｸM" panose="020B0600000000000000" pitchFamily="50" charset="-128"/>
                          <a:ea typeface="HGPｺﾞｼｯｸM" panose="020B0600000000000000" pitchFamily="50" charset="-128"/>
                        </a:rPr>
                        <a:t>（うち介護療養型：約</a:t>
                      </a:r>
                      <a:r>
                        <a:rPr kumimoji="1" lang="en-US" altLang="ja-JP" sz="1050" dirty="0" smtClean="0">
                          <a:latin typeface="HGPｺﾞｼｯｸM" panose="020B0600000000000000" pitchFamily="50" charset="-128"/>
                          <a:ea typeface="HGPｺﾞｼｯｸM" panose="020B0600000000000000" pitchFamily="50" charset="-128"/>
                        </a:rPr>
                        <a:t>0.</a:t>
                      </a:r>
                      <a:r>
                        <a:rPr kumimoji="1" lang="ja-JP" altLang="en-US" sz="1050" dirty="0" smtClean="0">
                          <a:latin typeface="HGPｺﾞｼｯｸM" panose="020B0600000000000000" pitchFamily="50" charset="-128"/>
                          <a:ea typeface="HGPｺﾞｼｯｸM" panose="020B0600000000000000" pitchFamily="50" charset="-128"/>
                        </a:rPr>
                        <a:t>９万床</a:t>
                      </a:r>
                      <a:r>
                        <a:rPr kumimoji="1" lang="en-US" altLang="ja-JP" sz="1100" baseline="30000" dirty="0" smtClean="0">
                          <a:latin typeface="HGPｺﾞｼｯｸM" panose="020B0600000000000000" pitchFamily="50" charset="-128"/>
                          <a:ea typeface="HGPｺﾞｼｯｸM" panose="020B0600000000000000" pitchFamily="50" charset="-128"/>
                        </a:rPr>
                        <a:t>※</a:t>
                      </a:r>
                      <a:r>
                        <a:rPr kumimoji="1" lang="ja-JP" altLang="en-US" sz="1100" baseline="30000" dirty="0" smtClean="0">
                          <a:latin typeface="HGPｺﾞｼｯｸM" panose="020B0600000000000000" pitchFamily="50" charset="-128"/>
                          <a:ea typeface="HGPｺﾞｼｯｸM" panose="020B0600000000000000" pitchFamily="50" charset="-128"/>
                        </a:rPr>
                        <a:t>３</a:t>
                      </a:r>
                      <a:r>
                        <a:rPr kumimoji="1" lang="ja-JP" altLang="en-US" sz="1100" dirty="0" smtClean="0">
                          <a:latin typeface="HGPｺﾞｼｯｸM" panose="020B0600000000000000" pitchFamily="50" charset="-128"/>
                          <a:ea typeface="HGPｺﾞｼｯｸM" panose="020B0600000000000000" pitchFamily="50" charset="-128"/>
                        </a:rPr>
                        <a:t>）</a:t>
                      </a:r>
                      <a:endParaRPr kumimoji="1" lang="en-US" altLang="ja-JP" sz="1100" dirty="0" smtClean="0">
                        <a:latin typeface="HGPｺﾞｼｯｸM" panose="020B0600000000000000" pitchFamily="50" charset="-128"/>
                        <a:ea typeface="HGPｺﾞｼｯｸM" panose="020B0600000000000000" pitchFamily="50" charset="-128"/>
                      </a:endParaRPr>
                    </a:p>
                  </a:txBody>
                  <a:tcPr marT="44434" marB="44434" anchor="ctr">
                    <a:solidFill>
                      <a:schemeClr val="accent1">
                        <a:lumMod val="60000"/>
                        <a:lumOff val="40000"/>
                        <a:alpha val="70000"/>
                      </a:schemeClr>
                    </a:solidFill>
                  </a:tcPr>
                </a:tc>
                <a:tc>
                  <a:txBody>
                    <a:bodyPr/>
                    <a:lstStyle/>
                    <a:p>
                      <a:pPr algn="ctr"/>
                      <a:r>
                        <a:rPr kumimoji="1" lang="ja-JP" altLang="en-US" sz="1300" kern="1200" dirty="0" smtClean="0">
                          <a:solidFill>
                            <a:schemeClr val="dk1"/>
                          </a:solidFill>
                          <a:latin typeface="HGPｺﾞｼｯｸM" panose="020B0600000000000000" pitchFamily="50" charset="-128"/>
                          <a:ea typeface="HGPｺﾞｼｯｸM" panose="020B0600000000000000" pitchFamily="50" charset="-128"/>
                          <a:cs typeface="+mn-cs"/>
                        </a:rPr>
                        <a:t>約</a:t>
                      </a:r>
                      <a:r>
                        <a:rPr kumimoji="1" lang="en-US" altLang="ja-JP" sz="1300" kern="1200" dirty="0" smtClean="0">
                          <a:solidFill>
                            <a:schemeClr val="dk1"/>
                          </a:solidFill>
                          <a:latin typeface="HGPｺﾞｼｯｸM" panose="020B0600000000000000" pitchFamily="50" charset="-128"/>
                          <a:ea typeface="HGPｺﾞｼｯｸM" panose="020B0600000000000000" pitchFamily="50" charset="-128"/>
                          <a:cs typeface="+mn-cs"/>
                        </a:rPr>
                        <a:t>54.2</a:t>
                      </a:r>
                      <a:r>
                        <a:rPr kumimoji="1" lang="ja-JP" altLang="en-US" sz="1300" kern="1200" dirty="0" smtClean="0">
                          <a:solidFill>
                            <a:schemeClr val="dk1"/>
                          </a:solidFill>
                          <a:latin typeface="HGPｺﾞｼｯｸM" panose="020B0600000000000000" pitchFamily="50" charset="-128"/>
                          <a:ea typeface="HGPｺﾞｼｯｸM" panose="020B0600000000000000" pitchFamily="50" charset="-128"/>
                          <a:cs typeface="+mn-cs"/>
                        </a:rPr>
                        <a:t>万床 </a:t>
                      </a:r>
                      <a:r>
                        <a:rPr kumimoji="1" lang="en-US" altLang="ja-JP" sz="1200" baseline="30000" dirty="0" smtClean="0">
                          <a:latin typeface="HGPｺﾞｼｯｸM" panose="020B0600000000000000" pitchFamily="50" charset="-128"/>
                          <a:ea typeface="HGPｺﾞｼｯｸM" panose="020B0600000000000000" pitchFamily="50" charset="-128"/>
                        </a:rPr>
                        <a:t>※</a:t>
                      </a:r>
                      <a:r>
                        <a:rPr kumimoji="1" lang="ja-JP" altLang="en-US" sz="1200" baseline="30000" dirty="0" smtClean="0">
                          <a:latin typeface="HGPｺﾞｼｯｸM" panose="020B0600000000000000" pitchFamily="50" charset="-128"/>
                          <a:ea typeface="HGPｺﾞｼｯｸM" panose="020B0600000000000000" pitchFamily="50" charset="-128"/>
                        </a:rPr>
                        <a:t>４</a:t>
                      </a:r>
                      <a:endParaRPr kumimoji="1" lang="ja-JP" altLang="en-US" sz="1200" kern="1200" dirty="0">
                        <a:solidFill>
                          <a:schemeClr val="dk1"/>
                        </a:solidFill>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60000"/>
                        <a:lumOff val="40000"/>
                        <a:alpha val="70000"/>
                      </a:schemeClr>
                    </a:solidFill>
                  </a:tcPr>
                </a:tc>
                <a:extLst>
                  <a:ext uri="{0D108BD9-81ED-4DB2-BD59-A6C34878D82A}">
                    <a16:rowId xmlns:a16="http://schemas.microsoft.com/office/drawing/2014/main" val="10003"/>
                  </a:ext>
                </a:extLst>
              </a:tr>
              <a:tr h="255294">
                <a:tc rowSpan="3"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設置根拠</a:t>
                      </a:r>
                    </a:p>
                  </a:txBody>
                  <a:tcPr marT="44434" marB="44434" anchor="ctr">
                    <a:lnB w="1270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endParaRPr kumimoji="1" lang="ja-JP" altLang="en-US"/>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HGPｺﾞｼｯｸM" panose="020B0600000000000000" pitchFamily="50" charset="-128"/>
                          <a:ea typeface="HGPｺﾞｼｯｸM" panose="020B0600000000000000" pitchFamily="50" charset="-128"/>
                        </a:rPr>
                        <a:t>医療法（医療提供施設）</a:t>
                      </a:r>
                      <a:endParaRPr kumimoji="1" lang="en-US" altLang="ja-JP" sz="1200" u="none" dirty="0" smtClean="0">
                        <a:solidFill>
                          <a:schemeClr val="tx1"/>
                        </a:solidFill>
                        <a:latin typeface="HGPｺﾞｼｯｸM" panose="020B0600000000000000" pitchFamily="50" charset="-128"/>
                        <a:ea typeface="HGPｺﾞｼｯｸM" panose="020B0600000000000000" pitchFamily="50" charset="-128"/>
                      </a:endParaRPr>
                    </a:p>
                  </a:txBody>
                  <a:tcPr marT="44434" marB="44434" anchor="ctr">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smtClean="0">
                        <a:solidFill>
                          <a:schemeClr val="tx1"/>
                        </a:solidFill>
                        <a:latin typeface="HGPｺﾞｼｯｸM" panose="020B0600000000000000" pitchFamily="50" charset="-128"/>
                        <a:ea typeface="HGPｺﾞｼｯｸM" panose="020B0600000000000000" pitchFamily="50" charset="-128"/>
                      </a:endParaRPr>
                    </a:p>
                  </a:txBody>
                  <a:tcPr marT="44434" marB="444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zh-TW" altLang="en-US" sz="1200" dirty="0" smtClean="0">
                        <a:solidFill>
                          <a:schemeClr val="tx1"/>
                        </a:solidFill>
                        <a:latin typeface="HGPｺﾞｼｯｸM" panose="020B0600000000000000" pitchFamily="50" charset="-128"/>
                        <a:ea typeface="HGPｺﾞｼｯｸM" panose="020B0600000000000000" pitchFamily="50" charset="-128"/>
                      </a:endParaRPr>
                    </a:p>
                  </a:txBody>
                  <a:tcPr marT="44434" marB="44434"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20000"/>
                        <a:lumOff val="80000"/>
                      </a:schemeClr>
                    </a:solidFill>
                  </a:tcPr>
                </a:tc>
                <a:tc rowSpan="3">
                  <a:txBody>
                    <a:bodyPr/>
                    <a:lstStyle/>
                    <a:p>
                      <a:pPr algn="ctr"/>
                      <a:r>
                        <a:rPr kumimoji="1" lang="ja-JP" altLang="en-US" sz="1100" kern="1200" dirty="0" smtClean="0">
                          <a:solidFill>
                            <a:schemeClr val="dk1"/>
                          </a:solidFill>
                          <a:latin typeface="HGPｺﾞｼｯｸM" panose="020B0600000000000000" pitchFamily="50" charset="-128"/>
                          <a:ea typeface="HGPｺﾞｼｯｸM" panose="020B0600000000000000" pitchFamily="50" charset="-128"/>
                          <a:cs typeface="+mn-cs"/>
                        </a:rPr>
                        <a:t>老人福祉法</a:t>
                      </a:r>
                      <a:endParaRPr kumimoji="1" lang="en-US" altLang="ja-JP" sz="1100" kern="1200" dirty="0" smtClean="0">
                        <a:solidFill>
                          <a:schemeClr val="dk1"/>
                        </a:solidFill>
                        <a:latin typeface="HGPｺﾞｼｯｸM" panose="020B0600000000000000" pitchFamily="50" charset="-128"/>
                        <a:ea typeface="HGPｺﾞｼｯｸM" panose="020B0600000000000000" pitchFamily="50" charset="-128"/>
                        <a:cs typeface="+mn-cs"/>
                      </a:endParaRPr>
                    </a:p>
                    <a:p>
                      <a:pPr algn="ctr"/>
                      <a:r>
                        <a:rPr kumimoji="1" lang="ja-JP" altLang="en-US" sz="1100" kern="1200" dirty="0" smtClean="0">
                          <a:solidFill>
                            <a:schemeClr val="dk1"/>
                          </a:solidFill>
                          <a:latin typeface="HGPｺﾞｼｯｸM" panose="020B0600000000000000" pitchFamily="50" charset="-128"/>
                          <a:ea typeface="HGPｺﾞｼｯｸM" panose="020B0600000000000000" pitchFamily="50" charset="-128"/>
                          <a:cs typeface="+mn-cs"/>
                        </a:rPr>
                        <a:t>（老人福祉施設）</a:t>
                      </a:r>
                      <a:endParaRPr kumimoji="1" lang="ja-JP" altLang="en-US" sz="1100" kern="1200" dirty="0">
                        <a:solidFill>
                          <a:schemeClr val="dk1"/>
                        </a:solidFill>
                        <a:latin typeface="HGPｺﾞｼｯｸM" panose="020B0600000000000000" pitchFamily="50" charset="-128"/>
                        <a:ea typeface="HGPｺﾞｼｯｸM" panose="020B0600000000000000" pitchFamily="50" charset="-128"/>
                        <a:cs typeface="+mn-cs"/>
                      </a:endParaRPr>
                    </a:p>
                  </a:txBody>
                  <a:tcPr marT="44434" marB="44434" anchor="ct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48792">
                <a:tc gridSpan="2"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a:p>
                  </a:txBody>
                  <a:tcPr/>
                </a:tc>
                <a:tc rowSpan="2" gridSpan="2">
                  <a:txBody>
                    <a:bodyPr/>
                    <a:lstStyle/>
                    <a:p>
                      <a:pPr algn="ctr"/>
                      <a:r>
                        <a:rPr kumimoji="1" lang="ja-JP" altLang="en-US" sz="1100" u="none" dirty="0" smtClean="0">
                          <a:solidFill>
                            <a:schemeClr val="tx1"/>
                          </a:solidFill>
                          <a:latin typeface="HGPｺﾞｼｯｸM" panose="020B0600000000000000" pitchFamily="50" charset="-128"/>
                          <a:ea typeface="HGPｺﾞｼｯｸM" panose="020B0600000000000000" pitchFamily="50" charset="-128"/>
                        </a:rPr>
                        <a:t>医療法（病院・診療所）</a:t>
                      </a:r>
                      <a:endParaRPr kumimoji="1" lang="ja-JP" altLang="en-US" sz="1100" u="none" dirty="0">
                        <a:solidFill>
                          <a:schemeClr val="tx1"/>
                        </a:solidFill>
                        <a:latin typeface="HGPｺﾞｼｯｸM" panose="020B0600000000000000" pitchFamily="50" charset="-128"/>
                        <a:ea typeface="HGPｺﾞｼｯｸM" panose="020B0600000000000000" pitchFamily="50" charset="-128"/>
                      </a:endParaRPr>
                    </a:p>
                  </a:txBody>
                  <a:tcPr marT="44434" marB="4443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kumimoji="1" lang="ja-JP" altLang="en-US" sz="1100" u="none" dirty="0" smtClean="0">
                          <a:solidFill>
                            <a:schemeClr val="tx1"/>
                          </a:solidFill>
                          <a:latin typeface="HGPｺﾞｼｯｸM" panose="020B0600000000000000" pitchFamily="50" charset="-128"/>
                          <a:ea typeface="HGPｺﾞｼｯｸM" panose="020B0600000000000000" pitchFamily="50" charset="-128"/>
                        </a:rPr>
                        <a:t>　医療法（病院・診療所）</a:t>
                      </a:r>
                      <a:endParaRPr kumimoji="1" lang="en-US" altLang="ja-JP" sz="1100" u="none" dirty="0" smtClean="0">
                        <a:solidFill>
                          <a:schemeClr val="tx1"/>
                        </a:solidFill>
                        <a:latin typeface="HGPｺﾞｼｯｸM" panose="020B0600000000000000" pitchFamily="50" charset="-128"/>
                        <a:ea typeface="HGPｺﾞｼｯｸM" panose="020B0600000000000000" pitchFamily="50" charset="-128"/>
                      </a:endParaRPr>
                    </a:p>
                  </a:txBody>
                  <a:tcPr marT="44434" marB="444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ysDot"/>
                      <a:round/>
                      <a:headEnd type="none" w="med" len="med"/>
                      <a:tailEnd type="none" w="med" len="med"/>
                    </a:lnB>
                    <a:solidFill>
                      <a:schemeClr val="accent1">
                        <a:lumMod val="20000"/>
                        <a:lumOff val="80000"/>
                      </a:schemeClr>
                    </a:solidFill>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HGPｺﾞｼｯｸM" panose="020B0600000000000000" pitchFamily="50" charset="-128"/>
                          <a:ea typeface="HGPｺﾞｼｯｸM" panose="020B0600000000000000" pitchFamily="50" charset="-128"/>
                        </a:rPr>
                        <a:t>介護保険法　</a:t>
                      </a:r>
                      <a:r>
                        <a:rPr kumimoji="1" lang="ja-JP" altLang="en-US" sz="1100" u="sng" kern="1200" dirty="0" smtClean="0">
                          <a:solidFill>
                            <a:schemeClr val="tx1"/>
                          </a:solidFill>
                          <a:latin typeface="HGPｺﾞｼｯｸM" panose="020B0600000000000000" pitchFamily="50" charset="-128"/>
                          <a:ea typeface="HGPｺﾞｼｯｸM" panose="020B0600000000000000" pitchFamily="50" charset="-128"/>
                          <a:cs typeface="+mn-cs"/>
                        </a:rPr>
                        <a:t>（介護医療院）</a:t>
                      </a:r>
                      <a:endParaRPr kumimoji="1" lang="en-US" altLang="ja-JP" sz="1100" dirty="0" smtClean="0">
                        <a:solidFill>
                          <a:schemeClr val="tx1"/>
                        </a:solidFill>
                        <a:latin typeface="HGPｺﾞｼｯｸM" panose="020B0600000000000000" pitchFamily="50" charset="-128"/>
                        <a:ea typeface="HGPｺﾞｼｯｸM" panose="020B0600000000000000" pitchFamily="50" charset="-128"/>
                      </a:endParaRPr>
                    </a:p>
                  </a:txBody>
                  <a:tcPr marT="44434" marB="444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tc rowSpan="2">
                  <a:txBody>
                    <a:bodyPr/>
                    <a:lstStyle/>
                    <a:p>
                      <a:pPr algn="ctr"/>
                      <a:r>
                        <a:rPr kumimoji="1" lang="zh-TW" altLang="en-US" sz="1100" dirty="0" smtClean="0">
                          <a:solidFill>
                            <a:schemeClr val="tx1"/>
                          </a:solidFill>
                          <a:latin typeface="HGPｺﾞｼｯｸM" panose="020B0600000000000000" pitchFamily="50" charset="-128"/>
                          <a:ea typeface="HGPｺﾞｼｯｸM" panose="020B0600000000000000" pitchFamily="50" charset="-128"/>
                        </a:rPr>
                        <a:t>介護保険法</a:t>
                      </a:r>
                    </a:p>
                    <a:p>
                      <a:pPr algn="ctr"/>
                      <a:r>
                        <a:rPr kumimoji="1" lang="zh-TW" altLang="en-US" sz="900" dirty="0" smtClean="0">
                          <a:solidFill>
                            <a:schemeClr val="tx1"/>
                          </a:solidFill>
                          <a:latin typeface="HGPｺﾞｼｯｸM" panose="020B0600000000000000" pitchFamily="50" charset="-128"/>
                          <a:ea typeface="HGPｺﾞｼｯｸM" panose="020B0600000000000000" pitchFamily="50" charset="-128"/>
                        </a:rPr>
                        <a:t>（介護老人保健施設）</a:t>
                      </a:r>
                    </a:p>
                  </a:txBody>
                  <a:tcPr marT="44434" marB="4443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05"/>
                  </a:ext>
                </a:extLst>
              </a:tr>
              <a:tr h="0">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900" u="sng" dirty="0" smtClean="0">
                          <a:solidFill>
                            <a:schemeClr val="tx1"/>
                          </a:solidFill>
                          <a:latin typeface="HGPｺﾞｼｯｸM" panose="020B0600000000000000" pitchFamily="50" charset="-128"/>
                          <a:ea typeface="HGPｺﾞｼｯｸM" panose="020B0600000000000000" pitchFamily="50" charset="-128"/>
                        </a:rPr>
                        <a:t>介護保険法（介護療養型医療施設）</a:t>
                      </a:r>
                    </a:p>
                  </a:txBody>
                  <a:tcPr marT="44434" marB="444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rgbClr val="FF0000"/>
                        </a:solidFill>
                        <a:latin typeface="HGPｺﾞｼｯｸM" panose="020B0600000000000000" pitchFamily="50" charset="-128"/>
                        <a:ea typeface="HGPｺﾞｼｯｸM" panose="020B0600000000000000" pitchFamily="50" charset="-128"/>
                      </a:endParaRPr>
                    </a:p>
                  </a:txBody>
                  <a:tcPr marT="44434" marB="4443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269612">
                <a:tc rowSpan="4">
                  <a:txBody>
                    <a:bodyPr/>
                    <a:lstStyle/>
                    <a:p>
                      <a:pPr algn="ctr"/>
                      <a:r>
                        <a:rPr kumimoji="1" lang="ja-JP" altLang="en-US" sz="1100" b="1"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施設基準</a:t>
                      </a:r>
                      <a:endParaRPr kumimoji="1" lang="ja-JP" altLang="en-US" sz="110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T w="12700" cap="flat" cmpd="sng" algn="ctr">
                      <a:solidFill>
                        <a:schemeClr val="bg1"/>
                      </a:solidFill>
                      <a:prstDash val="solid"/>
                      <a:round/>
                      <a:headEnd type="none" w="med" len="med"/>
                      <a:tailEnd type="none" w="med" len="med"/>
                    </a:lnT>
                    <a:solidFill>
                      <a:schemeClr val="accent1">
                        <a:lumMod val="60000"/>
                        <a:lumOff val="40000"/>
                        <a:alpha val="70000"/>
                      </a:schemeClr>
                    </a:solidFill>
                  </a:tcPr>
                </a:tc>
                <a:tc rowSpan="2">
                  <a:txBody>
                    <a:bodyPr/>
                    <a:lstStyle/>
                    <a:p>
                      <a:pPr algn="ctr"/>
                      <a:r>
                        <a:rPr kumimoji="1" lang="ja-JP" altLang="en-US" sz="1050" b="1"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医師</a:t>
                      </a:r>
                      <a:endParaRPr kumimoji="1" lang="ja-JP" altLang="en-US" sz="105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lnT w="12700" cap="flat" cmpd="sng" algn="ctr">
                      <a:solidFill>
                        <a:schemeClr val="bg1"/>
                      </a:solidFill>
                      <a:prstDash val="solid"/>
                      <a:round/>
                      <a:headEnd type="none" w="med" len="med"/>
                      <a:tailEnd type="none" w="med" len="med"/>
                    </a:lnT>
                    <a:solidFill>
                      <a:schemeClr val="accent1">
                        <a:lumMod val="60000"/>
                        <a:lumOff val="40000"/>
                        <a:alpha val="70000"/>
                      </a:schemeClr>
                    </a:solidFill>
                  </a:tcPr>
                </a:tc>
                <a:tc rowSpan="2" gridSpan="2">
                  <a:txBody>
                    <a:bodyPr/>
                    <a:lstStyle/>
                    <a:p>
                      <a:pPr algn="ctr"/>
                      <a:r>
                        <a:rPr kumimoji="1" lang="en-US" altLang="ja-JP" sz="1300" dirty="0" smtClean="0">
                          <a:latin typeface="HGPｺﾞｼｯｸM" panose="020B0600000000000000" pitchFamily="50" charset="-128"/>
                          <a:ea typeface="HGPｺﾞｼｯｸM" panose="020B0600000000000000" pitchFamily="50" charset="-128"/>
                        </a:rPr>
                        <a:t>48</a:t>
                      </a:r>
                      <a:r>
                        <a:rPr kumimoji="1" lang="ja-JP" altLang="en-US" sz="1300" dirty="0" smtClean="0">
                          <a:latin typeface="HGPｺﾞｼｯｸM" panose="020B0600000000000000" pitchFamily="50" charset="-128"/>
                          <a:ea typeface="HGPｺﾞｼｯｸM" panose="020B0600000000000000" pitchFamily="50" charset="-128"/>
                        </a:rPr>
                        <a:t>対１（３名以上）</a:t>
                      </a:r>
                      <a:endParaRPr kumimoji="1" lang="ja-JP" altLang="en-US" sz="1300" dirty="0">
                        <a:latin typeface="HGPｺﾞｼｯｸM" panose="020B0600000000000000" pitchFamily="50" charset="-128"/>
                        <a:ea typeface="HGPｺﾞｼｯｸM" panose="020B0600000000000000" pitchFamily="50" charset="-128"/>
                      </a:endParaRPr>
                    </a:p>
                  </a:txBody>
                  <a:tcPr marT="44434" marB="44434" anchor="ctr">
                    <a:lnT w="12700" cap="flat" cmpd="sng" algn="ctr">
                      <a:solidFill>
                        <a:schemeClr val="bg1"/>
                      </a:solidFill>
                      <a:prstDash val="solid"/>
                      <a:round/>
                      <a:headEnd type="none" w="med" len="med"/>
                      <a:tailEnd type="none" w="med" len="med"/>
                    </a:lnT>
                    <a:solidFill>
                      <a:schemeClr val="accent1">
                        <a:lumMod val="60000"/>
                        <a:lumOff val="40000"/>
                        <a:alpha val="70000"/>
                      </a:schemeClr>
                    </a:solidFill>
                  </a:tcPr>
                </a:tc>
                <a:tc rowSpan="2" hMerge="1">
                  <a:txBody>
                    <a:bodyPr/>
                    <a:lstStyle/>
                    <a:p>
                      <a:endParaRPr kumimoji="1" lang="ja-JP" altLang="en-US"/>
                    </a:p>
                  </a:txBody>
                  <a:tcPr/>
                </a:tc>
                <a:tc rowSpan="2">
                  <a:txBody>
                    <a:bodyPr/>
                    <a:lstStyle/>
                    <a:p>
                      <a:pPr algn="ctr"/>
                      <a:r>
                        <a:rPr kumimoji="1" lang="en-US" altLang="ja-JP" sz="1300" dirty="0" smtClean="0">
                          <a:latin typeface="HGPｺﾞｼｯｸM" panose="020B0600000000000000" pitchFamily="50" charset="-128"/>
                          <a:ea typeface="HGPｺﾞｼｯｸM" panose="020B0600000000000000" pitchFamily="50" charset="-128"/>
                        </a:rPr>
                        <a:t>48</a:t>
                      </a:r>
                      <a:r>
                        <a:rPr kumimoji="1" lang="ja-JP" altLang="en-US" sz="1300" dirty="0" smtClean="0">
                          <a:latin typeface="HGPｺﾞｼｯｸM" panose="020B0600000000000000" pitchFamily="50" charset="-128"/>
                          <a:ea typeface="HGPｺﾞｼｯｸM" panose="020B0600000000000000" pitchFamily="50" charset="-128"/>
                        </a:rPr>
                        <a:t>対１（３名以上）</a:t>
                      </a:r>
                      <a:endParaRPr kumimoji="1" lang="ja-JP" altLang="en-US" sz="1300" dirty="0">
                        <a:latin typeface="HGPｺﾞｼｯｸM" panose="020B0600000000000000" pitchFamily="50" charset="-128"/>
                        <a:ea typeface="HGPｺﾞｼｯｸM" panose="020B0600000000000000" pitchFamily="50" charset="-128"/>
                      </a:endParaRPr>
                    </a:p>
                  </a:txBody>
                  <a:tcPr marT="44434" marB="44434" anchor="ctr">
                    <a:lnT w="12700" cap="flat" cmpd="sng" algn="ctr">
                      <a:solidFill>
                        <a:schemeClr val="bg1"/>
                      </a:solidFill>
                      <a:prstDash val="solid"/>
                      <a:round/>
                      <a:headEnd type="none" w="med" len="med"/>
                      <a:tailEnd type="none" w="med" len="med"/>
                    </a:lnT>
                    <a:solidFill>
                      <a:schemeClr val="accent1">
                        <a:lumMod val="60000"/>
                        <a:lumOff val="40000"/>
                        <a:alpha val="7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latin typeface="HGPｺﾞｼｯｸM" panose="020B0600000000000000" pitchFamily="50" charset="-128"/>
                          <a:ea typeface="HGPｺﾞｼｯｸM" panose="020B0600000000000000" pitchFamily="50" charset="-128"/>
                        </a:rPr>
                        <a:t>48</a:t>
                      </a:r>
                      <a:r>
                        <a:rPr kumimoji="1" lang="ja-JP" altLang="en-US" sz="1300" dirty="0" smtClean="0">
                          <a:latin typeface="HGPｺﾞｼｯｸM" panose="020B0600000000000000" pitchFamily="50" charset="-128"/>
                          <a:ea typeface="HGPｺﾞｼｯｸM" panose="020B0600000000000000" pitchFamily="50" charset="-128"/>
                        </a:rPr>
                        <a:t>対１</a:t>
                      </a:r>
                    </a:p>
                  </a:txBody>
                  <a:tcPr marT="44434" marB="44434"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60000"/>
                        <a:lumOff val="40000"/>
                        <a:alpha val="7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latin typeface="HGPｺﾞｼｯｸM" panose="020B0600000000000000" pitchFamily="50" charset="-128"/>
                          <a:ea typeface="HGPｺﾞｼｯｸM" panose="020B0600000000000000" pitchFamily="50" charset="-128"/>
                        </a:rPr>
                        <a:t>100</a:t>
                      </a:r>
                      <a:r>
                        <a:rPr kumimoji="1" lang="ja-JP" altLang="en-US" sz="1300" dirty="0" smtClean="0">
                          <a:latin typeface="HGPｺﾞｼｯｸM" panose="020B0600000000000000" pitchFamily="50" charset="-128"/>
                          <a:ea typeface="HGPｺﾞｼｯｸM" panose="020B0600000000000000" pitchFamily="50" charset="-128"/>
                        </a:rPr>
                        <a:t>対１</a:t>
                      </a:r>
                    </a:p>
                  </a:txBody>
                  <a:tcPr marT="44434" marB="44434"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60000"/>
                        <a:lumOff val="40000"/>
                        <a:alpha val="70000"/>
                      </a:schemeClr>
                    </a:solidFill>
                  </a:tcPr>
                </a:tc>
                <a:tc rowSpan="2">
                  <a:txBody>
                    <a:bodyPr/>
                    <a:lstStyle/>
                    <a:p>
                      <a:pPr algn="ctr"/>
                      <a:r>
                        <a:rPr kumimoji="1" lang="en-US" altLang="ja-JP" sz="1300" dirty="0" smtClean="0">
                          <a:latin typeface="HGPｺﾞｼｯｸM" panose="020B0600000000000000" pitchFamily="50" charset="-128"/>
                          <a:ea typeface="HGPｺﾞｼｯｸM" panose="020B0600000000000000" pitchFamily="50" charset="-128"/>
                        </a:rPr>
                        <a:t>100</a:t>
                      </a:r>
                      <a:r>
                        <a:rPr kumimoji="1" lang="ja-JP" altLang="en-US" sz="1300" dirty="0" smtClean="0">
                          <a:latin typeface="HGPｺﾞｼｯｸM" panose="020B0600000000000000" pitchFamily="50" charset="-128"/>
                          <a:ea typeface="HGPｺﾞｼｯｸM" panose="020B0600000000000000" pitchFamily="50" charset="-128"/>
                        </a:rPr>
                        <a:t>対１</a:t>
                      </a:r>
                      <a:endParaRPr kumimoji="1" lang="en-US" altLang="ja-JP" sz="1300" dirty="0" smtClean="0">
                        <a:latin typeface="HGPｺﾞｼｯｸM" panose="020B0600000000000000" pitchFamily="50" charset="-128"/>
                        <a:ea typeface="HGPｺﾞｼｯｸM" panose="020B0600000000000000" pitchFamily="50" charset="-128"/>
                      </a:endParaRPr>
                    </a:p>
                    <a:p>
                      <a:pPr algn="ctr"/>
                      <a:r>
                        <a:rPr kumimoji="1" lang="ja-JP" altLang="en-US" sz="1300" dirty="0" smtClean="0">
                          <a:latin typeface="HGPｺﾞｼｯｸM" panose="020B0600000000000000" pitchFamily="50" charset="-128"/>
                          <a:ea typeface="HGPｺﾞｼｯｸM" panose="020B0600000000000000" pitchFamily="50" charset="-128"/>
                        </a:rPr>
                        <a:t>（１名以上）</a:t>
                      </a:r>
                      <a:endParaRPr kumimoji="1" lang="ja-JP" altLang="en-US" sz="1300" dirty="0">
                        <a:latin typeface="HGPｺﾞｼｯｸM" panose="020B0600000000000000" pitchFamily="50" charset="-128"/>
                        <a:ea typeface="HGPｺﾞｼｯｸM" panose="020B0600000000000000" pitchFamily="50" charset="-128"/>
                      </a:endParaRPr>
                    </a:p>
                  </a:txBody>
                  <a:tcPr marT="44434" marB="44434" anchor="ctr">
                    <a:lnT w="12700" cap="flat" cmpd="sng" algn="ctr">
                      <a:solidFill>
                        <a:schemeClr val="bg1"/>
                      </a:solidFill>
                      <a:prstDash val="solid"/>
                      <a:round/>
                      <a:headEnd type="none" w="med" len="med"/>
                      <a:tailEnd type="none" w="med" len="med"/>
                    </a:lnT>
                    <a:solidFill>
                      <a:schemeClr val="accent1">
                        <a:lumMod val="60000"/>
                        <a:lumOff val="40000"/>
                        <a:alpha val="70000"/>
                      </a:schemeClr>
                    </a:solidFill>
                  </a:tcPr>
                </a:tc>
                <a:tc rowSpan="2">
                  <a:txBody>
                    <a:bodyPr/>
                    <a:lstStyle/>
                    <a:p>
                      <a:pPr algn="l"/>
                      <a:r>
                        <a:rPr kumimoji="1" lang="ja-JP" altLang="en-US" sz="1100" kern="1200" spc="-20" baseline="0" dirty="0" smtClean="0">
                          <a:solidFill>
                            <a:schemeClr val="dk1"/>
                          </a:solidFill>
                          <a:latin typeface="HGPｺﾞｼｯｸM" panose="020B0600000000000000" pitchFamily="50" charset="-128"/>
                          <a:ea typeface="HGPｺﾞｼｯｸM" panose="020B0600000000000000" pitchFamily="50" charset="-128"/>
                          <a:cs typeface="+mn-cs"/>
                        </a:rPr>
                        <a:t>健康管理及び療養上の</a:t>
                      </a:r>
                      <a:r>
                        <a:rPr kumimoji="1" lang="ja-JP" altLang="en-US" sz="1100" kern="1200" dirty="0" smtClean="0">
                          <a:solidFill>
                            <a:schemeClr val="dk1"/>
                          </a:solidFill>
                          <a:latin typeface="HGPｺﾞｼｯｸM" panose="020B0600000000000000" pitchFamily="50" charset="-128"/>
                          <a:ea typeface="HGPｺﾞｼｯｸM" panose="020B0600000000000000" pitchFamily="50" charset="-128"/>
                          <a:cs typeface="+mn-cs"/>
                        </a:rPr>
                        <a:t>指導のための必要な数</a:t>
                      </a:r>
                      <a:endParaRPr kumimoji="1" lang="ja-JP" altLang="en-US" sz="1100" kern="1200" dirty="0">
                        <a:solidFill>
                          <a:schemeClr val="dk1"/>
                        </a:solidFill>
                        <a:latin typeface="HGPｺﾞｼｯｸM" panose="020B0600000000000000" pitchFamily="50" charset="-128"/>
                        <a:ea typeface="HGPｺﾞｼｯｸM" panose="020B0600000000000000" pitchFamily="50" charset="-128"/>
                        <a:cs typeface="+mn-cs"/>
                      </a:endParaRPr>
                    </a:p>
                  </a:txBody>
                  <a:tcPr marT="44434" marB="44434" anchor="ctr">
                    <a:lnT w="12700" cap="flat" cmpd="sng" algn="ctr">
                      <a:solidFill>
                        <a:schemeClr val="bg1"/>
                      </a:solidFill>
                      <a:prstDash val="solid"/>
                      <a:round/>
                      <a:headEnd type="none" w="med" len="med"/>
                      <a:tailEnd type="none" w="med" len="med"/>
                    </a:lnT>
                    <a:solidFill>
                      <a:schemeClr val="accent1">
                        <a:lumMod val="60000"/>
                        <a:lumOff val="40000"/>
                        <a:alpha val="70000"/>
                      </a:schemeClr>
                    </a:solidFill>
                  </a:tcPr>
                </a:tc>
                <a:extLst>
                  <a:ext uri="{0D108BD9-81ED-4DB2-BD59-A6C34878D82A}">
                    <a16:rowId xmlns:a16="http://schemas.microsoft.com/office/drawing/2014/main" val="10007"/>
                  </a:ext>
                </a:extLst>
              </a:tr>
              <a:tr h="341198">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HGPｺﾞｼｯｸM" panose="020B0600000000000000" pitchFamily="50" charset="-128"/>
                          <a:ea typeface="HGPｺﾞｼｯｸM" panose="020B0600000000000000" pitchFamily="50" charset="-128"/>
                        </a:rPr>
                        <a:t>（３名以上。</a:t>
                      </a:r>
                      <a:r>
                        <a:rPr kumimoji="1" lang="ja-JP" altLang="en-US" sz="900" b="0" i="0" dirty="0" smtClean="0">
                          <a:solidFill>
                            <a:schemeClr val="tx1"/>
                          </a:solidFill>
                          <a:latin typeface="HGPｺﾞｼｯｸM" panose="020B0600000000000000" pitchFamily="50" charset="-128"/>
                          <a:ea typeface="HGPｺﾞｼｯｸM" panose="020B0600000000000000" pitchFamily="50" charset="-128"/>
                        </a:rPr>
                        <a:t>宿直を行う医師を置かない場合</a:t>
                      </a:r>
                      <a:endParaRPr kumimoji="1" lang="en-US" altLang="ja-JP" sz="900" b="0" i="0" dirty="0" smtClean="0">
                        <a:solidFill>
                          <a:schemeClr val="tx1"/>
                        </a:solidFill>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は１名以上）</a:t>
                      </a:r>
                      <a:endParaRPr kumimoji="1" lang="en-US" altLang="ja-JP" sz="1300" dirty="0" smtClean="0">
                        <a:latin typeface="HGPｺﾞｼｯｸM" panose="020B0600000000000000" pitchFamily="50" charset="-128"/>
                        <a:ea typeface="HGPｺﾞｼｯｸM" panose="020B0600000000000000" pitchFamily="50" charset="-128"/>
                      </a:endParaRPr>
                    </a:p>
                  </a:txBody>
                  <a:tcPr marT="44434" marB="44434" anchor="ctr">
                    <a:lnT w="12700" cap="flat" cmpd="sng" algn="ctr">
                      <a:solidFill>
                        <a:schemeClr val="accent1">
                          <a:lumMod val="40000"/>
                          <a:lumOff val="60000"/>
                        </a:schemeClr>
                      </a:solidFill>
                      <a:prstDash val="solid"/>
                      <a:round/>
                      <a:headEnd type="none" w="med" len="med"/>
                      <a:tailEnd type="none" w="med" len="med"/>
                    </a:lnT>
                    <a:solidFill>
                      <a:schemeClr val="accent1">
                        <a:lumMod val="60000"/>
                        <a:lumOff val="40000"/>
                        <a:alpha val="7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latin typeface="HGPｺﾞｼｯｸM" panose="020B0600000000000000" pitchFamily="50" charset="-128"/>
                        <a:ea typeface="HGPｺﾞｼｯｸM" panose="020B0600000000000000" pitchFamily="50" charset="-128"/>
                      </a:endParaRPr>
                    </a:p>
                  </a:txBody>
                  <a:tcPr marT="44434" marB="44434" anchor="ctr">
                    <a:lnL w="12700" cap="flat" cmpd="sng" algn="ctr">
                      <a:solidFill>
                        <a:schemeClr val="bg1"/>
                      </a:solidFill>
                      <a:prstDash val="sysDot"/>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solidFill>
                      <a:schemeClr val="accent1">
                        <a:lumMod val="60000"/>
                        <a:lumOff val="40000"/>
                        <a:alpha val="7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8"/>
                  </a:ext>
                </a:extLst>
              </a:tr>
              <a:tr h="384150">
                <a:tc vMerge="1">
                  <a:txBody>
                    <a:bodyPr/>
                    <a:lstStyle/>
                    <a:p>
                      <a:endParaRPr kumimoji="1" lang="ja-JP" altLang="en-US"/>
                    </a:p>
                  </a:txBody>
                  <a:tcPr/>
                </a:tc>
                <a:tc>
                  <a:txBody>
                    <a:bodyPr/>
                    <a:lstStyle/>
                    <a:p>
                      <a:pPr algn="l"/>
                      <a:r>
                        <a:rPr kumimoji="1" lang="ja-JP" altLang="en-US" sz="1050" b="1"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看護職員</a:t>
                      </a:r>
                      <a:endParaRPr kumimoji="1" lang="ja-JP" altLang="en-US" sz="105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solidFill>
                      <a:schemeClr val="accent1">
                        <a:lumMod val="60000"/>
                        <a:lumOff val="40000"/>
                        <a:alpha val="70000"/>
                      </a:schemeClr>
                    </a:solidFill>
                  </a:tcPr>
                </a:tc>
                <a:tc gridSpan="2">
                  <a:txBody>
                    <a:bodyPr/>
                    <a:lstStyle/>
                    <a:p>
                      <a:pPr algn="ctr">
                        <a:lnSpc>
                          <a:spcPct val="100000"/>
                        </a:lnSpc>
                      </a:pPr>
                      <a:r>
                        <a:rPr kumimoji="1" lang="ja-JP" altLang="en-US" sz="1300" spc="-40" baseline="0" dirty="0" smtClean="0">
                          <a:latin typeface="HGPｺﾞｼｯｸM" panose="020B0600000000000000" pitchFamily="50" charset="-128"/>
                          <a:ea typeface="HGPｺﾞｼｯｸM" panose="020B0600000000000000" pitchFamily="50" charset="-128"/>
                        </a:rPr>
                        <a:t>４対１</a:t>
                      </a:r>
                      <a:endParaRPr kumimoji="1" lang="ja-JP" altLang="en-US" sz="1300" spc="-40" baseline="0" dirty="0">
                        <a:latin typeface="HGPｺﾞｼｯｸM" panose="020B0600000000000000" pitchFamily="50" charset="-128"/>
                        <a:ea typeface="HGPｺﾞｼｯｸM" panose="020B0600000000000000" pitchFamily="50" charset="-128"/>
                      </a:endParaRPr>
                    </a:p>
                  </a:txBody>
                  <a:tcPr marT="44434" marB="44434">
                    <a:solidFill>
                      <a:schemeClr val="accent1">
                        <a:lumMod val="60000"/>
                        <a:lumOff val="40000"/>
                        <a:alpha val="70000"/>
                      </a:schemeClr>
                    </a:solidFill>
                  </a:tcPr>
                </a:tc>
                <a:tc hMerge="1">
                  <a:txBody>
                    <a:bodyPr/>
                    <a:lstStyle/>
                    <a:p>
                      <a:endParaRPr kumimoji="1" lang="ja-JP" altLang="en-US"/>
                    </a:p>
                  </a:txBody>
                  <a:tcPr/>
                </a:tc>
                <a:tc>
                  <a:txBody>
                    <a:bodyPr/>
                    <a:lstStyle/>
                    <a:p>
                      <a:pPr algn="ctr"/>
                      <a:r>
                        <a:rPr kumimoji="1" lang="ja-JP" altLang="en-US" sz="1300" dirty="0" smtClean="0">
                          <a:latin typeface="HGPｺﾞｼｯｸM" panose="020B0600000000000000" pitchFamily="50" charset="-128"/>
                          <a:ea typeface="HGPｺﾞｼｯｸM" panose="020B0600000000000000" pitchFamily="50" charset="-128"/>
                        </a:rPr>
                        <a:t>６対１</a:t>
                      </a:r>
                      <a:endParaRPr kumimoji="1" lang="ja-JP" altLang="en-US" sz="900" kern="1200" spc="-40" baseline="0" dirty="0">
                        <a:solidFill>
                          <a:schemeClr val="dk1"/>
                        </a:solidFill>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60000"/>
                        <a:lumOff val="40000"/>
                        <a:alpha val="7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HGPｺﾞｼｯｸM" panose="020B0600000000000000" pitchFamily="50" charset="-128"/>
                          <a:ea typeface="HGPｺﾞｼｯｸM" panose="020B0600000000000000" pitchFamily="50" charset="-128"/>
                        </a:rPr>
                        <a:t>６対１</a:t>
                      </a:r>
                      <a:endParaRPr kumimoji="1" lang="en-US" altLang="ja-JP" sz="1300" dirty="0" smtClean="0">
                        <a:latin typeface="HGPｺﾞｼｯｸM" panose="020B0600000000000000" pitchFamily="50" charset="-128"/>
                        <a:ea typeface="HGPｺﾞｼｯｸM" panose="020B0600000000000000" pitchFamily="50" charset="-128"/>
                      </a:endParaRPr>
                    </a:p>
                  </a:txBody>
                  <a:tcPr marT="44434" marB="44434" anchor="ctr">
                    <a:lnR w="12700" cap="flat" cmpd="sng" algn="ctr">
                      <a:solidFill>
                        <a:schemeClr val="bg1"/>
                      </a:solidFill>
                      <a:prstDash val="sysDot"/>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60000"/>
                        <a:lumOff val="40000"/>
                        <a:alpha val="70000"/>
                      </a:schemeClr>
                    </a:solidFill>
                  </a:tcPr>
                </a:tc>
                <a:tc>
                  <a:txBody>
                    <a:bodyPr/>
                    <a:lstStyle/>
                    <a:p>
                      <a:pPr algn="ctr"/>
                      <a:r>
                        <a:rPr kumimoji="1" lang="ja-JP" altLang="en-US" sz="1300" dirty="0" smtClean="0">
                          <a:latin typeface="HGPｺﾞｼｯｸM" panose="020B0600000000000000" pitchFamily="50" charset="-128"/>
                          <a:ea typeface="HGPｺﾞｼｯｸM" panose="020B0600000000000000" pitchFamily="50" charset="-128"/>
                        </a:rPr>
                        <a:t>６対１</a:t>
                      </a:r>
                      <a:endParaRPr kumimoji="1" lang="en-US" altLang="ja-JP" sz="1300" dirty="0" smtClean="0">
                        <a:latin typeface="HGPｺﾞｼｯｸM" panose="020B0600000000000000" pitchFamily="50" charset="-128"/>
                        <a:ea typeface="HGPｺﾞｼｯｸM" panose="020B0600000000000000" pitchFamily="50" charset="-128"/>
                      </a:endParaRPr>
                    </a:p>
                  </a:txBody>
                  <a:tcPr marT="44434" marB="44434" anchor="ctr">
                    <a:lnL w="12700" cap="flat" cmpd="sng" algn="ctr">
                      <a:solidFill>
                        <a:schemeClr val="bg1"/>
                      </a:solidFill>
                      <a:prstDash val="sysDot"/>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60000"/>
                        <a:lumOff val="40000"/>
                        <a:alpha val="70000"/>
                      </a:schemeClr>
                    </a:solidFill>
                  </a:tcPr>
                </a:tc>
                <a:tc rowSpan="2">
                  <a:txBody>
                    <a:bodyPr/>
                    <a:lstStyle/>
                    <a:p>
                      <a:pPr algn="ctr"/>
                      <a:r>
                        <a:rPr kumimoji="1" lang="ja-JP" altLang="en-US" sz="1300" dirty="0" smtClean="0">
                          <a:latin typeface="HGPｺﾞｼｯｸM" panose="020B0600000000000000" pitchFamily="50" charset="-128"/>
                          <a:ea typeface="HGPｺﾞｼｯｸM" panose="020B0600000000000000" pitchFamily="50" charset="-128"/>
                        </a:rPr>
                        <a:t>３対１</a:t>
                      </a:r>
                      <a:endParaRPr kumimoji="1" lang="en-US" altLang="ja-JP" sz="1100" dirty="0" smtClean="0">
                        <a:latin typeface="HGPｺﾞｼｯｸM" panose="020B0600000000000000" pitchFamily="50" charset="-128"/>
                        <a:ea typeface="HGPｺﾞｼｯｸM" panose="020B0600000000000000" pitchFamily="50" charset="-128"/>
                      </a:endParaRPr>
                    </a:p>
                    <a:p>
                      <a:pPr algn="ctr"/>
                      <a:r>
                        <a:rPr kumimoji="1" lang="ja-JP" altLang="en-US" sz="1000" dirty="0" smtClean="0">
                          <a:latin typeface="HGPｺﾞｼｯｸM" panose="020B0600000000000000" pitchFamily="50" charset="-128"/>
                          <a:ea typeface="HGPｺﾞｼｯｸM" panose="020B0600000000000000" pitchFamily="50" charset="-128"/>
                        </a:rPr>
                        <a:t>（うち看護職員を</a:t>
                      </a:r>
                      <a:r>
                        <a:rPr kumimoji="1" lang="en-US" altLang="ja-JP" sz="1000" dirty="0" smtClean="0">
                          <a:latin typeface="HGPｺﾞｼｯｸM" panose="020B0600000000000000" pitchFamily="50" charset="-128"/>
                          <a:ea typeface="HGPｺﾞｼｯｸM" panose="020B0600000000000000" pitchFamily="50" charset="-128"/>
                        </a:rPr>
                        <a:t>2/7</a:t>
                      </a:r>
                      <a:r>
                        <a:rPr kumimoji="1" lang="ja-JP" altLang="en-US" sz="1000" dirty="0" smtClean="0">
                          <a:latin typeface="HGPｺﾞｼｯｸM" panose="020B0600000000000000" pitchFamily="50" charset="-128"/>
                          <a:ea typeface="HGPｺﾞｼｯｸM" panose="020B0600000000000000" pitchFamily="50" charset="-128"/>
                        </a:rPr>
                        <a:t>程度を標準）</a:t>
                      </a:r>
                      <a:endParaRPr kumimoji="1" lang="en-US" altLang="ja-JP" sz="1000" dirty="0" smtClean="0">
                        <a:latin typeface="HGPｺﾞｼｯｸM" panose="020B0600000000000000" pitchFamily="50" charset="-128"/>
                        <a:ea typeface="HGPｺﾞｼｯｸM" panose="020B0600000000000000" pitchFamily="50" charset="-128"/>
                      </a:endParaRPr>
                    </a:p>
                  </a:txBody>
                  <a:tcPr marT="44434" marB="44434" anchor="ctr">
                    <a:solidFill>
                      <a:schemeClr val="accent1">
                        <a:lumMod val="60000"/>
                        <a:lumOff val="40000"/>
                        <a:alpha val="70000"/>
                      </a:schemeClr>
                    </a:solidFill>
                  </a:tcPr>
                </a:tc>
                <a:tc rowSpan="2">
                  <a:txBody>
                    <a:bodyPr/>
                    <a:lstStyle/>
                    <a:p>
                      <a:pPr algn="ctr"/>
                      <a:r>
                        <a:rPr kumimoji="1" lang="ja-JP" altLang="en-US"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３</a:t>
                      </a:r>
                      <a:r>
                        <a:rPr kumimoji="1" lang="ja-JP" altLang="en-US" sz="1300" dirty="0" smtClean="0">
                          <a:latin typeface="HGPｺﾞｼｯｸM" panose="020B0600000000000000" pitchFamily="50" charset="-128"/>
                          <a:ea typeface="HGPｺﾞｼｯｸM" panose="020B0600000000000000" pitchFamily="50" charset="-128"/>
                        </a:rPr>
                        <a:t>対</a:t>
                      </a:r>
                      <a:r>
                        <a:rPr kumimoji="1" lang="ja-JP" altLang="en-US"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１</a:t>
                      </a:r>
                      <a:endParaRPr kumimoji="1" lang="ja-JP" altLang="en-US" sz="1700" dirty="0"/>
                    </a:p>
                  </a:txBody>
                  <a:tcPr marT="44434" marB="44434" anchor="ctr">
                    <a:solidFill>
                      <a:schemeClr val="accent1">
                        <a:lumMod val="60000"/>
                        <a:lumOff val="40000"/>
                        <a:alpha val="70000"/>
                      </a:schemeClr>
                    </a:solidFill>
                  </a:tcPr>
                </a:tc>
                <a:extLst>
                  <a:ext uri="{0D108BD9-81ED-4DB2-BD59-A6C34878D82A}">
                    <a16:rowId xmlns:a16="http://schemas.microsoft.com/office/drawing/2014/main" val="10009"/>
                  </a:ext>
                </a:extLst>
              </a:tr>
              <a:tr h="412784">
                <a:tc vMerge="1">
                  <a:txBody>
                    <a:bodyPr/>
                    <a:lstStyle/>
                    <a:p>
                      <a:endParaRPr kumimoji="1" lang="ja-JP" altLang="en-US"/>
                    </a:p>
                  </a:txBody>
                  <a:tcPr/>
                </a:tc>
                <a:tc>
                  <a:txBody>
                    <a:bodyPr/>
                    <a:lstStyle/>
                    <a:p>
                      <a:pPr algn="l"/>
                      <a:r>
                        <a:rPr kumimoji="1" lang="ja-JP" altLang="en-US" sz="1050" b="1"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介護職員</a:t>
                      </a:r>
                      <a:endParaRPr kumimoji="1" lang="ja-JP" altLang="en-US" sz="105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solidFill>
                      <a:schemeClr val="accent1">
                        <a:lumMod val="60000"/>
                        <a:lumOff val="40000"/>
                        <a:alpha val="7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spc="-40" baseline="0" dirty="0" smtClean="0">
                          <a:latin typeface="HGPｺﾞｼｯｸM" panose="020B0600000000000000" pitchFamily="50" charset="-128"/>
                          <a:ea typeface="HGPｺﾞｼｯｸM" panose="020B0600000000000000" pitchFamily="50" charset="-128"/>
                        </a:rPr>
                        <a:t>４対１</a:t>
                      </a:r>
                      <a:endParaRPr kumimoji="1" lang="ja-JP" altLang="en-US" sz="1300" dirty="0" smtClean="0">
                        <a:latin typeface="HGPｺﾞｼｯｸM" panose="020B0600000000000000" pitchFamily="50" charset="-128"/>
                        <a:ea typeface="HGPｺﾞｼｯｸM" panose="020B0600000000000000" pitchFamily="50" charset="-128"/>
                      </a:endParaRPr>
                    </a:p>
                  </a:txBody>
                  <a:tcPr marT="44434" marB="44434">
                    <a:solidFill>
                      <a:schemeClr val="accent1">
                        <a:lumMod val="60000"/>
                        <a:lumOff val="40000"/>
                        <a:alpha val="70000"/>
                      </a:schemeClr>
                    </a:solidFill>
                  </a:tcPr>
                </a:tc>
                <a:tc hMerge="1">
                  <a:txBody>
                    <a:bodyPr/>
                    <a:lstStyle/>
                    <a:p>
                      <a:endParaRPr kumimoji="1" lang="ja-JP" altLang="en-US"/>
                    </a:p>
                  </a:txBody>
                  <a:tcPr/>
                </a:tc>
                <a:tc>
                  <a:txBody>
                    <a:bodyPr/>
                    <a:lstStyle/>
                    <a:p>
                      <a:pPr algn="ctr"/>
                      <a:r>
                        <a:rPr kumimoji="1" lang="ja-JP" altLang="en-US"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６</a:t>
                      </a:r>
                      <a:r>
                        <a:rPr kumimoji="1" lang="ja-JP" altLang="en-US" sz="1300" dirty="0" smtClean="0">
                          <a:latin typeface="HGPｺﾞｼｯｸM" panose="020B0600000000000000" pitchFamily="50" charset="-128"/>
                          <a:ea typeface="HGPｺﾞｼｯｸM" panose="020B0600000000000000" pitchFamily="50" charset="-128"/>
                        </a:rPr>
                        <a:t>対</a:t>
                      </a:r>
                      <a:r>
                        <a:rPr kumimoji="1" lang="ja-JP" altLang="en-US"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１～４対１</a:t>
                      </a:r>
                      <a:endParaRPr kumimoji="1" lang="en-US" altLang="ja-JP"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療養機能強化型は５</a:t>
                      </a:r>
                      <a:r>
                        <a:rPr kumimoji="1" lang="ja-JP" altLang="en-US" sz="1000" dirty="0" smtClean="0">
                          <a:latin typeface="HGPｺﾞｼｯｸM" panose="020B0600000000000000" pitchFamily="50" charset="-128"/>
                          <a:ea typeface="HGPｺﾞｼｯｸM" panose="020B0600000000000000" pitchFamily="50" charset="-128"/>
                        </a:rPr>
                        <a:t>対</a:t>
                      </a:r>
                      <a:r>
                        <a:rPr kumimoji="1" lang="ja-JP" altLang="en-US"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１～４対１</a:t>
                      </a:r>
                      <a:endParaRPr kumimoji="1" lang="en-US" altLang="ja-JP"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60000"/>
                        <a:lumOff val="40000"/>
                        <a:alpha val="70000"/>
                      </a:schemeClr>
                    </a:solidFill>
                  </a:tcPr>
                </a:tc>
                <a:tc>
                  <a:txBody>
                    <a:bodyPr/>
                    <a:lstStyle/>
                    <a:p>
                      <a:pPr algn="ctr"/>
                      <a:r>
                        <a:rPr kumimoji="1" lang="ja-JP" altLang="en-US" sz="12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５</a:t>
                      </a:r>
                      <a:r>
                        <a:rPr kumimoji="1" lang="ja-JP" altLang="en-US" sz="1200" dirty="0" smtClean="0">
                          <a:latin typeface="HGPｺﾞｼｯｸM" panose="020B0600000000000000" pitchFamily="50" charset="-128"/>
                          <a:ea typeface="HGPｺﾞｼｯｸM" panose="020B0600000000000000" pitchFamily="50" charset="-128"/>
                        </a:rPr>
                        <a:t>対</a:t>
                      </a:r>
                      <a:r>
                        <a:rPr kumimoji="1" lang="ja-JP" altLang="en-US" sz="12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１</a:t>
                      </a:r>
                      <a:r>
                        <a:rPr kumimoji="1" lang="ja-JP" altLang="en-US" sz="1200" dirty="0" smtClean="0">
                          <a:latin typeface="HGPｺﾞｼｯｸM" panose="020B0600000000000000" pitchFamily="50" charset="-128"/>
                          <a:ea typeface="HGPｺﾞｼｯｸM" panose="020B0600000000000000" pitchFamily="50" charset="-128"/>
                        </a:rPr>
                        <a:t>～４対１</a:t>
                      </a:r>
                    </a:p>
                  </a:txBody>
                  <a:tcPr marT="44434" marB="44434"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60000"/>
                        <a:lumOff val="40000"/>
                        <a:alpha val="7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ｺﾞｼｯｸM" panose="020B0600000000000000" pitchFamily="50" charset="-128"/>
                          <a:ea typeface="HGPｺﾞｼｯｸM" panose="020B0600000000000000" pitchFamily="50" charset="-128"/>
                        </a:rPr>
                        <a:t>６対１～４対１</a:t>
                      </a:r>
                      <a:endParaRPr kumimoji="1" lang="en-US" altLang="ja-JP" sz="1200" dirty="0" smtClean="0">
                        <a:latin typeface="HGPｺﾞｼｯｸM" panose="020B0600000000000000" pitchFamily="50" charset="-128"/>
                        <a:ea typeface="HGPｺﾞｼｯｸM" panose="020B0600000000000000" pitchFamily="50" charset="-128"/>
                      </a:endParaRPr>
                    </a:p>
                  </a:txBody>
                  <a:tcPr marT="44434" marB="44434"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60000"/>
                        <a:lumOff val="40000"/>
                        <a:alpha val="70000"/>
                      </a:schemeClr>
                    </a:solidFill>
                  </a:tcPr>
                </a:tc>
                <a:tc vMerge="1">
                  <a:txBody>
                    <a:bodyPr/>
                    <a:lstStyle/>
                    <a:p>
                      <a:pPr algn="ctr"/>
                      <a:endParaRPr kumimoji="1" lang="ja-JP" altLang="en-US" sz="1300" dirty="0">
                        <a:latin typeface="HGPｺﾞｼｯｸM" panose="020B0600000000000000" pitchFamily="50" charset="-128"/>
                        <a:ea typeface="HGPｺﾞｼｯｸM" panose="020B0600000000000000" pitchFamily="50" charset="-128"/>
                      </a:endParaRPr>
                    </a:p>
                  </a:txBody>
                  <a:tcPr anchor="ctr">
                    <a:solidFill>
                      <a:schemeClr val="accent1">
                        <a:lumMod val="60000"/>
                        <a:lumOff val="40000"/>
                        <a:alpha val="70000"/>
                      </a:schemeClr>
                    </a:solidFill>
                  </a:tcPr>
                </a:tc>
                <a:tc vMerge="1">
                  <a:txBody>
                    <a:bodyPr/>
                    <a:lstStyle/>
                    <a:p>
                      <a:endParaRPr kumimoji="1" lang="ja-JP" altLang="en-US" dirty="0"/>
                    </a:p>
                  </a:txBody>
                  <a:tcPr anchor="ctr">
                    <a:solidFill>
                      <a:schemeClr val="accent1">
                        <a:lumMod val="60000"/>
                        <a:lumOff val="40000"/>
                        <a:alpha val="70000"/>
                      </a:schemeClr>
                    </a:solidFill>
                  </a:tcPr>
                </a:tc>
                <a:extLst>
                  <a:ext uri="{0D108BD9-81ED-4DB2-BD59-A6C34878D82A}">
                    <a16:rowId xmlns:a16="http://schemas.microsoft.com/office/drawing/2014/main" val="10010"/>
                  </a:ext>
                </a:extLst>
              </a:tr>
              <a:tr h="269612">
                <a:tc gridSpan="2">
                  <a:txBody>
                    <a:bodyPr/>
                    <a:lstStyle/>
                    <a:p>
                      <a:pPr algn="ctr"/>
                      <a:r>
                        <a:rPr kumimoji="1" lang="ja-JP" altLang="en-US" sz="1100" b="1" kern="1200"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面 積</a:t>
                      </a:r>
                      <a:endParaRPr kumimoji="1" lang="en-US" altLang="ja-JP" sz="1100" b="1" kern="1200"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solidFill>
                      <a:schemeClr val="accent1">
                        <a:lumMod val="20000"/>
                        <a:lumOff val="80000"/>
                      </a:schemeClr>
                    </a:solidFill>
                  </a:tcPr>
                </a:tc>
                <a:tc hMerge="1">
                  <a:txBody>
                    <a:bodyPr/>
                    <a:lstStyle/>
                    <a:p>
                      <a:endParaRPr kumimoji="1" lang="ja-JP" altLang="en-US"/>
                    </a:p>
                  </a:txBody>
                  <a:tcPr/>
                </a:tc>
                <a:tc gridSpan="2">
                  <a:txBody>
                    <a:bodyPr/>
                    <a:lstStyle/>
                    <a:p>
                      <a:pPr algn="ctr"/>
                      <a:r>
                        <a:rPr kumimoji="1" lang="en-US" altLang="ja-JP" sz="1300" kern="1200" dirty="0" smtClean="0">
                          <a:solidFill>
                            <a:schemeClr val="dk1"/>
                          </a:solidFill>
                          <a:latin typeface="HGPｺﾞｼｯｸM" panose="020B0600000000000000" pitchFamily="50" charset="-128"/>
                          <a:ea typeface="HGPｺﾞｼｯｸM" panose="020B0600000000000000" pitchFamily="50" charset="-128"/>
                          <a:cs typeface="+mn-cs"/>
                        </a:rPr>
                        <a:t>6.4</a:t>
                      </a:r>
                      <a:r>
                        <a:rPr kumimoji="1" lang="ja-JP" altLang="en-US" sz="1300" kern="1200" dirty="0" smtClean="0">
                          <a:solidFill>
                            <a:schemeClr val="dk1"/>
                          </a:solidFill>
                          <a:latin typeface="HGPｺﾞｼｯｸM" panose="020B0600000000000000" pitchFamily="50" charset="-128"/>
                          <a:ea typeface="HGPｺﾞｼｯｸM" panose="020B0600000000000000" pitchFamily="50" charset="-128"/>
                          <a:cs typeface="+mn-cs"/>
                        </a:rPr>
                        <a:t>㎡</a:t>
                      </a:r>
                      <a:endParaRPr kumimoji="1" lang="ja-JP" altLang="en-US" sz="1300" kern="1200" dirty="0">
                        <a:solidFill>
                          <a:schemeClr val="dk1"/>
                        </a:solidFill>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20000"/>
                        <a:lumOff val="80000"/>
                      </a:schemeClr>
                    </a:solidFill>
                  </a:tcPr>
                </a:tc>
                <a:tc hMerge="1">
                  <a:txBody>
                    <a:bodyPr/>
                    <a:lstStyle/>
                    <a:p>
                      <a:endParaRPr kumimoji="1" lang="ja-JP" altLang="en-US"/>
                    </a:p>
                  </a:txBody>
                  <a:tcPr/>
                </a:tc>
                <a:tc>
                  <a:txBody>
                    <a:bodyPr/>
                    <a:lstStyle/>
                    <a:p>
                      <a:pPr algn="ctr"/>
                      <a:r>
                        <a:rPr kumimoji="1" lang="en-US" altLang="ja-JP"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6.4</a:t>
                      </a:r>
                      <a:r>
                        <a:rPr kumimoji="1" lang="ja-JP" altLang="en-US"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1300" b="0" i="0" u="none" strike="noStrike" kern="1200" cap="none" spc="0" normalizeH="0" baseline="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8.0</a:t>
                      </a:r>
                      <a:r>
                        <a:rPr kumimoji="1" lang="ja-JP" altLang="en-US" sz="1300" b="0" i="0" u="none" strike="noStrike" kern="1200" cap="none" spc="0" normalizeH="0" baseline="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㎡以</a:t>
                      </a:r>
                      <a:r>
                        <a:rPr kumimoji="1" lang="ja-JP" altLang="en-US" sz="1200" b="0" i="0" u="none" strike="noStrike" kern="1200" cap="none" spc="0" normalizeH="0" baseline="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上</a:t>
                      </a:r>
                      <a:r>
                        <a:rPr kumimoji="1" lang="ja-JP" altLang="en-US" sz="900" b="0" i="0" u="none" strike="noStrike" kern="1200" cap="none" spc="0" normalizeH="0" baseline="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900" b="0" i="0" u="none" strike="noStrike" kern="1200" cap="none" spc="0" normalizeH="0" baseline="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900" b="0" i="0" u="none" strike="noStrike" kern="1200" cap="none" spc="0" normalizeH="0" baseline="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６</a:t>
                      </a:r>
                      <a:endParaRPr kumimoji="1" lang="ja-JP" altLang="en-US" sz="1300" b="0" i="0" u="none" strike="noStrike" kern="1200" cap="none" spc="0" normalizeH="0" baseline="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20000"/>
                        <a:lumOff val="80000"/>
                      </a:schemeClr>
                    </a:solidFill>
                  </a:tcPr>
                </a:tc>
                <a:tc hMerge="1">
                  <a:txBody>
                    <a:bodyPr/>
                    <a:lstStyle/>
                    <a:p>
                      <a:endParaRPr kumimoji="1" lang="ja-JP" altLang="en-US"/>
                    </a:p>
                  </a:txBody>
                  <a:tcPr/>
                </a:tc>
                <a:tc>
                  <a:txBody>
                    <a:bodyPr/>
                    <a:lstStyle/>
                    <a:p>
                      <a:pPr algn="ctr"/>
                      <a:r>
                        <a:rPr kumimoji="1" lang="en-US" altLang="ja-JP" sz="1300" b="0" i="0" u="none" strike="noStrike" kern="1200" cap="none" spc="0" normalizeH="0" baseline="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8.0</a:t>
                      </a:r>
                      <a:r>
                        <a:rPr kumimoji="1" lang="ja-JP" altLang="en-US" sz="1300" b="0" i="0" u="none" strike="noStrike" kern="1200" cap="none" spc="0" normalizeH="0" baseline="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900" b="0"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sz="1300" b="0" i="0" u="none" strike="noStrike" kern="1200" cap="none" spc="0" normalizeH="0" baseline="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solidFill>
                      <a:schemeClr val="accent1">
                        <a:lumMod val="20000"/>
                        <a:lumOff val="80000"/>
                      </a:schemeClr>
                    </a:solidFill>
                  </a:tcPr>
                </a:tc>
                <a:tc>
                  <a:txBody>
                    <a:bodyPr/>
                    <a:lstStyle/>
                    <a:p>
                      <a:pPr algn="ctr"/>
                      <a:r>
                        <a:rPr kumimoji="1" lang="en-US" altLang="ja-JP" sz="11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10.65</a:t>
                      </a:r>
                      <a:r>
                        <a:rPr kumimoji="1" lang="ja-JP" altLang="en-US" sz="11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（原則個室）</a:t>
                      </a:r>
                      <a:endParaRPr kumimoji="1" lang="ja-JP" altLang="en-US" sz="1100" b="0" i="0" u="none" strike="noStrike" kern="1200" cap="none" spc="0" normalizeH="0" baseline="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20000"/>
                        <a:lumOff val="80000"/>
                      </a:schemeClr>
                    </a:solidFill>
                  </a:tcPr>
                </a:tc>
                <a:extLst>
                  <a:ext uri="{0D108BD9-81ED-4DB2-BD59-A6C34878D82A}">
                    <a16:rowId xmlns:a16="http://schemas.microsoft.com/office/drawing/2014/main" val="10011"/>
                  </a:ext>
                </a:extLst>
              </a:tr>
              <a:tr h="278002">
                <a:tc gridSpan="2">
                  <a:txBody>
                    <a:bodyPr/>
                    <a:lstStyle/>
                    <a:p>
                      <a:pPr algn="ctr">
                        <a:lnSpc>
                          <a:spcPts val="1600"/>
                        </a:lnSpc>
                      </a:pPr>
                      <a:r>
                        <a:rPr kumimoji="1" lang="ja-JP" altLang="en-US" sz="1050" b="1" dirty="0" smtClean="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設置期限</a:t>
                      </a:r>
                      <a:endParaRPr kumimoji="1" lang="ja-JP" altLang="en-US" sz="105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4434" marB="44434" anchor="ctr">
                    <a:solidFill>
                      <a:schemeClr val="accent1">
                        <a:lumMod val="60000"/>
                        <a:lumOff val="40000"/>
                        <a:alpha val="70000"/>
                      </a:schemeClr>
                    </a:solidFill>
                  </a:tcPr>
                </a:tc>
                <a:tc hMerge="1">
                  <a:txBody>
                    <a:bodyPr/>
                    <a:lstStyle/>
                    <a:p>
                      <a:endParaRPr kumimoji="1" lang="ja-JP" altLang="en-US"/>
                    </a:p>
                  </a:txBody>
                  <a:tcPr/>
                </a:tc>
                <a:tc gridSpan="2">
                  <a:txBody>
                    <a:bodyPr/>
                    <a:lstStyle/>
                    <a:p>
                      <a:pPr algn="ctr">
                        <a:lnSpc>
                          <a:spcPts val="1600"/>
                        </a:lnSpc>
                      </a:pPr>
                      <a:r>
                        <a:rPr kumimoji="1" lang="ja-JP" altLang="en-US" sz="1300" dirty="0" err="1" smtClean="0">
                          <a:latin typeface="HGPｺﾞｼｯｸM" panose="020B0600000000000000" pitchFamily="50" charset="-128"/>
                          <a:ea typeface="HGPｺﾞｼｯｸM" panose="020B0600000000000000" pitchFamily="50" charset="-128"/>
                        </a:rPr>
                        <a:t>ー</a:t>
                      </a:r>
                      <a:endParaRPr kumimoji="1" lang="ja-JP" altLang="en-US" sz="1300" dirty="0">
                        <a:latin typeface="HGPｺﾞｼｯｸM" panose="020B0600000000000000" pitchFamily="50" charset="-128"/>
                        <a:ea typeface="HGPｺﾞｼｯｸM" panose="020B0600000000000000" pitchFamily="50" charset="-128"/>
                      </a:endParaRPr>
                    </a:p>
                  </a:txBody>
                  <a:tcPr marT="44434" marB="44434" anchor="ctr">
                    <a:solidFill>
                      <a:schemeClr val="accent1">
                        <a:lumMod val="60000"/>
                        <a:lumOff val="40000"/>
                        <a:alpha val="70000"/>
                      </a:schemeClr>
                    </a:solidFill>
                  </a:tcPr>
                </a:tc>
                <a:tc hMerge="1">
                  <a:txBody>
                    <a:bodyPr/>
                    <a:lstStyle/>
                    <a:p>
                      <a:endParaRPr kumimoji="1" lang="ja-JP" altLang="en-US"/>
                    </a:p>
                  </a:txBody>
                  <a:tcPr/>
                </a:tc>
                <a:tc>
                  <a:txBody>
                    <a:bodyPr/>
                    <a:lstStyle/>
                    <a:p>
                      <a:pPr algn="ctr">
                        <a:lnSpc>
                          <a:spcPts val="1600"/>
                        </a:lnSpc>
                      </a:pPr>
                      <a:r>
                        <a:rPr kumimoji="1" lang="ja-JP" altLang="en-US" sz="1300" u="sng" kern="1200" spc="-30" baseline="0" dirty="0" smtClean="0">
                          <a:solidFill>
                            <a:srgbClr val="FF0000"/>
                          </a:solidFill>
                          <a:latin typeface="HGPｺﾞｼｯｸM" panose="020B0600000000000000" pitchFamily="50" charset="-128"/>
                          <a:ea typeface="HGPｺﾞｼｯｸM" panose="020B0600000000000000" pitchFamily="50" charset="-128"/>
                          <a:cs typeface="+mn-cs"/>
                        </a:rPr>
                        <a:t>平成</a:t>
                      </a:r>
                      <a:r>
                        <a:rPr kumimoji="1" lang="en-US" altLang="ja-JP" sz="1300" u="sng" kern="1200" spc="-30" baseline="0" dirty="0" smtClean="0">
                          <a:solidFill>
                            <a:srgbClr val="FF0000"/>
                          </a:solidFill>
                          <a:latin typeface="HGPｺﾞｼｯｸM" panose="020B0600000000000000" pitchFamily="50" charset="-128"/>
                          <a:ea typeface="HGPｺﾞｼｯｸM" panose="020B0600000000000000" pitchFamily="50" charset="-128"/>
                          <a:cs typeface="+mn-cs"/>
                        </a:rPr>
                        <a:t>35</a:t>
                      </a:r>
                      <a:r>
                        <a:rPr kumimoji="1" lang="ja-JP" altLang="en-US" sz="1300" u="sng" kern="1200" spc="-30" baseline="0" dirty="0" smtClean="0">
                          <a:solidFill>
                            <a:srgbClr val="FF0000"/>
                          </a:solidFill>
                          <a:latin typeface="HGPｺﾞｼｯｸM" panose="020B0600000000000000" pitchFamily="50" charset="-128"/>
                          <a:ea typeface="HGPｺﾞｼｯｸM" panose="020B0600000000000000" pitchFamily="50" charset="-128"/>
                          <a:cs typeface="+mn-cs"/>
                        </a:rPr>
                        <a:t>年度末</a:t>
                      </a:r>
                    </a:p>
                  </a:txBody>
                  <a:tcPr marT="44434" marB="44434" anchor="ctr">
                    <a:solidFill>
                      <a:schemeClr val="accent1">
                        <a:lumMod val="60000"/>
                        <a:lumOff val="40000"/>
                        <a:alpha val="70000"/>
                      </a:schemeClr>
                    </a:solidFill>
                  </a:tcPr>
                </a:tc>
                <a:tc grid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（平成</a:t>
                      </a:r>
                      <a:r>
                        <a:rPr kumimoji="1" lang="en-US" altLang="ja-JP"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30</a:t>
                      </a:r>
                      <a:r>
                        <a:rPr kumimoji="1" lang="ja-JP" altLang="en-US"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年４月施行）</a:t>
                      </a:r>
                    </a:p>
                  </a:txBody>
                  <a:tcPr marT="44434" marB="44434" anchor="ctr">
                    <a:solidFill>
                      <a:schemeClr val="accent1">
                        <a:lumMod val="60000"/>
                        <a:lumOff val="40000"/>
                        <a:alpha val="70000"/>
                      </a:schemeClr>
                    </a:solidFill>
                  </a:tcPr>
                </a:tc>
                <a:tc hMerge="1">
                  <a:txBody>
                    <a:bodyPr/>
                    <a:lstStyle/>
                    <a:p>
                      <a:endParaRPr kumimoji="1" lang="ja-JP" altLang="en-US"/>
                    </a:p>
                  </a:txBody>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err="1"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ー</a:t>
                      </a:r>
                      <a:endParaRPr kumimoji="1" lang="ja-JP" altLang="en-US"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60000"/>
                        <a:lumOff val="40000"/>
                        <a:alpha val="7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err="1"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ー</a:t>
                      </a:r>
                      <a:endParaRPr kumimoji="1" lang="ja-JP" altLang="en-US" sz="13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txBody>
                  <a:tcPr marT="44434" marB="44434" anchor="ctr">
                    <a:solidFill>
                      <a:schemeClr val="accent1">
                        <a:lumMod val="60000"/>
                        <a:lumOff val="40000"/>
                        <a:alpha val="70000"/>
                      </a:schemeClr>
                    </a:solidFill>
                  </a:tcPr>
                </a:tc>
                <a:extLst>
                  <a:ext uri="{0D108BD9-81ED-4DB2-BD59-A6C34878D82A}">
                    <a16:rowId xmlns:a16="http://schemas.microsoft.com/office/drawing/2014/main" val="10012"/>
                  </a:ext>
                </a:extLst>
              </a:tr>
            </a:tbl>
          </a:graphicData>
        </a:graphic>
      </p:graphicFrame>
      <p:sp>
        <p:nvSpPr>
          <p:cNvPr id="4" name="角丸四角形 3"/>
          <p:cNvSpPr/>
          <p:nvPr/>
        </p:nvSpPr>
        <p:spPr>
          <a:xfrm>
            <a:off x="0" y="106876"/>
            <a:ext cx="9906000" cy="3030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10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7" name="正方形/長方形 6"/>
          <p:cNvSpPr/>
          <p:nvPr/>
        </p:nvSpPr>
        <p:spPr>
          <a:xfrm>
            <a:off x="56456" y="520103"/>
            <a:ext cx="9807921" cy="864000"/>
          </a:xfrm>
          <a:prstGeom prst="rect">
            <a:avLst/>
          </a:prstGeom>
          <a:noFill/>
          <a:ln w="635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0" y="16048"/>
            <a:ext cx="9906000" cy="43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療養病床等の概要</a:t>
            </a:r>
            <a:endPar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805510" y="5798571"/>
            <a:ext cx="173539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35</a:t>
            </a:r>
            <a:r>
              <a:rPr kumimoji="1"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年度末まで、６対１で可）</a:t>
            </a:r>
          </a:p>
        </p:txBody>
      </p:sp>
      <p:sp>
        <p:nvSpPr>
          <p:cNvPr id="13" name="右大かっこ 12"/>
          <p:cNvSpPr/>
          <p:nvPr/>
        </p:nvSpPr>
        <p:spPr>
          <a:xfrm>
            <a:off x="2408659" y="5277694"/>
            <a:ext cx="72000" cy="756000"/>
          </a:xfrm>
          <a:prstGeom prst="righ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2449140" y="5397699"/>
            <a:ext cx="720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２</a:t>
            </a:r>
            <a:r>
              <a:rPr kumimoji="1" lang="ja-JP" altLang="en-US" sz="12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対１</a:t>
            </a:r>
          </a:p>
        </p:txBody>
      </p:sp>
      <p:sp>
        <p:nvSpPr>
          <p:cNvPr id="16" name="テキスト ボックス 15"/>
          <p:cNvSpPr txBox="1"/>
          <p:nvPr/>
        </p:nvSpPr>
        <p:spPr>
          <a:xfrm>
            <a:off x="2398449" y="5622285"/>
            <a:ext cx="7470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（３対１）</a:t>
            </a:r>
          </a:p>
        </p:txBody>
      </p:sp>
      <p:sp>
        <p:nvSpPr>
          <p:cNvPr id="17" name="テキスト ボックス 16"/>
          <p:cNvSpPr txBox="1"/>
          <p:nvPr/>
        </p:nvSpPr>
        <p:spPr>
          <a:xfrm>
            <a:off x="804530" y="5392131"/>
            <a:ext cx="173539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35</a:t>
            </a:r>
            <a:r>
              <a:rPr kumimoji="1"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年度末まで、６対１で可）</a:t>
            </a:r>
          </a:p>
        </p:txBody>
      </p:sp>
      <p:sp>
        <p:nvSpPr>
          <p:cNvPr id="20" name="テキスト ボックス 2"/>
          <p:cNvSpPr txBox="1">
            <a:spLocks noChangeArrowheads="1"/>
          </p:cNvSpPr>
          <p:nvPr/>
        </p:nvSpPr>
        <p:spPr bwMode="auto">
          <a:xfrm>
            <a:off x="17184" y="6577958"/>
            <a:ext cx="9184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85738" marR="0" lvl="0" indent="-185738" algn="l" defTabSz="914400" rtl="0" eaLnBrk="0" fontAlgn="base" latinLnBrk="0" hangingPunct="0">
              <a:lnSpc>
                <a:spcPct val="100000"/>
              </a:lnSpc>
              <a:spcBef>
                <a:spcPct val="0"/>
              </a:spcBef>
              <a:spcAft>
                <a:spcPct val="0"/>
              </a:spcAft>
              <a:buClrTx/>
              <a:buSzTx/>
              <a:buFont typeface="Arial" pitchFamily="34" charset="0"/>
              <a:buNone/>
              <a:tabLst/>
              <a:defRPr/>
            </a:pPr>
            <a:r>
              <a:rPr kumimoji="1" lang="en-US" altLang="ja-JP"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１ 施設基準届出（平成</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28</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年７月１日）　</a:t>
            </a:r>
            <a:r>
              <a:rPr kumimoji="1" lang="en-US" altLang="ja-JP"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２ 病院</a:t>
            </a:r>
            <a:r>
              <a:rPr kumimoji="1" lang="ja-JP" altLang="en-US"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報告（</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平成</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30</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年</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10</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月分</a:t>
            </a:r>
            <a:r>
              <a:rPr kumimoji="1" lang="ja-JP" altLang="en-US"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概数</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　</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３　介護医療院開設移行等支援事業調査（平成</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30</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年</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12</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月末時点）　　</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４ 介護</a:t>
            </a:r>
            <a:r>
              <a:rPr kumimoji="1" lang="ja-JP" altLang="en-US"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サービス施設・事業所調査（平成</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29</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年</a:t>
            </a:r>
            <a:r>
              <a:rPr kumimoji="1" lang="en-US" altLang="ja-JP"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10</a:t>
            </a:r>
            <a:r>
              <a:rPr kumimoji="1" lang="ja-JP" altLang="en-US"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月１日</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a:t>
            </a:r>
            <a:endPar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endParaRPr>
          </a:p>
          <a:p>
            <a:pPr marL="185738" marR="0" lvl="0" indent="-185738" algn="l" defTabSz="914400" rtl="0" eaLnBrk="0" fontAlgn="base" latinLnBrk="0" hangingPunct="0">
              <a:lnSpc>
                <a:spcPct val="100000"/>
              </a:lnSpc>
              <a:spcBef>
                <a:spcPct val="0"/>
              </a:spcBef>
              <a:spcAft>
                <a:spcPct val="0"/>
              </a:spcAft>
              <a:buClrTx/>
              <a:buSzTx/>
              <a:buFont typeface="Arial" pitchFamily="34" charset="0"/>
              <a:buNone/>
              <a:tabLst/>
              <a:defRPr/>
            </a:pP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５ 医療</a:t>
            </a:r>
            <a:r>
              <a:rPr kumimoji="1" lang="ja-JP" altLang="en-US"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療養病床にあって</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は看護</a:t>
            </a:r>
            <a:r>
              <a:rPr kumimoji="1" lang="ja-JP" altLang="en-US"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補助者</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　</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６</a:t>
            </a:r>
            <a:r>
              <a:rPr kumimoji="1" lang="ja-JP" altLang="en-US"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　大規模改修まで</a:t>
            </a:r>
            <a:r>
              <a:rPr kumimoji="1" lang="en-US" altLang="ja-JP"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6.4㎡</a:t>
            </a:r>
            <a:r>
              <a:rPr kumimoji="1" lang="ja-JP" altLang="en-US"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以上で可。 </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　</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７　介護療養型は大規模改修まで</a:t>
            </a:r>
            <a:r>
              <a:rPr kumimoji="1" lang="en-US" altLang="ja-JP"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6.4</a:t>
            </a:r>
            <a:r>
              <a:rPr kumimoji="1" lang="ja-JP" altLang="en-US" sz="800" b="0" i="0" u="none" strike="noStrike" kern="1200" cap="none" spc="0" normalizeH="0" baseline="0" noProof="0" dirty="0" smtClean="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rPr>
              <a:t>㎡以上で可。　</a:t>
            </a:r>
            <a:endParaRPr kumimoji="1" lang="ja-JP" altLang="en-US" sz="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メイリオ" pitchFamily="50" charset="-128"/>
            </a:endParaRPr>
          </a:p>
        </p:txBody>
      </p:sp>
      <p:sp>
        <p:nvSpPr>
          <p:cNvPr id="23" name="テキスト ボックス 22"/>
          <p:cNvSpPr txBox="1"/>
          <p:nvPr/>
        </p:nvSpPr>
        <p:spPr>
          <a:xfrm>
            <a:off x="524643" y="5752777"/>
            <a:ext cx="43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1F497D">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smtClean="0">
                <a:ln>
                  <a:noFill/>
                </a:ln>
                <a:solidFill>
                  <a:srgbClr val="1F497D">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５</a:t>
            </a:r>
            <a:endParaRPr kumimoji="1" lang="en-US" altLang="ja-JP" sz="800" b="0" i="0" u="none" strike="noStrike" kern="1200" cap="none" spc="0" normalizeH="0" baseline="0" noProof="0" dirty="0" smtClean="0">
              <a:ln>
                <a:noFill/>
              </a:ln>
              <a:solidFill>
                <a:srgbClr val="1F497D">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4953000" y="1434906"/>
            <a:ext cx="2304256" cy="5184576"/>
          </a:xfrm>
          <a:prstGeom prst="roundRect">
            <a:avLst>
              <a:gd name="adj" fmla="val 728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8" name="スライド番号プレースホルダー 7"/>
          <p:cNvSpPr>
            <a:spLocks noGrp="1"/>
          </p:cNvSpPr>
          <p:nvPr>
            <p:ph type="sldNum" sz="quarter" idx="12"/>
          </p:nvPr>
        </p:nvSpPr>
        <p:spPr>
          <a:xfrm>
            <a:off x="7594600" y="6492875"/>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8A635-0296-4893-BA2C-6D5C844868D7}" type="slidenum">
              <a:rPr kumimoji="1" lang="ja-JP" altLang="en-US" sz="14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95633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テキスト ボックス 104"/>
          <p:cNvSpPr txBox="1"/>
          <p:nvPr/>
        </p:nvSpPr>
        <p:spPr>
          <a:xfrm>
            <a:off x="5113834" y="5813114"/>
            <a:ext cx="2500993" cy="1000262"/>
          </a:xfrm>
          <a:prstGeom prst="rect">
            <a:avLst/>
          </a:prstGeom>
          <a:solidFill>
            <a:schemeClr val="accent6">
              <a:lumMod val="40000"/>
              <a:lumOff val="60000"/>
            </a:schemeClr>
          </a:solidFill>
          <a:ln w="57150" cmpd="dbl">
            <a:solidFill>
              <a:schemeClr val="accent6">
                <a:lumMod val="75000"/>
              </a:schemeClr>
            </a:solidFill>
          </a:ln>
        </p:spPr>
        <p:txBody>
          <a:bodyPr vert="horz" wrap="square" lIns="91427" tIns="45714" rIns="91427" bIns="45714" rtlCol="0" anchor="ctr">
            <a:spAutoFit/>
          </a:bodyPr>
          <a:lstStyle/>
          <a:p>
            <a:pPr algn="ctr"/>
            <a:r>
              <a:rPr lang="ja-JP" altLang="en-US" sz="1200" dirty="0">
                <a:solidFill>
                  <a:prstClr val="black"/>
                </a:solidFill>
                <a:latin typeface="ＤＦ特太ゴシック体" panose="020B0509000000000000" pitchFamily="49" charset="-128"/>
                <a:ea typeface="ＤＦ特太ゴシック体" panose="020B0509000000000000" pitchFamily="49" charset="-128"/>
              </a:rPr>
              <a:t>　</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a:p>
            <a:pPr algn="ctr"/>
            <a:r>
              <a:rPr lang="ja-JP" altLang="en-US" u="sng" dirty="0" smtClean="0">
                <a:solidFill>
                  <a:srgbClr val="00B050"/>
                </a:solidFill>
                <a:latin typeface="ＭＳ Ｐゴシック"/>
              </a:rPr>
              <a:t>障害</a:t>
            </a:r>
            <a:r>
              <a:rPr lang="ja-JP" altLang="en-US" sz="1200" dirty="0">
                <a:solidFill>
                  <a:prstClr val="black"/>
                </a:solidFill>
                <a:latin typeface="ＭＳ Ｐゴシック"/>
              </a:rPr>
              <a:t>福祉サービス</a:t>
            </a:r>
            <a:r>
              <a:rPr lang="ja-JP" altLang="en-US" sz="1200" dirty="0" smtClean="0">
                <a:solidFill>
                  <a:prstClr val="black"/>
                </a:solidFill>
                <a:latin typeface="ＭＳ Ｐゴシック"/>
              </a:rPr>
              <a:t>事業所</a:t>
            </a:r>
            <a:r>
              <a:rPr lang="ja-JP" altLang="en-US" sz="1200" dirty="0" smtClean="0">
                <a:latin typeface="ＭＳ Ｐゴシック"/>
              </a:rPr>
              <a:t>等</a:t>
            </a:r>
            <a:endParaRPr lang="en-US" altLang="ja-JP" sz="1200" dirty="0">
              <a:latin typeface="ＭＳ Ｐゴシック"/>
            </a:endParaRPr>
          </a:p>
          <a:p>
            <a:pPr algn="ctr"/>
            <a:endParaRPr lang="en-US" altLang="ja-JP" sz="1000" dirty="0">
              <a:solidFill>
                <a:schemeClr val="bg1"/>
              </a:solidFill>
              <a:latin typeface="ＭＳ Ｐゴシック"/>
            </a:endParaRPr>
          </a:p>
          <a:p>
            <a:pPr algn="ctr"/>
            <a:r>
              <a:rPr lang="ja-JP" altLang="en-US" u="sng" dirty="0">
                <a:solidFill>
                  <a:schemeClr val="accent1"/>
                </a:solidFill>
                <a:latin typeface="ＭＳ Ｐゴシック"/>
              </a:rPr>
              <a:t>介護</a:t>
            </a:r>
            <a:r>
              <a:rPr lang="ja-JP" altLang="en-US" sz="1200" dirty="0">
                <a:solidFill>
                  <a:prstClr val="black"/>
                </a:solidFill>
                <a:latin typeface="ＭＳ Ｐゴシック"/>
              </a:rPr>
              <a:t>保険事業所</a:t>
            </a:r>
          </a:p>
        </p:txBody>
      </p:sp>
      <p:sp>
        <p:nvSpPr>
          <p:cNvPr id="24" name="テキスト ボックス 23"/>
          <p:cNvSpPr txBox="1"/>
          <p:nvPr/>
        </p:nvSpPr>
        <p:spPr>
          <a:xfrm>
            <a:off x="-3408" y="-4278"/>
            <a:ext cx="9906000" cy="441434"/>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lIns="91424" tIns="45712" rIns="91424" bIns="45712" rtlCol="0" anchor="ctr">
            <a:noAutofit/>
          </a:bodyPr>
          <a:lstStyle/>
          <a:p>
            <a:pPr algn="ct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３．地域</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共生社会の</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実現に向けた取組の推進</a:t>
            </a:r>
            <a:endParaRPr lang="ja-JP" altLang="en-US" sz="2400" dirty="0">
              <a:solidFill>
                <a:schemeClr val="bg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5" name="正方形/長方形 4"/>
          <p:cNvSpPr/>
          <p:nvPr/>
        </p:nvSpPr>
        <p:spPr>
          <a:xfrm>
            <a:off x="41290" y="4049266"/>
            <a:ext cx="5400000" cy="35004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pPr>
            <a:r>
              <a:rPr lang="ja-JP" altLang="en-US" sz="1600" b="1" dirty="0" smtClean="0">
                <a:solidFill>
                  <a:prstClr val="black"/>
                </a:solidFill>
              </a:rPr>
              <a:t>　新たに共生型サービスを位置づけ</a:t>
            </a:r>
            <a:endParaRPr lang="ja-JP" altLang="en-US" sz="1600" b="1" dirty="0">
              <a:solidFill>
                <a:prstClr val="black"/>
              </a:solidFill>
            </a:endParaRPr>
          </a:p>
        </p:txBody>
      </p:sp>
      <p:sp>
        <p:nvSpPr>
          <p:cNvPr id="6" name="正方形/長方形 5"/>
          <p:cNvSpPr/>
          <p:nvPr/>
        </p:nvSpPr>
        <p:spPr>
          <a:xfrm>
            <a:off x="43218" y="4399310"/>
            <a:ext cx="9828000" cy="648000"/>
          </a:xfrm>
          <a:prstGeom prst="rect">
            <a:avLst/>
          </a:prstGeom>
          <a:ln/>
        </p:spPr>
        <p:style>
          <a:lnRef idx="2">
            <a:schemeClr val="dk1"/>
          </a:lnRef>
          <a:fillRef idx="1">
            <a:schemeClr val="lt1"/>
          </a:fillRef>
          <a:effectRef idx="0">
            <a:schemeClr val="dk1"/>
          </a:effectRef>
          <a:fontRef idx="minor">
            <a:schemeClr val="dk1"/>
          </a:fontRef>
        </p:style>
        <p:txBody>
          <a:bodyPr lIns="97733" tIns="48866" rIns="97733" bIns="48866" rtlCol="0" anchor="ctr"/>
          <a:lstStyle/>
          <a:p>
            <a:pPr marL="173038" indent="-173038" defTabSz="914238"/>
            <a:r>
              <a:rPr lang="ja-JP" altLang="en-US" sz="1600" dirty="0" smtClean="0">
                <a:solidFill>
                  <a:prstClr val="black"/>
                </a:solidFill>
                <a:latin typeface="+mj-ea"/>
                <a:ea typeface="+mj-ea"/>
                <a:cs typeface="メイリオ" panose="020B0604030504040204" pitchFamily="50" charset="-128"/>
              </a:rPr>
              <a:t>○　</a:t>
            </a:r>
            <a:r>
              <a:rPr lang="ja-JP" altLang="en-US" sz="1600" dirty="0">
                <a:solidFill>
                  <a:prstClr val="black"/>
                </a:solidFill>
                <a:latin typeface="+mj-ea"/>
                <a:ea typeface="+mj-ea"/>
                <a:cs typeface="メイリオ" panose="020B0604030504040204" pitchFamily="50" charset="-128"/>
              </a:rPr>
              <a:t>高齢者</a:t>
            </a:r>
            <a:r>
              <a:rPr lang="ja-JP" altLang="en-US" sz="1600" dirty="0" smtClean="0">
                <a:solidFill>
                  <a:prstClr val="black"/>
                </a:solidFill>
                <a:latin typeface="+mj-ea"/>
                <a:ea typeface="+mj-ea"/>
                <a:cs typeface="メイリオ" panose="020B0604030504040204" pitchFamily="50" charset="-128"/>
              </a:rPr>
              <a:t>と障害児者が</a:t>
            </a:r>
            <a:r>
              <a:rPr lang="ja-JP" altLang="ja-JP" sz="1600" dirty="0" smtClean="0">
                <a:latin typeface="+mj-ea"/>
                <a:ea typeface="+mj-ea"/>
              </a:rPr>
              <a:t>同一</a:t>
            </a:r>
            <a:r>
              <a:rPr lang="ja-JP" altLang="ja-JP" sz="1600" dirty="0">
                <a:latin typeface="+mj-ea"/>
                <a:ea typeface="+mj-ea"/>
              </a:rPr>
              <a:t>の事業所</a:t>
            </a:r>
            <a:r>
              <a:rPr lang="ja-JP" altLang="ja-JP" sz="1600" dirty="0" smtClean="0">
                <a:latin typeface="+mj-ea"/>
                <a:ea typeface="+mj-ea"/>
              </a:rPr>
              <a:t>でサービスを</a:t>
            </a:r>
            <a:r>
              <a:rPr lang="ja-JP" altLang="en-US" sz="1600" dirty="0">
                <a:latin typeface="+mj-ea"/>
                <a:ea typeface="+mj-ea"/>
              </a:rPr>
              <a:t>受けやすく</a:t>
            </a:r>
            <a:r>
              <a:rPr lang="ja-JP" altLang="ja-JP" sz="1600" dirty="0" smtClean="0">
                <a:latin typeface="+mj-ea"/>
                <a:ea typeface="+mj-ea"/>
              </a:rPr>
              <a:t>す</a:t>
            </a:r>
            <a:r>
              <a:rPr lang="ja-JP" altLang="en-US" sz="1600" dirty="0" smtClean="0">
                <a:latin typeface="+mj-ea"/>
                <a:ea typeface="+mj-ea"/>
              </a:rPr>
              <a:t>るため、 </a:t>
            </a:r>
            <a:r>
              <a:rPr lang="ja-JP" altLang="ja-JP" sz="1600" dirty="0" smtClean="0">
                <a:latin typeface="+mj-ea"/>
                <a:ea typeface="+mj-ea"/>
              </a:rPr>
              <a:t>介護保険</a:t>
            </a:r>
            <a:r>
              <a:rPr lang="ja-JP" altLang="en-US" sz="1600" dirty="0" smtClean="0">
                <a:latin typeface="+mj-ea"/>
                <a:ea typeface="+mj-ea"/>
              </a:rPr>
              <a:t>と障害福祉両方の制度に　</a:t>
            </a:r>
            <a:r>
              <a:rPr lang="ja-JP" altLang="ja-JP" sz="1600" u="sng" dirty="0" smtClean="0">
                <a:solidFill>
                  <a:srgbClr val="FF0000"/>
                </a:solidFill>
                <a:latin typeface="+mj-ea"/>
                <a:ea typeface="+mj-ea"/>
              </a:rPr>
              <a:t>新たに共生型サービスを位置付け</a:t>
            </a:r>
            <a:r>
              <a:rPr lang="ja-JP" altLang="en-US" sz="1600" u="sng" dirty="0" smtClean="0">
                <a:solidFill>
                  <a:srgbClr val="FF0000"/>
                </a:solidFill>
                <a:latin typeface="+mj-ea"/>
                <a:ea typeface="+mj-ea"/>
              </a:rPr>
              <a:t>る</a:t>
            </a:r>
            <a:r>
              <a:rPr lang="ja-JP" altLang="en-US" sz="1600" dirty="0" smtClean="0">
                <a:latin typeface="+mj-ea"/>
                <a:ea typeface="+mj-ea"/>
              </a:rPr>
              <a:t>。</a:t>
            </a:r>
            <a:r>
              <a:rPr lang="ja-JP" altLang="en-US" sz="1300" dirty="0" smtClean="0">
                <a:latin typeface="+mj-ea"/>
                <a:ea typeface="+mj-ea"/>
              </a:rPr>
              <a:t>（</a:t>
            </a:r>
            <a:r>
              <a:rPr lang="ja-JP" altLang="ja-JP" sz="1300" dirty="0" smtClean="0">
                <a:latin typeface="+mj-ea"/>
                <a:ea typeface="+mj-ea"/>
              </a:rPr>
              <a:t>指定</a:t>
            </a:r>
            <a:r>
              <a:rPr lang="ja-JP" altLang="ja-JP" sz="1300" dirty="0">
                <a:latin typeface="+mj-ea"/>
                <a:ea typeface="+mj-ea"/>
              </a:rPr>
              <a:t>基準</a:t>
            </a:r>
            <a:r>
              <a:rPr lang="ja-JP" altLang="ja-JP" sz="1300" dirty="0" smtClean="0">
                <a:latin typeface="+mj-ea"/>
                <a:ea typeface="+mj-ea"/>
              </a:rPr>
              <a:t>等は</a:t>
            </a:r>
            <a:r>
              <a:rPr lang="ja-JP" altLang="ja-JP" sz="1300" dirty="0">
                <a:latin typeface="+mj-ea"/>
                <a:ea typeface="+mj-ea"/>
              </a:rPr>
              <a:t>、平成</a:t>
            </a:r>
            <a:r>
              <a:rPr lang="en-US" altLang="ja-JP" sz="1300" dirty="0">
                <a:latin typeface="+mj-ea"/>
                <a:ea typeface="+mj-ea"/>
              </a:rPr>
              <a:t>30</a:t>
            </a:r>
            <a:r>
              <a:rPr lang="ja-JP" altLang="ja-JP" sz="1300" dirty="0">
                <a:latin typeface="+mj-ea"/>
                <a:ea typeface="+mj-ea"/>
              </a:rPr>
              <a:t>年度介護報酬</a:t>
            </a:r>
            <a:r>
              <a:rPr lang="ja-JP" altLang="ja-JP" sz="1300" dirty="0" smtClean="0">
                <a:latin typeface="+mj-ea"/>
                <a:ea typeface="+mj-ea"/>
              </a:rPr>
              <a:t>改定</a:t>
            </a:r>
            <a:r>
              <a:rPr lang="ja-JP" altLang="en-US" sz="1300" dirty="0" smtClean="0">
                <a:solidFill>
                  <a:schemeClr val="tx1"/>
                </a:solidFill>
                <a:latin typeface="+mj-ea"/>
                <a:ea typeface="+mj-ea"/>
              </a:rPr>
              <a:t>及び障害福祉サービス等報酬改定時に検討）</a:t>
            </a:r>
            <a:endParaRPr lang="en-US" altLang="ja-JP" sz="1600" dirty="0">
              <a:latin typeface="+mj-ea"/>
              <a:ea typeface="+mj-ea"/>
            </a:endParaRPr>
          </a:p>
        </p:txBody>
      </p:sp>
      <p:sp>
        <p:nvSpPr>
          <p:cNvPr id="28" name="テキスト ボックス 27"/>
          <p:cNvSpPr txBox="1"/>
          <p:nvPr/>
        </p:nvSpPr>
        <p:spPr>
          <a:xfrm>
            <a:off x="929720" y="5517232"/>
            <a:ext cx="2016000" cy="692497"/>
          </a:xfrm>
          <a:prstGeom prst="rect">
            <a:avLst/>
          </a:prstGeom>
          <a:noFill/>
        </p:spPr>
        <p:txBody>
          <a:bodyPr wrap="square" rtlCol="0">
            <a:spAutoFit/>
          </a:bodyPr>
          <a:lstStyle/>
          <a:p>
            <a:pPr algn="ctr" fontAlgn="base">
              <a:spcBef>
                <a:spcPct val="0"/>
              </a:spcBef>
              <a:spcAft>
                <a:spcPct val="0"/>
              </a:spcAft>
            </a:pPr>
            <a:r>
              <a:rPr lang="ja-JP" altLang="en-US" sz="1300" dirty="0" smtClean="0">
                <a:solidFill>
                  <a:prstClr val="black"/>
                </a:solidFill>
                <a:latin typeface="+mj-ea"/>
                <a:ea typeface="+mj-ea"/>
              </a:rPr>
              <a:t>サービスを提供する場合、</a:t>
            </a:r>
            <a:endParaRPr lang="en-US" altLang="ja-JP" sz="1300" dirty="0" smtClean="0">
              <a:solidFill>
                <a:prstClr val="black"/>
              </a:solidFill>
              <a:latin typeface="+mj-ea"/>
              <a:ea typeface="+mj-ea"/>
            </a:endParaRPr>
          </a:p>
          <a:p>
            <a:pPr algn="ctr" fontAlgn="base">
              <a:spcBef>
                <a:spcPct val="0"/>
              </a:spcBef>
              <a:spcAft>
                <a:spcPct val="0"/>
              </a:spcAft>
            </a:pPr>
            <a:r>
              <a:rPr lang="ja-JP" altLang="en-US" sz="1300" dirty="0" smtClean="0">
                <a:solidFill>
                  <a:prstClr val="black"/>
                </a:solidFill>
                <a:latin typeface="+mj-ea"/>
                <a:ea typeface="+mj-ea"/>
              </a:rPr>
              <a:t>それぞれ指定基準を</a:t>
            </a:r>
            <a:endParaRPr lang="en-US" altLang="ja-JP" sz="1300" dirty="0" smtClean="0">
              <a:solidFill>
                <a:prstClr val="black"/>
              </a:solidFill>
              <a:latin typeface="+mj-ea"/>
              <a:ea typeface="+mj-ea"/>
            </a:endParaRPr>
          </a:p>
          <a:p>
            <a:pPr algn="ctr" fontAlgn="base">
              <a:spcBef>
                <a:spcPct val="0"/>
              </a:spcBef>
              <a:spcAft>
                <a:spcPct val="0"/>
              </a:spcAft>
            </a:pPr>
            <a:r>
              <a:rPr lang="ja-JP" altLang="en-US" sz="1300" dirty="0" smtClean="0">
                <a:solidFill>
                  <a:prstClr val="black"/>
                </a:solidFill>
                <a:latin typeface="+mj-ea"/>
                <a:ea typeface="+mj-ea"/>
              </a:rPr>
              <a:t>満たす必要がある</a:t>
            </a:r>
            <a:endParaRPr lang="ja-JP" altLang="en-US" sz="1300" dirty="0">
              <a:solidFill>
                <a:prstClr val="black"/>
              </a:solidFill>
              <a:latin typeface="+mj-ea"/>
              <a:ea typeface="+mj-ea"/>
            </a:endParaRPr>
          </a:p>
        </p:txBody>
      </p:sp>
      <p:sp>
        <p:nvSpPr>
          <p:cNvPr id="42" name="角丸四角形 41"/>
          <p:cNvSpPr/>
          <p:nvPr/>
        </p:nvSpPr>
        <p:spPr>
          <a:xfrm>
            <a:off x="5278880" y="5646015"/>
            <a:ext cx="2211218" cy="388936"/>
          </a:xfrm>
          <a:prstGeom prst="roundRect">
            <a:avLst>
              <a:gd name="adj" fmla="val 355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7313" indent="-87313" algn="ctr"/>
            <a:r>
              <a:rPr lang="ja-JP" altLang="en-US" sz="1600" b="1" dirty="0" smtClean="0">
                <a:solidFill>
                  <a:srgbClr val="FF0000"/>
                </a:solidFill>
                <a:latin typeface="ＭＳ Ｐゴシック"/>
              </a:rPr>
              <a:t>共生型サービス事業所</a:t>
            </a:r>
            <a:endParaRPr lang="en-US" altLang="ja-JP" sz="1600" b="1" dirty="0" smtClean="0">
              <a:solidFill>
                <a:srgbClr val="FF0000"/>
              </a:solidFill>
              <a:latin typeface="ＭＳ Ｐゴシック"/>
            </a:endParaRPr>
          </a:p>
        </p:txBody>
      </p:sp>
      <p:sp>
        <p:nvSpPr>
          <p:cNvPr id="65" name="円/楕円 64"/>
          <p:cNvSpPr/>
          <p:nvPr/>
        </p:nvSpPr>
        <p:spPr>
          <a:xfrm>
            <a:off x="4808984" y="5517232"/>
            <a:ext cx="576064" cy="297894"/>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新</a:t>
            </a:r>
            <a:endParaRPr kumimoji="1" lang="ja-JP" altLang="en-US" sz="1600" b="1" dirty="0">
              <a:solidFill>
                <a:srgbClr val="FF0000"/>
              </a:solidFill>
            </a:endParaRPr>
          </a:p>
        </p:txBody>
      </p:sp>
      <p:sp>
        <p:nvSpPr>
          <p:cNvPr id="68" name="正方形/長方形 67"/>
          <p:cNvSpPr/>
          <p:nvPr/>
        </p:nvSpPr>
        <p:spPr>
          <a:xfrm>
            <a:off x="160743" y="6272031"/>
            <a:ext cx="1970221" cy="466869"/>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69" name="正方形/長方形 68"/>
          <p:cNvSpPr/>
          <p:nvPr/>
        </p:nvSpPr>
        <p:spPr>
          <a:xfrm>
            <a:off x="2360712" y="6254838"/>
            <a:ext cx="1620000" cy="486530"/>
          </a:xfrm>
          <a:prstGeom prst="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u="sng" dirty="0" smtClean="0">
                <a:solidFill>
                  <a:schemeClr val="accent1"/>
                </a:solidFill>
                <a:latin typeface="ＭＳ Ｐゴシック"/>
              </a:rPr>
              <a:t>介護</a:t>
            </a:r>
            <a:r>
              <a:rPr lang="ja-JP" altLang="en-US" sz="1200" dirty="0">
                <a:solidFill>
                  <a:prstClr val="black"/>
                </a:solidFill>
                <a:latin typeface="ＭＳ Ｐゴシック"/>
              </a:rPr>
              <a:t>保険事業所</a:t>
            </a:r>
            <a:endParaRPr lang="en-US" altLang="ja-JP" sz="1200" dirty="0">
              <a:solidFill>
                <a:prstClr val="black"/>
              </a:solidFill>
              <a:latin typeface="ＭＳ Ｐゴシック"/>
            </a:endParaRPr>
          </a:p>
        </p:txBody>
      </p:sp>
      <p:pic>
        <p:nvPicPr>
          <p:cNvPr id="70" name="Picture 3" descr="C:\Users\YSIOY\AppData\Local\Microsoft\Windows\Temporary Internet Files\Content.IE5\1CTOWRQ0\house-illustratio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489" y="6043814"/>
            <a:ext cx="1013697" cy="416963"/>
          </a:xfrm>
          <a:prstGeom prst="rect">
            <a:avLst/>
          </a:prstGeom>
          <a:noFill/>
          <a:extLst>
            <a:ext uri="{909E8E84-426E-40DD-AFC4-6F175D3DCCD1}">
              <a14:hiddenFill xmlns:a14="http://schemas.microsoft.com/office/drawing/2010/main">
                <a:solidFill>
                  <a:srgbClr val="FFFFFF"/>
                </a:solidFill>
              </a14:hiddenFill>
            </a:ext>
          </a:extLst>
        </p:spPr>
      </p:pic>
      <p:sp>
        <p:nvSpPr>
          <p:cNvPr id="72" name="テキスト ボックス 71"/>
          <p:cNvSpPr txBox="1"/>
          <p:nvPr/>
        </p:nvSpPr>
        <p:spPr>
          <a:xfrm>
            <a:off x="158741" y="6221639"/>
            <a:ext cx="2095126" cy="507831"/>
          </a:xfrm>
          <a:prstGeom prst="rect">
            <a:avLst/>
          </a:prstGeom>
          <a:noFill/>
        </p:spPr>
        <p:txBody>
          <a:bodyPr wrap="square" rtlCol="0">
            <a:spAutoFit/>
          </a:bodyPr>
          <a:lstStyle/>
          <a:p>
            <a:pPr algn="ctr"/>
            <a:endParaRPr lang="en-US" altLang="ja-JP" sz="900" dirty="0">
              <a:solidFill>
                <a:prstClr val="black"/>
              </a:solidFill>
              <a:latin typeface="ＭＳ Ｐゴシック"/>
            </a:endParaRPr>
          </a:p>
          <a:p>
            <a:pPr algn="ctr"/>
            <a:r>
              <a:rPr lang="ja-JP" altLang="en-US" u="sng" dirty="0" smtClean="0">
                <a:solidFill>
                  <a:srgbClr val="00B050"/>
                </a:solidFill>
                <a:latin typeface="ＭＳ Ｐゴシック"/>
              </a:rPr>
              <a:t>障害</a:t>
            </a:r>
            <a:r>
              <a:rPr lang="ja-JP" altLang="en-US" sz="1050" dirty="0" smtClean="0">
                <a:solidFill>
                  <a:prstClr val="black"/>
                </a:solidFill>
                <a:latin typeface="ＭＳ Ｐゴシック"/>
              </a:rPr>
              <a:t>福祉サービス事業所</a:t>
            </a:r>
            <a:r>
              <a:rPr lang="ja-JP" altLang="en-US" sz="1050" dirty="0" smtClean="0">
                <a:latin typeface="ＭＳ Ｐゴシック"/>
              </a:rPr>
              <a:t>等</a:t>
            </a:r>
            <a:endParaRPr lang="en-US" altLang="ja-JP" sz="1050" dirty="0" smtClean="0">
              <a:latin typeface="ＭＳ Ｐゴシック"/>
            </a:endParaRPr>
          </a:p>
        </p:txBody>
      </p:sp>
      <p:pic>
        <p:nvPicPr>
          <p:cNvPr id="73" name="Picture 7" descr="C:\Users\KKKPH\AppData\Local\Microsoft\Windows\Temporary Internet Files\Content.IE5\WHB5SLS6\lgi01c20140225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113" y="6043814"/>
            <a:ext cx="1061299" cy="359229"/>
          </a:xfrm>
          <a:prstGeom prst="rect">
            <a:avLst/>
          </a:prstGeom>
          <a:noFill/>
          <a:extLst>
            <a:ext uri="{909E8E84-426E-40DD-AFC4-6F175D3DCCD1}">
              <a14:hiddenFill xmlns:a14="http://schemas.microsoft.com/office/drawing/2010/main">
                <a:solidFill>
                  <a:srgbClr val="FFFFFF"/>
                </a:solidFill>
              </a14:hiddenFill>
            </a:ext>
          </a:extLst>
        </p:spPr>
      </p:pic>
      <p:sp>
        <p:nvSpPr>
          <p:cNvPr id="75" name="角丸四角形 74"/>
          <p:cNvSpPr/>
          <p:nvPr/>
        </p:nvSpPr>
        <p:spPr>
          <a:xfrm>
            <a:off x="2666296" y="5218830"/>
            <a:ext cx="814786" cy="28273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高齢者</a:t>
            </a:r>
            <a:endParaRPr lang="ja-JP" altLang="en-US" sz="1400" dirty="0">
              <a:solidFill>
                <a:prstClr val="black"/>
              </a:solidFill>
            </a:endParaRPr>
          </a:p>
        </p:txBody>
      </p:sp>
      <p:sp>
        <p:nvSpPr>
          <p:cNvPr id="76" name="角丸四角形 75"/>
          <p:cNvSpPr/>
          <p:nvPr/>
        </p:nvSpPr>
        <p:spPr>
          <a:xfrm>
            <a:off x="337893" y="5213530"/>
            <a:ext cx="791324" cy="305826"/>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100" dirty="0" smtClean="0">
                <a:solidFill>
                  <a:prstClr val="black"/>
                </a:solidFill>
              </a:rPr>
              <a:t>障害児者</a:t>
            </a:r>
            <a:endParaRPr lang="ja-JP" altLang="en-US" sz="1100" dirty="0">
              <a:solidFill>
                <a:prstClr val="black"/>
              </a:solidFill>
            </a:endParaRPr>
          </a:p>
        </p:txBody>
      </p:sp>
      <p:cxnSp>
        <p:nvCxnSpPr>
          <p:cNvPr id="77" name="直線矢印コネクタ 76"/>
          <p:cNvCxnSpPr>
            <a:stCxn id="75" idx="2"/>
            <a:endCxn id="70" idx="0"/>
          </p:cNvCxnSpPr>
          <p:nvPr/>
        </p:nvCxnSpPr>
        <p:spPr>
          <a:xfrm>
            <a:off x="3073689" y="5501564"/>
            <a:ext cx="8649" cy="360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6" idx="2"/>
            <a:endCxn id="73" idx="0"/>
          </p:cNvCxnSpPr>
          <p:nvPr/>
        </p:nvCxnSpPr>
        <p:spPr>
          <a:xfrm flipH="1">
            <a:off x="723763" y="5519356"/>
            <a:ext cx="9792" cy="360000"/>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角丸四角形 78"/>
          <p:cNvSpPr/>
          <p:nvPr/>
        </p:nvSpPr>
        <p:spPr>
          <a:xfrm>
            <a:off x="6396224" y="5115090"/>
            <a:ext cx="814786" cy="30106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高齢者</a:t>
            </a:r>
            <a:endParaRPr lang="ja-JP" altLang="en-US" sz="1400" dirty="0">
              <a:solidFill>
                <a:prstClr val="black"/>
              </a:solidFill>
            </a:endParaRPr>
          </a:p>
        </p:txBody>
      </p:sp>
      <p:sp>
        <p:nvSpPr>
          <p:cNvPr id="80" name="角丸四角形 79"/>
          <p:cNvSpPr/>
          <p:nvPr/>
        </p:nvSpPr>
        <p:spPr>
          <a:xfrm>
            <a:off x="5555385" y="5128927"/>
            <a:ext cx="791324" cy="30106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100" dirty="0" smtClean="0">
                <a:solidFill>
                  <a:prstClr val="black"/>
                </a:solidFill>
              </a:rPr>
              <a:t>障害児者</a:t>
            </a:r>
            <a:endParaRPr lang="ja-JP" altLang="en-US" sz="1100" dirty="0">
              <a:solidFill>
                <a:prstClr val="black"/>
              </a:solidFill>
            </a:endParaRPr>
          </a:p>
        </p:txBody>
      </p:sp>
      <p:cxnSp>
        <p:nvCxnSpPr>
          <p:cNvPr id="81" name="直線矢印コネクタ 80"/>
          <p:cNvCxnSpPr>
            <a:stCxn id="79" idx="2"/>
          </p:cNvCxnSpPr>
          <p:nvPr/>
        </p:nvCxnSpPr>
        <p:spPr>
          <a:xfrm>
            <a:off x="6803617" y="5416154"/>
            <a:ext cx="0" cy="2298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5961038" y="5429991"/>
            <a:ext cx="0" cy="200749"/>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0" name="角丸四角形吹き出し 99"/>
          <p:cNvSpPr/>
          <p:nvPr/>
        </p:nvSpPr>
        <p:spPr>
          <a:xfrm>
            <a:off x="8012019" y="5083062"/>
            <a:ext cx="1764000" cy="972000"/>
          </a:xfrm>
          <a:prstGeom prst="wedgeRoundRectCallout">
            <a:avLst>
              <a:gd name="adj1" fmla="val -86376"/>
              <a:gd name="adj2" fmla="val 3119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a:solidFill>
                  <a:schemeClr val="tx1"/>
                </a:solidFill>
                <a:latin typeface="+mn-ea"/>
              </a:rPr>
              <a:t>障害福祉サービス</a:t>
            </a:r>
            <a:r>
              <a:rPr lang="ja-JP" altLang="en-US" sz="1100" dirty="0" smtClean="0">
                <a:solidFill>
                  <a:schemeClr val="tx1"/>
                </a:solidFill>
                <a:latin typeface="+mn-ea"/>
              </a:rPr>
              <a:t>事業所等であれば、</a:t>
            </a:r>
            <a:r>
              <a:rPr lang="ja-JP" altLang="en-US" sz="1100" dirty="0">
                <a:solidFill>
                  <a:schemeClr val="tx1"/>
                </a:solidFill>
                <a:latin typeface="+mn-ea"/>
              </a:rPr>
              <a:t>介護保険</a:t>
            </a:r>
            <a:r>
              <a:rPr lang="ja-JP" altLang="en-US" sz="1100" dirty="0" smtClean="0">
                <a:solidFill>
                  <a:schemeClr val="tx1"/>
                </a:solidFill>
                <a:latin typeface="+mn-ea"/>
              </a:rPr>
              <a:t>事業所の指定も受けやすくする特例を設ける。</a:t>
            </a:r>
            <a:endParaRPr lang="en-US" altLang="ja-JP" sz="1100" dirty="0" smtClean="0">
              <a:solidFill>
                <a:schemeClr val="tx1"/>
              </a:solidFill>
              <a:latin typeface="+mn-ea"/>
            </a:endParaRPr>
          </a:p>
          <a:p>
            <a:r>
              <a:rPr lang="en-US" altLang="ja-JP" sz="1100" dirty="0" smtClean="0">
                <a:solidFill>
                  <a:schemeClr val="tx1"/>
                </a:solidFill>
                <a:latin typeface="+mn-ea"/>
              </a:rPr>
              <a:t>※</a:t>
            </a:r>
            <a:r>
              <a:rPr lang="ja-JP" altLang="en-US" sz="1100" dirty="0" smtClean="0">
                <a:solidFill>
                  <a:schemeClr val="tx1"/>
                </a:solidFill>
                <a:latin typeface="+mn-ea"/>
              </a:rPr>
              <a:t>逆も同じ</a:t>
            </a:r>
            <a:endParaRPr lang="en-US" altLang="ja-JP" sz="1100" dirty="0" smtClean="0">
              <a:solidFill>
                <a:schemeClr val="tx1"/>
              </a:solidFill>
              <a:latin typeface="+mn-ea"/>
            </a:endParaRPr>
          </a:p>
        </p:txBody>
      </p:sp>
      <p:sp>
        <p:nvSpPr>
          <p:cNvPr id="103" name="加算記号 102"/>
          <p:cNvSpPr/>
          <p:nvPr/>
        </p:nvSpPr>
        <p:spPr>
          <a:xfrm>
            <a:off x="6137680" y="6331471"/>
            <a:ext cx="255480" cy="198816"/>
          </a:xfrm>
          <a:prstGeom prst="mathPlus">
            <a:avLst>
              <a:gd name="adj1" fmla="val 153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b="1" dirty="0">
              <a:solidFill>
                <a:srgbClr val="0070C0"/>
              </a:solidFill>
            </a:endParaRPr>
          </a:p>
        </p:txBody>
      </p:sp>
      <p:sp>
        <p:nvSpPr>
          <p:cNvPr id="111" name="テキスト ボックス 110"/>
          <p:cNvSpPr txBox="1"/>
          <p:nvPr/>
        </p:nvSpPr>
        <p:spPr>
          <a:xfrm>
            <a:off x="7791295" y="6192611"/>
            <a:ext cx="1691489" cy="656590"/>
          </a:xfrm>
          <a:prstGeom prst="rect">
            <a:avLst/>
          </a:prstGeom>
          <a:noFill/>
        </p:spPr>
        <p:txBody>
          <a:bodyPr wrap="none" rtlCol="0">
            <a:spAutoFit/>
          </a:bodyPr>
          <a:lstStyle/>
          <a:p>
            <a:pPr>
              <a:lnSpc>
                <a:spcPts val="1100"/>
              </a:lnSpc>
            </a:pPr>
            <a:r>
              <a:rPr lang="en-US" altLang="ja-JP" sz="1000" dirty="0" smtClean="0"/>
              <a:t>※</a:t>
            </a:r>
            <a:r>
              <a:rPr lang="ja-JP" altLang="en-US" sz="1000" dirty="0" smtClean="0"/>
              <a:t>対象サービスは、</a:t>
            </a:r>
            <a:endParaRPr lang="en-US" altLang="ja-JP" sz="1000" dirty="0" smtClean="0"/>
          </a:p>
          <a:p>
            <a:pPr>
              <a:lnSpc>
                <a:spcPts val="1100"/>
              </a:lnSpc>
            </a:pPr>
            <a:r>
              <a:rPr lang="ja-JP" altLang="en-US" sz="1000" dirty="0" smtClean="0"/>
              <a:t>　①</a:t>
            </a:r>
            <a:r>
              <a:rPr lang="ja-JP" altLang="en-US" sz="1000" dirty="0"/>
              <a:t>ホームヘルプサービス</a:t>
            </a:r>
            <a:r>
              <a:rPr lang="ja-JP" altLang="en-US" sz="1000" dirty="0" smtClean="0"/>
              <a:t>、</a:t>
            </a:r>
            <a:endParaRPr lang="en-US" altLang="ja-JP" sz="1000" dirty="0" smtClean="0"/>
          </a:p>
          <a:p>
            <a:pPr>
              <a:lnSpc>
                <a:spcPts val="1100"/>
              </a:lnSpc>
            </a:pPr>
            <a:r>
              <a:rPr lang="ja-JP" altLang="en-US" sz="1000" dirty="0" smtClean="0"/>
              <a:t>　②</a:t>
            </a:r>
            <a:r>
              <a:rPr lang="ja-JP" altLang="en-US" sz="1000" dirty="0"/>
              <a:t>デイサービス</a:t>
            </a:r>
            <a:r>
              <a:rPr lang="ja-JP" altLang="en-US" sz="1000" dirty="0" smtClean="0"/>
              <a:t>、</a:t>
            </a:r>
            <a:endParaRPr lang="en-US" altLang="ja-JP" sz="1000" dirty="0" smtClean="0"/>
          </a:p>
          <a:p>
            <a:pPr>
              <a:lnSpc>
                <a:spcPts val="1100"/>
              </a:lnSpc>
            </a:pPr>
            <a:r>
              <a:rPr lang="ja-JP" altLang="en-US" sz="1000" dirty="0" smtClean="0"/>
              <a:t>　③ショートステイ等を想定</a:t>
            </a:r>
            <a:endParaRPr lang="ja-JP" altLang="en-US" sz="1000" dirty="0"/>
          </a:p>
        </p:txBody>
      </p:sp>
      <p:sp>
        <p:nvSpPr>
          <p:cNvPr id="112" name="十字形 111"/>
          <p:cNvSpPr/>
          <p:nvPr/>
        </p:nvSpPr>
        <p:spPr>
          <a:xfrm>
            <a:off x="4521636" y="5877888"/>
            <a:ext cx="359356" cy="359424"/>
          </a:xfrm>
          <a:prstGeom prst="plus">
            <a:avLst>
              <a:gd name="adj" fmla="val 384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98517" y="5146126"/>
            <a:ext cx="4147477" cy="1656000"/>
          </a:xfrm>
          <a:prstGeom prst="rect">
            <a:avLst/>
          </a:prstGeom>
          <a:noFill/>
          <a:ln w="190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0" name="テキスト ボックス 49"/>
          <p:cNvSpPr txBox="1"/>
          <p:nvPr/>
        </p:nvSpPr>
        <p:spPr>
          <a:xfrm>
            <a:off x="1606978" y="5206579"/>
            <a:ext cx="648000" cy="276999"/>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200" dirty="0">
                <a:solidFill>
                  <a:prstClr val="black"/>
                </a:solidFill>
                <a:latin typeface="ＭＳ Ｐゴシック"/>
              </a:rPr>
              <a:t>現行</a:t>
            </a:r>
          </a:p>
        </p:txBody>
      </p:sp>
      <p:sp>
        <p:nvSpPr>
          <p:cNvPr id="51" name="正方形/長方形 50"/>
          <p:cNvSpPr/>
          <p:nvPr/>
        </p:nvSpPr>
        <p:spPr>
          <a:xfrm>
            <a:off x="47512" y="548680"/>
            <a:ext cx="5400000" cy="35004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sz="1600" b="1" dirty="0" smtClean="0">
                <a:solidFill>
                  <a:prstClr val="black"/>
                </a:solidFill>
              </a:rPr>
              <a:t>「我が事・丸ごと」の地域作り</a:t>
            </a:r>
            <a:r>
              <a:rPr lang="ja-JP" altLang="en-US" sz="1600" b="1" dirty="0">
                <a:solidFill>
                  <a:prstClr val="black"/>
                </a:solidFill>
              </a:rPr>
              <a:t>・</a:t>
            </a:r>
            <a:r>
              <a:rPr lang="ja-JP" altLang="en-US" sz="1600" b="1" dirty="0" smtClean="0">
                <a:solidFill>
                  <a:prstClr val="black"/>
                </a:solidFill>
              </a:rPr>
              <a:t>包括的な支援体制の整備</a:t>
            </a:r>
            <a:endParaRPr lang="ja-JP" altLang="en-US" sz="1600" b="1" dirty="0">
              <a:solidFill>
                <a:prstClr val="black"/>
              </a:solidFill>
            </a:endParaRPr>
          </a:p>
        </p:txBody>
      </p:sp>
      <p:sp>
        <p:nvSpPr>
          <p:cNvPr id="52" name="正方形/長方形 51"/>
          <p:cNvSpPr/>
          <p:nvPr/>
        </p:nvSpPr>
        <p:spPr>
          <a:xfrm>
            <a:off x="50039" y="898724"/>
            <a:ext cx="9792000" cy="2880000"/>
          </a:xfrm>
          <a:prstGeom prst="rect">
            <a:avLst/>
          </a:prstGeom>
          <a:ln/>
        </p:spPr>
        <p:style>
          <a:lnRef idx="2">
            <a:schemeClr val="dk1"/>
          </a:lnRef>
          <a:fillRef idx="1">
            <a:schemeClr val="lt1"/>
          </a:fillRef>
          <a:effectRef idx="0">
            <a:schemeClr val="dk1"/>
          </a:effectRef>
          <a:fontRef idx="minor">
            <a:schemeClr val="dk1"/>
          </a:fontRef>
        </p:style>
        <p:txBody>
          <a:bodyPr lIns="97733" tIns="48866" rIns="72000" bIns="48866" rtlCol="0" anchor="t"/>
          <a:lstStyle/>
          <a:p>
            <a:pPr marL="173038" indent="-173038" defTabSz="914238"/>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．「我が事・丸ごと」の地域福祉推進の理念を</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規定</a:t>
            </a:r>
            <a:endParaRPr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3038" indent="173038" defTabSz="914238"/>
            <a:r>
              <a:rPr lang="ja-JP" altLang="en-US" sz="1300" dirty="0">
                <a:latin typeface="+mj-ea"/>
              </a:rPr>
              <a:t>地域福祉の推進の理念として、支援を必要とする住民（世帯）が抱える多様で複合的な地域生活課題について</a:t>
            </a:r>
            <a:r>
              <a:rPr lang="ja-JP" altLang="en-US" sz="1300" dirty="0" smtClean="0">
                <a:latin typeface="+mj-ea"/>
              </a:rPr>
              <a:t>、住民</a:t>
            </a:r>
            <a:r>
              <a:rPr lang="ja-JP" altLang="en-US" sz="1300" dirty="0">
                <a:latin typeface="+mj-ea"/>
              </a:rPr>
              <a:t>や福祉関係者に</a:t>
            </a:r>
            <a:r>
              <a:rPr lang="ja-JP" altLang="en-US" sz="1300" dirty="0">
                <a:solidFill>
                  <a:schemeClr val="tx1"/>
                </a:solidFill>
                <a:latin typeface="+mj-ea"/>
              </a:rPr>
              <a:t>よる①</a:t>
            </a:r>
            <a:r>
              <a:rPr lang="ja-JP" altLang="en-US" sz="1300" dirty="0" smtClean="0">
                <a:solidFill>
                  <a:schemeClr val="tx1"/>
                </a:solidFill>
                <a:latin typeface="+mj-ea"/>
              </a:rPr>
              <a:t>把握及び②関係</a:t>
            </a:r>
            <a:r>
              <a:rPr lang="ja-JP" altLang="en-US" sz="1300" dirty="0">
                <a:solidFill>
                  <a:schemeClr val="tx1"/>
                </a:solidFill>
                <a:latin typeface="+mj-ea"/>
              </a:rPr>
              <a:t>機関との連携等による</a:t>
            </a:r>
            <a:r>
              <a:rPr lang="ja-JP" altLang="en-US" sz="1300" dirty="0" smtClean="0">
                <a:solidFill>
                  <a:schemeClr val="tx1"/>
                </a:solidFill>
                <a:latin typeface="+mj-ea"/>
              </a:rPr>
              <a:t>解決 が図られる</a:t>
            </a:r>
            <a:r>
              <a:rPr lang="ja-JP" altLang="en-US" sz="1300" dirty="0" smtClean="0">
                <a:latin typeface="+mj-ea"/>
              </a:rPr>
              <a:t>こと</a:t>
            </a:r>
            <a:r>
              <a:rPr lang="ja-JP" altLang="en-US" sz="1300" dirty="0">
                <a:latin typeface="+mj-ea"/>
              </a:rPr>
              <a:t>を目指す旨を明記。</a:t>
            </a:r>
          </a:p>
          <a:p>
            <a:pPr marL="173038" indent="-173038" defTabSz="914238">
              <a:spcBef>
                <a:spcPts val="1200"/>
              </a:spcBef>
            </a:pP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２．この</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理念を実現するため、市町村が以下の包括的な支援体制づくりに努める旨を規定</a:t>
            </a:r>
          </a:p>
          <a:p>
            <a:pPr marL="173038" indent="-173038" defTabSz="914238"/>
            <a:r>
              <a:rPr lang="ja-JP" altLang="en-US" sz="1300" dirty="0">
                <a:latin typeface="+mj-ea"/>
                <a:ea typeface="+mj-ea"/>
              </a:rPr>
              <a:t>　○　地域住民の地域福祉活動への参加を促進するための環境整備</a:t>
            </a:r>
          </a:p>
          <a:p>
            <a:pPr marL="173038" indent="-173038" defTabSz="914238"/>
            <a:r>
              <a:rPr lang="ja-JP" altLang="en-US" sz="1300" dirty="0" smtClean="0">
                <a:latin typeface="+mj-ea"/>
                <a:ea typeface="+mj-ea"/>
              </a:rPr>
              <a:t>　</a:t>
            </a:r>
            <a:r>
              <a:rPr lang="en-US" altLang="ja-JP" sz="1300" dirty="0" smtClean="0">
                <a:latin typeface="+mj-ea"/>
                <a:ea typeface="+mj-ea"/>
              </a:rPr>
              <a:t>○</a:t>
            </a:r>
            <a:r>
              <a:rPr lang="ja-JP" altLang="en-US" sz="1300" dirty="0">
                <a:latin typeface="+mj-ea"/>
                <a:ea typeface="+mj-ea"/>
              </a:rPr>
              <a:t>　住民に身近な圏域において</a:t>
            </a:r>
            <a:r>
              <a:rPr lang="ja-JP" altLang="en-US" sz="1300" dirty="0" smtClean="0">
                <a:latin typeface="+mj-ea"/>
                <a:ea typeface="+mj-ea"/>
              </a:rPr>
              <a:t>、分野を超えて地域</a:t>
            </a:r>
            <a:r>
              <a:rPr lang="ja-JP" altLang="en-US" sz="1300" dirty="0">
                <a:latin typeface="+mj-ea"/>
                <a:ea typeface="+mj-ea"/>
              </a:rPr>
              <a:t>生活課題について総合的に相談に応じ、関係機関と連絡調整等を行う体制（＊</a:t>
            </a:r>
            <a:r>
              <a:rPr lang="ja-JP" altLang="en-US" sz="1300" dirty="0" smtClean="0">
                <a:latin typeface="+mj-ea"/>
                <a:ea typeface="+mj-ea"/>
              </a:rPr>
              <a:t>）</a:t>
            </a:r>
            <a:endParaRPr lang="en-US" altLang="ja-JP" sz="1300" dirty="0" smtClean="0">
              <a:latin typeface="+mj-ea"/>
              <a:ea typeface="+mj-ea"/>
            </a:endParaRPr>
          </a:p>
          <a:p>
            <a:pPr marL="173038" indent="-173038" defTabSz="914238"/>
            <a:endParaRPr lang="en-US" altLang="ja-JP" sz="1300" dirty="0" smtClean="0">
              <a:latin typeface="+mj-ea"/>
              <a:ea typeface="+mj-ea"/>
            </a:endParaRPr>
          </a:p>
          <a:p>
            <a:pPr marL="173038" indent="-173038" defTabSz="914238"/>
            <a:endParaRPr lang="en-US" altLang="ja-JP" sz="800" dirty="0" smtClean="0">
              <a:latin typeface="+mj-ea"/>
              <a:ea typeface="+mj-ea"/>
            </a:endParaRPr>
          </a:p>
          <a:p>
            <a:pPr marL="173038" indent="-173038" defTabSz="914238"/>
            <a:r>
              <a:rPr lang="ja-JP" altLang="en-US" sz="1300" dirty="0" smtClean="0">
                <a:latin typeface="+mj-ea"/>
                <a:ea typeface="+mj-ea"/>
              </a:rPr>
              <a:t>　○</a:t>
            </a:r>
            <a:r>
              <a:rPr lang="ja-JP" altLang="en-US" sz="1300" dirty="0">
                <a:latin typeface="+mj-ea"/>
                <a:ea typeface="+mj-ea"/>
              </a:rPr>
              <a:t>　主に市町村圏域において、生活困窮者自立相談支援機関等の関係機関が協働して</a:t>
            </a:r>
            <a:r>
              <a:rPr lang="ja-JP" altLang="en-US" sz="1300" dirty="0" smtClean="0">
                <a:latin typeface="+mj-ea"/>
                <a:ea typeface="+mj-ea"/>
              </a:rPr>
              <a:t>、複合化した地域</a:t>
            </a:r>
            <a:r>
              <a:rPr lang="ja-JP" altLang="en-US" sz="1300" dirty="0">
                <a:latin typeface="+mj-ea"/>
                <a:ea typeface="+mj-ea"/>
              </a:rPr>
              <a:t>生活課題を解決するための</a:t>
            </a:r>
            <a:r>
              <a:rPr lang="ja-JP" altLang="en-US" sz="1300" dirty="0" smtClean="0">
                <a:latin typeface="+mj-ea"/>
                <a:ea typeface="+mj-ea"/>
              </a:rPr>
              <a:t>体制</a:t>
            </a:r>
            <a:endParaRPr lang="en-US" altLang="ja-JP" sz="1300" dirty="0">
              <a:latin typeface="+mj-ea"/>
              <a:ea typeface="+mj-ea"/>
            </a:endParaRPr>
          </a:p>
          <a:p>
            <a:pPr marL="173038" indent="-173038" defTabSz="914238">
              <a:spcBef>
                <a:spcPts val="1200"/>
              </a:spcBef>
            </a:pP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．地域福祉計画の充実</a:t>
            </a:r>
          </a:p>
          <a:p>
            <a:pPr marL="173038" indent="-173038" defTabSz="914238"/>
            <a:r>
              <a:rPr lang="ja-JP" altLang="en-US" sz="1300" dirty="0">
                <a:solidFill>
                  <a:schemeClr val="tx1"/>
                </a:solidFill>
                <a:latin typeface="+mj-ea"/>
                <a:ea typeface="+mj-ea"/>
              </a:rPr>
              <a:t>　○　市町村が地域福祉計画を策定するよう</a:t>
            </a:r>
            <a:r>
              <a:rPr lang="ja-JP" altLang="en-US" sz="1300" dirty="0" smtClean="0">
                <a:solidFill>
                  <a:schemeClr val="tx1"/>
                </a:solidFill>
                <a:latin typeface="+mj-ea"/>
                <a:ea typeface="+mj-ea"/>
              </a:rPr>
              <a:t>努めると</a:t>
            </a:r>
            <a:r>
              <a:rPr lang="ja-JP" altLang="en-US" sz="1300" dirty="0">
                <a:solidFill>
                  <a:schemeClr val="tx1"/>
                </a:solidFill>
                <a:latin typeface="+mj-ea"/>
                <a:ea typeface="+mj-ea"/>
              </a:rPr>
              <a:t>ともに、福祉の各分野における共通事項を定め、上位計画として　</a:t>
            </a:r>
          </a:p>
          <a:p>
            <a:pPr marL="173038" indent="-173038" defTabSz="914238"/>
            <a:r>
              <a:rPr lang="ja-JP" altLang="en-US" sz="1300" dirty="0">
                <a:solidFill>
                  <a:schemeClr val="tx1"/>
                </a:solidFill>
                <a:latin typeface="+mj-ea"/>
                <a:ea typeface="+mj-ea"/>
              </a:rPr>
              <a:t>　　位置づける</a:t>
            </a:r>
            <a:r>
              <a:rPr lang="ja-JP" altLang="en-US" sz="1300" dirty="0" smtClean="0">
                <a:solidFill>
                  <a:schemeClr val="tx1"/>
                </a:solidFill>
                <a:latin typeface="+mj-ea"/>
                <a:ea typeface="+mj-ea"/>
              </a:rPr>
              <a:t>。</a:t>
            </a:r>
            <a:r>
              <a:rPr lang="ja-JP" altLang="en-US" sz="1300" dirty="0">
                <a:solidFill>
                  <a:schemeClr val="tx1"/>
                </a:solidFill>
                <a:latin typeface="+mj-ea"/>
              </a:rPr>
              <a:t>（都道府県が策定する地域福祉支援計画についても</a:t>
            </a:r>
            <a:r>
              <a:rPr lang="ja-JP" altLang="en-US" sz="1300" dirty="0" smtClean="0">
                <a:solidFill>
                  <a:schemeClr val="tx1"/>
                </a:solidFill>
                <a:latin typeface="+mj-ea"/>
              </a:rPr>
              <a:t>同様。）</a:t>
            </a:r>
            <a:endParaRPr lang="ja-JP" altLang="en-US" sz="1300" dirty="0">
              <a:solidFill>
                <a:schemeClr val="tx1"/>
              </a:solidFill>
              <a:latin typeface="+mj-ea"/>
            </a:endParaRPr>
          </a:p>
        </p:txBody>
      </p:sp>
      <p:sp>
        <p:nvSpPr>
          <p:cNvPr id="56" name="正方形/長方形 55"/>
          <p:cNvSpPr/>
          <p:nvPr/>
        </p:nvSpPr>
        <p:spPr>
          <a:xfrm>
            <a:off x="200472" y="2348880"/>
            <a:ext cx="8928992" cy="400110"/>
          </a:xfrm>
          <a:prstGeom prst="rect">
            <a:avLst/>
          </a:prstGeom>
        </p:spPr>
        <p:txBody>
          <a:bodyPr wrap="square">
            <a:spAutoFit/>
          </a:bodyPr>
          <a:lstStyle/>
          <a:p>
            <a:pPr marL="336550" indent="-407988"/>
            <a:r>
              <a:rPr lang="ja-JP" altLang="en-US" sz="1000" dirty="0">
                <a:solidFill>
                  <a:prstClr val="black"/>
                </a:solidFill>
                <a:latin typeface="ＭＳ 明朝" panose="02020609040205080304" pitchFamily="17" charset="-128"/>
                <a:ea typeface="ＭＳ 明朝" panose="02020609040205080304" pitchFamily="17" charset="-128"/>
              </a:rPr>
              <a:t>（＊）例えば、地区社協、市区町村社協の地区担当、地域包括支援センター、相談支援事業所、地域子育て支援拠点、利用者支援事業、社会福祉法人、ＮＰＯ法人等</a:t>
            </a:r>
          </a:p>
        </p:txBody>
      </p:sp>
      <p:sp>
        <p:nvSpPr>
          <p:cNvPr id="57" name="テキスト ボックス 56"/>
          <p:cNvSpPr txBox="1"/>
          <p:nvPr/>
        </p:nvSpPr>
        <p:spPr>
          <a:xfrm>
            <a:off x="-30718" y="3725852"/>
            <a:ext cx="10240302" cy="323165"/>
          </a:xfrm>
          <a:prstGeom prst="rect">
            <a:avLst/>
          </a:prstGeom>
          <a:noFill/>
        </p:spPr>
        <p:txBody>
          <a:bodyPr wrap="square" rtlCol="0">
            <a:spAutoFit/>
          </a:bodyPr>
          <a:lstStyle/>
          <a:p>
            <a:pPr marL="180975" lvl="0" indent="-95250">
              <a:lnSpc>
                <a:spcPts val="1800"/>
              </a:lnSpc>
            </a:pPr>
            <a:r>
              <a:rPr lang="en-US" altLang="ja-JP" sz="1000" dirty="0" smtClean="0">
                <a:solidFill>
                  <a:prstClr val="black"/>
                </a:solidFill>
                <a:latin typeface="HGPｺﾞｼｯｸM" panose="020B0600000000000000" pitchFamily="50" charset="-128"/>
                <a:ea typeface="HGPｺﾞｼｯｸM" panose="020B0600000000000000" pitchFamily="50" charset="-128"/>
              </a:rPr>
              <a:t>※</a:t>
            </a:r>
            <a:r>
              <a:rPr lang="ja-JP" altLang="en-US" sz="1000" dirty="0">
                <a:solidFill>
                  <a:prstClr val="black"/>
                </a:solidFill>
                <a:latin typeface="HGPｺﾞｼｯｸM" panose="020B0600000000000000" pitchFamily="50" charset="-128"/>
                <a:ea typeface="HGPｺﾞｼｯｸM" panose="020B0600000000000000" pitchFamily="50" charset="-128"/>
              </a:rPr>
              <a:t>法律の公布</a:t>
            </a:r>
            <a:r>
              <a:rPr lang="ja-JP" altLang="en-US" sz="1000" dirty="0" smtClean="0">
                <a:solidFill>
                  <a:prstClr val="black"/>
                </a:solidFill>
                <a:latin typeface="HGPｺﾞｼｯｸM" panose="020B0600000000000000" pitchFamily="50" charset="-128"/>
                <a:ea typeface="HGPｺﾞｼｯｸM" panose="020B0600000000000000" pitchFamily="50" charset="-128"/>
              </a:rPr>
              <a:t>後</a:t>
            </a:r>
            <a:r>
              <a:rPr lang="ja-JP" altLang="en-US" sz="1000" dirty="0">
                <a:solidFill>
                  <a:prstClr val="black"/>
                </a:solidFill>
                <a:latin typeface="HGPｺﾞｼｯｸM" panose="020B0600000000000000" pitchFamily="50" charset="-128"/>
                <a:ea typeface="HGPｺﾞｼｯｸM" panose="020B0600000000000000" pitchFamily="50" charset="-128"/>
              </a:rPr>
              <a:t>３</a:t>
            </a:r>
            <a:r>
              <a:rPr lang="ja-JP" altLang="en-US" sz="1000" dirty="0" smtClean="0">
                <a:solidFill>
                  <a:prstClr val="black"/>
                </a:solidFill>
                <a:latin typeface="HGPｺﾞｼｯｸM" panose="020B0600000000000000" pitchFamily="50" charset="-128"/>
                <a:ea typeface="HGPｺﾞｼｯｸM" panose="020B0600000000000000" pitchFamily="50" charset="-128"/>
              </a:rPr>
              <a:t>年</a:t>
            </a:r>
            <a:r>
              <a:rPr lang="ja-JP" altLang="en-US" sz="1000" dirty="0">
                <a:solidFill>
                  <a:prstClr val="black"/>
                </a:solidFill>
                <a:latin typeface="HGPｺﾞｼｯｸM" panose="020B0600000000000000" pitchFamily="50" charset="-128"/>
                <a:ea typeface="HGPｺﾞｼｯｸM" panose="020B0600000000000000" pitchFamily="50" charset="-128"/>
              </a:rPr>
              <a:t>を目途として、２の体制を全国的に整備するための方策について検討を加え、必要があると認めるときは</a:t>
            </a:r>
            <a:r>
              <a:rPr lang="ja-JP" altLang="en-US" sz="1000" dirty="0" smtClean="0">
                <a:solidFill>
                  <a:prstClr val="black"/>
                </a:solidFill>
                <a:latin typeface="HGPｺﾞｼｯｸM" panose="020B0600000000000000" pitchFamily="50" charset="-128"/>
                <a:ea typeface="HGPｺﾞｼｯｸM" panose="020B0600000000000000" pitchFamily="50" charset="-128"/>
              </a:rPr>
              <a:t>、その</a:t>
            </a:r>
            <a:r>
              <a:rPr lang="ja-JP" altLang="en-US" sz="1000" dirty="0">
                <a:solidFill>
                  <a:prstClr val="black"/>
                </a:solidFill>
                <a:latin typeface="HGPｺﾞｼｯｸM" panose="020B0600000000000000" pitchFamily="50" charset="-128"/>
                <a:ea typeface="HGPｺﾞｼｯｸM" panose="020B0600000000000000" pitchFamily="50" charset="-128"/>
              </a:rPr>
              <a:t>結果に基づいて所要の措置を講ずる旨の附則を置く。</a:t>
            </a: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22</a:t>
            </a:fld>
            <a:endParaRPr lang="ja-JP" altLang="en-US">
              <a:solidFill>
                <a:prstClr val="black">
                  <a:tint val="75000"/>
                </a:prstClr>
              </a:solidFill>
            </a:endParaRPr>
          </a:p>
        </p:txBody>
      </p:sp>
    </p:spTree>
    <p:extLst>
      <p:ext uri="{BB962C8B-B14F-4D97-AF65-F5344CB8AC3E}">
        <p14:creationId xmlns:p14="http://schemas.microsoft.com/office/powerpoint/2010/main" val="461288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9586" y="6341219"/>
            <a:ext cx="9915585" cy="507807"/>
          </a:xfrm>
          <a:prstGeom prst="rect">
            <a:avLst/>
          </a:prstGeom>
        </p:spPr>
        <p:txBody>
          <a:bodyPr wrap="square" lIns="91416" tIns="45708" rIns="91416" bIns="45708">
            <a:spAutoFit/>
          </a:bodyPr>
          <a:lstStyle/>
          <a:p>
            <a:pPr marL="85703" indent="-85703" defTabSz="912571" fontAlgn="base">
              <a:spcBef>
                <a:spcPct val="0"/>
              </a:spcBef>
              <a:spcAft>
                <a:spcPct val="0"/>
              </a:spcAft>
            </a:pPr>
            <a:r>
              <a:rPr lang="en-US" altLang="ja-JP" sz="900" dirty="0" smtClean="0">
                <a:latin typeface="+mj-ea"/>
                <a:ea typeface="+mj-ea"/>
              </a:rPr>
              <a:t>※</a:t>
            </a:r>
            <a:r>
              <a:rPr lang="ja-JP" altLang="en-US" sz="900" dirty="0" smtClean="0">
                <a:latin typeface="+mj-ea"/>
                <a:ea typeface="+mj-ea"/>
              </a:rPr>
              <a:t>１　具体的な基準は政令事項。現時点では、「合計</a:t>
            </a:r>
            <a:r>
              <a:rPr lang="ja-JP" altLang="en-US" sz="900" dirty="0">
                <a:latin typeface="+mj-ea"/>
                <a:ea typeface="+mj-ea"/>
              </a:rPr>
              <a:t>所得</a:t>
            </a:r>
            <a:r>
              <a:rPr lang="ja-JP" altLang="en-US" sz="900" dirty="0" smtClean="0">
                <a:latin typeface="+mj-ea"/>
                <a:ea typeface="+mj-ea"/>
              </a:rPr>
              <a:t>金額</a:t>
            </a:r>
            <a:r>
              <a:rPr lang="ja-JP" altLang="en-US" sz="900" dirty="0">
                <a:latin typeface="+mj-ea"/>
              </a:rPr>
              <a:t>（給与収入や事業収入等から給与所得控除</a:t>
            </a:r>
            <a:r>
              <a:rPr lang="ja-JP" altLang="en-US" sz="900" dirty="0" smtClean="0">
                <a:latin typeface="+mj-ea"/>
              </a:rPr>
              <a:t>や必要</a:t>
            </a:r>
            <a:r>
              <a:rPr lang="ja-JP" altLang="en-US" sz="900" dirty="0">
                <a:latin typeface="+mj-ea"/>
              </a:rPr>
              <a:t>経費を控除した額） </a:t>
            </a:r>
            <a:r>
              <a:rPr lang="en-US" altLang="ja-JP" sz="900" dirty="0">
                <a:latin typeface="+mj-ea"/>
                <a:ea typeface="+mj-ea"/>
              </a:rPr>
              <a:t>220</a:t>
            </a:r>
            <a:r>
              <a:rPr lang="ja-JP" altLang="en-US" sz="900" dirty="0" smtClean="0">
                <a:latin typeface="+mj-ea"/>
                <a:ea typeface="+mj-ea"/>
              </a:rPr>
              <a:t>万円以上」かつ「年金収入</a:t>
            </a:r>
            <a:r>
              <a:rPr lang="ja-JP" altLang="en-US" sz="900" dirty="0">
                <a:latin typeface="+mj-ea"/>
                <a:ea typeface="+mj-ea"/>
              </a:rPr>
              <a:t>＋</a:t>
            </a:r>
            <a:r>
              <a:rPr lang="ja-JP" altLang="en-US" sz="900" dirty="0" smtClean="0">
                <a:latin typeface="+mj-ea"/>
                <a:ea typeface="+mj-ea"/>
              </a:rPr>
              <a:t>その他合計所得金額</a:t>
            </a:r>
            <a:r>
              <a:rPr lang="en-US" altLang="ja-JP" sz="900" dirty="0" smtClean="0">
                <a:latin typeface="+mj-ea"/>
                <a:ea typeface="+mj-ea"/>
              </a:rPr>
              <a:t>340</a:t>
            </a:r>
            <a:r>
              <a:rPr lang="ja-JP" altLang="en-US" sz="900" dirty="0">
                <a:latin typeface="+mj-ea"/>
                <a:ea typeface="+mj-ea"/>
              </a:rPr>
              <a:t>万円</a:t>
            </a:r>
            <a:r>
              <a:rPr lang="ja-JP" altLang="en-US" sz="900" dirty="0" smtClean="0">
                <a:latin typeface="+mj-ea"/>
                <a:ea typeface="+mj-ea"/>
              </a:rPr>
              <a:t>以上（単身世帯の場合。夫婦世帯の場合</a:t>
            </a:r>
            <a:r>
              <a:rPr lang="en-US" altLang="ja-JP" sz="900" dirty="0" smtClean="0">
                <a:latin typeface="+mj-ea"/>
                <a:ea typeface="+mj-ea"/>
              </a:rPr>
              <a:t>463</a:t>
            </a:r>
            <a:r>
              <a:rPr lang="ja-JP" altLang="en-US" sz="900" dirty="0" smtClean="0">
                <a:latin typeface="+mj-ea"/>
                <a:ea typeface="+mj-ea"/>
              </a:rPr>
              <a:t>万円以上）」とすることを想定。⇒単身で年金収入のみの場合</a:t>
            </a:r>
            <a:r>
              <a:rPr lang="en-US" altLang="ja-JP" sz="900" dirty="0" smtClean="0">
                <a:latin typeface="+mj-ea"/>
                <a:ea typeface="+mj-ea"/>
              </a:rPr>
              <a:t>344</a:t>
            </a:r>
            <a:r>
              <a:rPr lang="ja-JP" altLang="en-US" sz="900" dirty="0" smtClean="0">
                <a:latin typeface="+mj-ea"/>
                <a:ea typeface="+mj-ea"/>
              </a:rPr>
              <a:t>万円以上に相当</a:t>
            </a:r>
            <a:endParaRPr lang="en-US" altLang="ja-JP" sz="900" dirty="0" smtClean="0">
              <a:latin typeface="+mj-ea"/>
              <a:ea typeface="+mj-ea"/>
            </a:endParaRPr>
          </a:p>
          <a:p>
            <a:pPr marL="85703" indent="-85703" defTabSz="912571" fontAlgn="base">
              <a:spcBef>
                <a:spcPct val="0"/>
              </a:spcBef>
              <a:spcAft>
                <a:spcPct val="0"/>
              </a:spcAft>
            </a:pPr>
            <a:r>
              <a:rPr lang="en-US" altLang="ja-JP" sz="900" dirty="0" smtClean="0">
                <a:latin typeface="+mj-ea"/>
                <a:ea typeface="+mj-ea"/>
              </a:rPr>
              <a:t>※</a:t>
            </a:r>
            <a:r>
              <a:rPr lang="ja-JP" altLang="en-US" sz="900" dirty="0" smtClean="0">
                <a:latin typeface="+mj-ea"/>
                <a:ea typeface="+mj-ea"/>
              </a:rPr>
              <a:t>２　「</a:t>
            </a:r>
            <a:r>
              <a:rPr lang="ja-JP" altLang="en-US" sz="900" dirty="0" smtClean="0">
                <a:latin typeface="+mj-ea"/>
              </a:rPr>
              <a:t>合計</a:t>
            </a:r>
            <a:r>
              <a:rPr lang="ja-JP" altLang="en-US" sz="900" dirty="0">
                <a:latin typeface="+mj-ea"/>
              </a:rPr>
              <a:t>所得</a:t>
            </a:r>
            <a:r>
              <a:rPr lang="ja-JP" altLang="en-US" sz="900" dirty="0" smtClean="0">
                <a:latin typeface="+mj-ea"/>
              </a:rPr>
              <a:t>金額</a:t>
            </a:r>
            <a:r>
              <a:rPr lang="en-US" altLang="ja-JP" sz="900" dirty="0" smtClean="0">
                <a:latin typeface="+mj-ea"/>
              </a:rPr>
              <a:t>160</a:t>
            </a:r>
            <a:r>
              <a:rPr lang="ja-JP" altLang="en-US" sz="900" dirty="0">
                <a:latin typeface="+mj-ea"/>
              </a:rPr>
              <a:t>万円</a:t>
            </a:r>
            <a:r>
              <a:rPr lang="ja-JP" altLang="en-US" sz="900" dirty="0" smtClean="0">
                <a:latin typeface="+mj-ea"/>
              </a:rPr>
              <a:t>以上」かつ「年金収入＋その他合計所得金額</a:t>
            </a:r>
            <a:r>
              <a:rPr lang="en-US" altLang="ja-JP" sz="900" dirty="0" smtClean="0">
                <a:latin typeface="+mj-ea"/>
              </a:rPr>
              <a:t>280</a:t>
            </a:r>
            <a:r>
              <a:rPr lang="ja-JP" altLang="en-US" sz="900" dirty="0">
                <a:latin typeface="+mj-ea"/>
              </a:rPr>
              <a:t>万円</a:t>
            </a:r>
            <a:r>
              <a:rPr lang="ja-JP" altLang="en-US" sz="900" dirty="0" smtClean="0">
                <a:latin typeface="+mj-ea"/>
              </a:rPr>
              <a:t>以上（単身世帯の場合。夫婦世帯</a:t>
            </a:r>
            <a:r>
              <a:rPr lang="ja-JP" altLang="en-US" sz="900" dirty="0">
                <a:latin typeface="+mj-ea"/>
              </a:rPr>
              <a:t>の</a:t>
            </a:r>
            <a:r>
              <a:rPr lang="ja-JP" altLang="en-US" sz="900" dirty="0" smtClean="0">
                <a:latin typeface="+mj-ea"/>
              </a:rPr>
              <a:t>場合</a:t>
            </a:r>
            <a:r>
              <a:rPr lang="en-US" altLang="ja-JP" sz="900" dirty="0" smtClean="0">
                <a:latin typeface="+mj-ea"/>
              </a:rPr>
              <a:t>346</a:t>
            </a:r>
            <a:r>
              <a:rPr lang="ja-JP" altLang="en-US" sz="900" dirty="0" smtClean="0">
                <a:latin typeface="+mj-ea"/>
              </a:rPr>
              <a:t>万円以上）」⇒単身で年金収入のみの場合</a:t>
            </a:r>
            <a:r>
              <a:rPr lang="en-US" altLang="ja-JP" sz="900" dirty="0" smtClean="0">
                <a:latin typeface="+mj-ea"/>
              </a:rPr>
              <a:t>280</a:t>
            </a:r>
            <a:r>
              <a:rPr lang="ja-JP" altLang="en-US" sz="900" dirty="0" smtClean="0">
                <a:latin typeface="+mj-ea"/>
              </a:rPr>
              <a:t>万円以上に相当</a:t>
            </a:r>
            <a:endParaRPr lang="en-US" altLang="ja-JP" sz="900" dirty="0">
              <a:latin typeface="+mj-ea"/>
            </a:endParaRPr>
          </a:p>
        </p:txBody>
      </p:sp>
      <p:sp>
        <p:nvSpPr>
          <p:cNvPr id="4" name="正方形/長方形 3"/>
          <p:cNvSpPr/>
          <p:nvPr/>
        </p:nvSpPr>
        <p:spPr>
          <a:xfrm>
            <a:off x="4492232" y="5805264"/>
            <a:ext cx="5336480" cy="551976"/>
          </a:xfrm>
          <a:prstGeom prst="rect">
            <a:avLst/>
          </a:prstGeom>
          <a:ln>
            <a:noFill/>
            <a:prstDash val="dash"/>
          </a:ln>
        </p:spPr>
        <p:txBody>
          <a:bodyPr wrap="square" lIns="89437" tIns="44719" rIns="89437" bIns="44719">
            <a:spAutoFit/>
          </a:bodyPr>
          <a:lstStyle/>
          <a:p>
            <a:pPr marL="85725" indent="-85725">
              <a:lnSpc>
                <a:spcPts val="1200"/>
              </a:lnSpc>
            </a:pPr>
            <a:r>
              <a:rPr lang="en-US" altLang="ja-JP" sz="1050" dirty="0" smtClean="0">
                <a:latin typeface="+mn-ea"/>
              </a:rPr>
              <a:t>※</a:t>
            </a:r>
            <a:r>
              <a:rPr lang="ja-JP" altLang="en-US" sz="1050" dirty="0" smtClean="0">
                <a:latin typeface="+mn-ea"/>
              </a:rPr>
              <a:t>介護保険事業状況報告（平成２８年４月月報）</a:t>
            </a:r>
            <a:endParaRPr lang="en-US" altLang="ja-JP" sz="1050" dirty="0" smtClean="0">
              <a:latin typeface="+mn-ea"/>
            </a:endParaRPr>
          </a:p>
          <a:p>
            <a:pPr marL="85725" indent="-85725">
              <a:lnSpc>
                <a:spcPts val="1200"/>
              </a:lnSpc>
            </a:pPr>
            <a:r>
              <a:rPr lang="en-US" altLang="ja-JP" sz="1050" dirty="0" smtClean="0">
                <a:latin typeface="+mn-ea"/>
              </a:rPr>
              <a:t>※</a:t>
            </a:r>
            <a:r>
              <a:rPr lang="ja-JP" altLang="en-US" sz="1050" dirty="0" smtClean="0">
                <a:latin typeface="+mn-ea"/>
              </a:rPr>
              <a:t>特</a:t>
            </a:r>
            <a:r>
              <a:rPr lang="ja-JP" altLang="en-US" sz="1050" dirty="0">
                <a:latin typeface="+mn-ea"/>
              </a:rPr>
              <a:t>養入所者</a:t>
            </a:r>
            <a:r>
              <a:rPr lang="ja-JP" altLang="en-US" sz="1050" dirty="0" smtClean="0">
                <a:latin typeface="+mn-ea"/>
              </a:rPr>
              <a:t>の一般的な費用</a:t>
            </a:r>
            <a:r>
              <a:rPr lang="ja-JP" altLang="en-US" sz="1050" dirty="0">
                <a:latin typeface="+mn-ea"/>
              </a:rPr>
              <a:t>額</a:t>
            </a:r>
            <a:r>
              <a:rPr lang="ja-JP" altLang="en-US" sz="1050" dirty="0" smtClean="0">
                <a:latin typeface="+mn-ea"/>
              </a:rPr>
              <a:t>の２割</a:t>
            </a:r>
            <a:r>
              <a:rPr lang="ja-JP" altLang="en-US" sz="1050" dirty="0">
                <a:latin typeface="+mn-ea"/>
              </a:rPr>
              <a:t>相当分は</a:t>
            </a:r>
            <a:r>
              <a:rPr lang="ja-JP" altLang="en-US" sz="1050" dirty="0" smtClean="0">
                <a:latin typeface="+mn-ea"/>
              </a:rPr>
              <a:t>、既に</a:t>
            </a:r>
            <a:r>
              <a:rPr lang="en-US" altLang="ja-JP" sz="1050" dirty="0" smtClean="0">
                <a:latin typeface="+mn-ea"/>
              </a:rPr>
              <a:t>44,400</a:t>
            </a:r>
            <a:r>
              <a:rPr lang="ja-JP" altLang="en-US" sz="1050" dirty="0" smtClean="0">
                <a:latin typeface="+mn-ea"/>
              </a:rPr>
              <a:t>円の上限に当たっているため、３割負担となっても、負担増となる方はほとんどいない。</a:t>
            </a:r>
            <a:endParaRPr lang="ja-JP" altLang="en-US" sz="1050" dirty="0">
              <a:latin typeface="+mn-ea"/>
            </a:endParaRPr>
          </a:p>
        </p:txBody>
      </p:sp>
      <p:sp>
        <p:nvSpPr>
          <p:cNvPr id="17" name="テキスト ボックス 16"/>
          <p:cNvSpPr txBox="1"/>
          <p:nvPr/>
        </p:nvSpPr>
        <p:spPr>
          <a:xfrm>
            <a:off x="-9585" y="17165"/>
            <a:ext cx="9906000" cy="423290"/>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lIns="91424" tIns="45712" rIns="91424" bIns="45712" rtlCol="0">
            <a:noAutofit/>
          </a:bodyPr>
          <a:lstStyle/>
          <a:p>
            <a:pPr algn="ctr"/>
            <a:r>
              <a:rPr lang="ja-JP" altLang="en-US" sz="2400" dirty="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４．</a:t>
            </a:r>
            <a:r>
              <a:rPr lang="ja-JP" altLang="en-US" sz="2400" dirty="0" smtClean="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現役世代並みの所得のある者の利用者負担割合の見直し</a:t>
            </a:r>
            <a:endParaRPr lang="zh-TW" altLang="en-US" sz="2400" dirty="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8" name="正方形/長方形 17"/>
          <p:cNvSpPr/>
          <p:nvPr/>
        </p:nvSpPr>
        <p:spPr>
          <a:xfrm>
            <a:off x="65400" y="692696"/>
            <a:ext cx="9504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rtlCol="0" anchor="ctr"/>
          <a:lstStyle/>
          <a:p>
            <a:pPr>
              <a:lnSpc>
                <a:spcPts val="1920"/>
              </a:lnSpc>
            </a:pPr>
            <a:r>
              <a:rPr lang="ja-JP" altLang="en-US" sz="1600" dirty="0" smtClean="0">
                <a:solidFill>
                  <a:prstClr val="black"/>
                </a:solidFill>
                <a:latin typeface="メイリオ" panose="020B0604030504040204" pitchFamily="50" charset="-128"/>
                <a:cs typeface="メイリオ" panose="020B0604030504040204" pitchFamily="50" charset="-128"/>
              </a:rPr>
              <a:t>世代間・世代内の公平性を確保しつつ、制度の</a:t>
            </a:r>
            <a:r>
              <a:rPr lang="ja-JP" altLang="en-US" sz="1600" dirty="0">
                <a:solidFill>
                  <a:prstClr val="black"/>
                </a:solidFill>
                <a:latin typeface="メイリオ" panose="020B0604030504040204" pitchFamily="50" charset="-128"/>
                <a:cs typeface="メイリオ" panose="020B0604030504040204" pitchFamily="50" charset="-128"/>
              </a:rPr>
              <a:t>持続可能性</a:t>
            </a:r>
            <a:r>
              <a:rPr lang="ja-JP" altLang="en-US" sz="1600" dirty="0" smtClean="0">
                <a:solidFill>
                  <a:prstClr val="black"/>
                </a:solidFill>
                <a:latin typeface="メイリオ" panose="020B0604030504040204" pitchFamily="50" charset="-128"/>
                <a:cs typeface="メイリオ" panose="020B0604030504040204" pitchFamily="50" charset="-128"/>
              </a:rPr>
              <a:t>を高める</a:t>
            </a:r>
            <a:r>
              <a:rPr lang="ja-JP" altLang="en-US" sz="1600" dirty="0">
                <a:solidFill>
                  <a:prstClr val="black"/>
                </a:solidFill>
                <a:latin typeface="メイリオ" panose="020B0604030504040204" pitchFamily="50" charset="-128"/>
                <a:cs typeface="メイリオ" panose="020B0604030504040204" pitchFamily="50" charset="-128"/>
              </a:rPr>
              <a:t>観点</a:t>
            </a:r>
            <a:r>
              <a:rPr lang="ja-JP" altLang="en-US" sz="1600" dirty="0" smtClean="0">
                <a:solidFill>
                  <a:prstClr val="black"/>
                </a:solidFill>
                <a:latin typeface="メイリオ" panose="020B0604030504040204" pitchFamily="50" charset="-128"/>
                <a:cs typeface="メイリオ" panose="020B0604030504040204" pitchFamily="50" charset="-128"/>
              </a:rPr>
              <a:t>から</a:t>
            </a:r>
            <a:r>
              <a:rPr lang="ja-JP" altLang="en-US" sz="1600" dirty="0">
                <a:solidFill>
                  <a:prstClr val="black"/>
                </a:solidFill>
                <a:latin typeface="メイリオ" panose="020B0604030504040204" pitchFamily="50" charset="-128"/>
                <a:cs typeface="メイリオ" panose="020B0604030504040204" pitchFamily="50" charset="-128"/>
              </a:rPr>
              <a:t>、２割負担者のうち特に所得の高い</a:t>
            </a:r>
            <a:r>
              <a:rPr lang="ja-JP" altLang="en-US" sz="1600" dirty="0" smtClean="0">
                <a:solidFill>
                  <a:prstClr val="black"/>
                </a:solidFill>
                <a:latin typeface="メイリオ" panose="020B0604030504040204" pitchFamily="50" charset="-128"/>
                <a:cs typeface="メイリオ" panose="020B0604030504040204" pitchFamily="50" charset="-128"/>
              </a:rPr>
              <a:t>層</a:t>
            </a:r>
            <a:r>
              <a:rPr lang="ja-JP" altLang="en-US" sz="1600" dirty="0" smtClean="0">
                <a:solidFill>
                  <a:schemeClr val="tx1"/>
                </a:solidFill>
                <a:latin typeface="+mj-ea"/>
              </a:rPr>
              <a:t>の負担</a:t>
            </a:r>
            <a:r>
              <a:rPr lang="ja-JP" altLang="en-US" sz="1600" dirty="0">
                <a:solidFill>
                  <a:schemeClr val="tx1"/>
                </a:solidFill>
                <a:latin typeface="+mj-ea"/>
              </a:rPr>
              <a:t>割合を ３割と</a:t>
            </a:r>
            <a:r>
              <a:rPr lang="ja-JP" altLang="en-US" sz="1600" dirty="0" smtClean="0">
                <a:solidFill>
                  <a:schemeClr val="tx1"/>
                </a:solidFill>
                <a:latin typeface="+mj-ea"/>
              </a:rPr>
              <a:t>する。ただし、月額４４，４００円の負担の上限</a:t>
            </a:r>
            <a:r>
              <a:rPr lang="ja-JP" altLang="en-US" sz="1600" dirty="0">
                <a:solidFill>
                  <a:schemeClr val="tx1"/>
                </a:solidFill>
                <a:latin typeface="+mj-ea"/>
              </a:rPr>
              <a:t>あり。</a:t>
            </a:r>
            <a:r>
              <a:rPr lang="en-US" altLang="ja-JP" sz="1600" dirty="0">
                <a:solidFill>
                  <a:schemeClr val="tx1"/>
                </a:solidFill>
                <a:latin typeface="+mj-ea"/>
              </a:rPr>
              <a:t>【</a:t>
            </a:r>
            <a:r>
              <a:rPr lang="ja-JP" altLang="en-US" sz="1600" dirty="0">
                <a:solidFill>
                  <a:schemeClr val="tx1"/>
                </a:solidFill>
                <a:latin typeface="+mj-ea"/>
              </a:rPr>
              <a:t>平成</a:t>
            </a:r>
            <a:r>
              <a:rPr lang="en-US" altLang="ja-JP" sz="1600" dirty="0">
                <a:solidFill>
                  <a:schemeClr val="tx1"/>
                </a:solidFill>
                <a:latin typeface="+mj-ea"/>
              </a:rPr>
              <a:t>30</a:t>
            </a:r>
            <a:r>
              <a:rPr lang="ja-JP" altLang="en-US" sz="1600" dirty="0">
                <a:solidFill>
                  <a:schemeClr val="tx1"/>
                </a:solidFill>
                <a:latin typeface="+mj-ea"/>
              </a:rPr>
              <a:t>年８月施行</a:t>
            </a:r>
            <a:r>
              <a:rPr lang="en-US" altLang="ja-JP" sz="1600" dirty="0" smtClean="0">
                <a:solidFill>
                  <a:schemeClr val="tx1"/>
                </a:solidFill>
                <a:latin typeface="+mj-ea"/>
              </a:rPr>
              <a:t>】</a:t>
            </a:r>
            <a:endParaRPr lang="en-US" altLang="ja-JP" sz="1600" dirty="0">
              <a:solidFill>
                <a:schemeClr val="tx1"/>
              </a:solidFill>
              <a:latin typeface="+mj-ea"/>
            </a:endParaRPr>
          </a:p>
        </p:txBody>
      </p:sp>
      <p:sp>
        <p:nvSpPr>
          <p:cNvPr id="19" name="正方形/長方形 18"/>
          <p:cNvSpPr/>
          <p:nvPr/>
        </p:nvSpPr>
        <p:spPr>
          <a:xfrm>
            <a:off x="65428" y="785130"/>
            <a:ext cx="9655020" cy="62764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733" tIns="48866" rIns="97733" bIns="48866" spcCol="0" rtlCol="0" anchor="ctr"/>
          <a:lstStyle/>
          <a:p>
            <a:pPr algn="ctr" defTabSz="914238"/>
            <a:endParaRPr lang="ja-JP" altLang="en-US" sz="1600" dirty="0">
              <a:solidFill>
                <a:prstClr val="white"/>
              </a:solidFill>
            </a:endParaRPr>
          </a:p>
        </p:txBody>
      </p:sp>
      <p:sp>
        <p:nvSpPr>
          <p:cNvPr id="20" name="正方形/長方形 19"/>
          <p:cNvSpPr/>
          <p:nvPr/>
        </p:nvSpPr>
        <p:spPr>
          <a:xfrm>
            <a:off x="56456" y="477514"/>
            <a:ext cx="1728000" cy="316889"/>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sz="1600" b="1" dirty="0" smtClean="0">
                <a:solidFill>
                  <a:prstClr val="black"/>
                </a:solidFill>
              </a:rPr>
              <a:t>見直し内容</a:t>
            </a:r>
            <a:endParaRPr lang="ja-JP" altLang="en-US" sz="1600" b="1" dirty="0">
              <a:solidFill>
                <a:prstClr val="black"/>
              </a:solidFill>
            </a:endParaRPr>
          </a:p>
        </p:txBody>
      </p:sp>
      <p:graphicFrame>
        <p:nvGraphicFramePr>
          <p:cNvPr id="27" name="表 26"/>
          <p:cNvGraphicFramePr>
            <a:graphicFrameLocks noGrp="1"/>
          </p:cNvGraphicFramePr>
          <p:nvPr>
            <p:extLst>
              <p:ext uri="{D42A27DB-BD31-4B8C-83A1-F6EECF244321}">
                <p14:modId xmlns:p14="http://schemas.microsoft.com/office/powerpoint/2010/main" val="1752919530"/>
              </p:ext>
            </p:extLst>
          </p:nvPr>
        </p:nvGraphicFramePr>
        <p:xfrm>
          <a:off x="104714" y="1700809"/>
          <a:ext cx="4041485" cy="4608512"/>
        </p:xfrm>
        <a:graphic>
          <a:graphicData uri="http://schemas.openxmlformats.org/drawingml/2006/table">
            <a:tbl>
              <a:tblPr firstRow="1" bandRow="1">
                <a:tableStyleId>{5940675A-B579-460E-94D1-54222C63F5DA}</a:tableStyleId>
              </a:tblPr>
              <a:tblGrid>
                <a:gridCol w="2376000">
                  <a:extLst>
                    <a:ext uri="{9D8B030D-6E8A-4147-A177-3AD203B41FA5}">
                      <a16:colId xmlns:a16="http://schemas.microsoft.com/office/drawing/2014/main" val="20000"/>
                    </a:ext>
                  </a:extLst>
                </a:gridCol>
                <a:gridCol w="1665485">
                  <a:extLst>
                    <a:ext uri="{9D8B030D-6E8A-4147-A177-3AD203B41FA5}">
                      <a16:colId xmlns:a16="http://schemas.microsoft.com/office/drawing/2014/main" val="20001"/>
                    </a:ext>
                  </a:extLst>
                </a:gridCol>
              </a:tblGrid>
              <a:tr h="602866">
                <a:tc>
                  <a:txBody>
                    <a:bodyPr/>
                    <a:lstStyle/>
                    <a:p>
                      <a:pPr algn="ct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5885" marR="3588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a:r>
                        <a:rPr kumimoji="1" lang="ja-JP" altLang="en-US" sz="1500" b="0" dirty="0" smtClean="0">
                          <a:latin typeface="メイリオ" panose="020B0604030504040204" pitchFamily="50" charset="-128"/>
                          <a:ea typeface="メイリオ" panose="020B0604030504040204" pitchFamily="50" charset="-128"/>
                          <a:cs typeface="メイリオ" panose="020B0604030504040204" pitchFamily="50" charset="-128"/>
                        </a:rPr>
                        <a:t>負担割合</a:t>
                      </a:r>
                      <a:endParaRPr kumimoji="1" lang="ja-JP" altLang="en-US" sz="15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5885" marR="3588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883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年金収入等　</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340</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万円以上</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35885" marR="3588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kumimoji="1" lang="en-US" altLang="ja-JP" sz="6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8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２割 </a:t>
                      </a:r>
                      <a:r>
                        <a:rPr kumimoji="1" lang="ja-JP" altLang="en-US" sz="1800" b="0"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0" u="none" baseline="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00" b="0"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３割</a:t>
                      </a:r>
                      <a:endParaRPr kumimoji="1" lang="en-US" altLang="ja-JP" sz="1800" b="0"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8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0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8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２割　　</a:t>
                      </a:r>
                      <a:endParaRPr kumimoji="1" lang="ja-JP" altLang="en-US" sz="1800" b="0" u="heavy" baseline="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885" marR="3588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8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年金収入</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280</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万円以上</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35885" marR="3588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2"/>
                  </a:ext>
                </a:extLst>
              </a:tr>
              <a:tr h="2778932">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年金収入</a:t>
                      </a:r>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280</a:t>
                      </a: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5885" marR="3588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u="non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１割</a:t>
                      </a:r>
                      <a:endParaRPr kumimoji="1" lang="ja-JP" altLang="en-US" sz="1800" b="0" u="non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5885" marR="3588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9" name="正方形/長方形 28"/>
          <p:cNvSpPr/>
          <p:nvPr/>
        </p:nvSpPr>
        <p:spPr>
          <a:xfrm>
            <a:off x="2578063" y="2399657"/>
            <a:ext cx="1476000" cy="428845"/>
          </a:xfrm>
          <a:prstGeom prst="rect">
            <a:avLst/>
          </a:prstGeom>
          <a:noFill/>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200" b="1" dirty="0">
              <a:solidFill>
                <a:srgbClr val="FF0000"/>
              </a:solidFill>
              <a:latin typeface="HGSｺﾞｼｯｸE" panose="020B0900000000000000" pitchFamily="50" charset="-128"/>
              <a:ea typeface="HGSｺﾞｼｯｸE" panose="020B0900000000000000" pitchFamily="50" charset="-128"/>
              <a:cs typeface="メイリオ"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3393710423"/>
              </p:ext>
            </p:extLst>
          </p:nvPr>
        </p:nvGraphicFramePr>
        <p:xfrm>
          <a:off x="4528276" y="3645024"/>
          <a:ext cx="5220000" cy="2174240"/>
        </p:xfrm>
        <a:graphic>
          <a:graphicData uri="http://schemas.openxmlformats.org/drawingml/2006/table">
            <a:tbl>
              <a:tblPr firstRow="1" bandRow="1">
                <a:tableStyleId>{5940675A-B579-460E-94D1-54222C63F5DA}</a:tableStyleId>
              </a:tblPr>
              <a:tblGrid>
                <a:gridCol w="263704">
                  <a:extLst>
                    <a:ext uri="{9D8B030D-6E8A-4147-A177-3AD203B41FA5}">
                      <a16:colId xmlns:a16="http://schemas.microsoft.com/office/drawing/2014/main" val="20000"/>
                    </a:ext>
                  </a:extLst>
                </a:gridCol>
                <a:gridCol w="1169132">
                  <a:extLst>
                    <a:ext uri="{9D8B030D-6E8A-4147-A177-3AD203B41FA5}">
                      <a16:colId xmlns:a16="http://schemas.microsoft.com/office/drawing/2014/main" val="20001"/>
                    </a:ext>
                  </a:extLst>
                </a:gridCol>
                <a:gridCol w="1056101">
                  <a:extLst>
                    <a:ext uri="{9D8B030D-6E8A-4147-A177-3AD203B41FA5}">
                      <a16:colId xmlns:a16="http://schemas.microsoft.com/office/drawing/2014/main" val="20002"/>
                    </a:ext>
                  </a:extLst>
                </a:gridCol>
                <a:gridCol w="1104139">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62828">
                  <a:extLst>
                    <a:ext uri="{9D8B030D-6E8A-4147-A177-3AD203B41FA5}">
                      <a16:colId xmlns:a16="http://schemas.microsoft.com/office/drawing/2014/main" val="20005"/>
                    </a:ext>
                  </a:extLst>
                </a:gridCol>
              </a:tblGrid>
              <a:tr h="129449">
                <a:tc rowSpan="2" gridSpan="2">
                  <a:txBody>
                    <a:bodyPr/>
                    <a:lstStyle/>
                    <a:p>
                      <a:pPr algn="ctr"/>
                      <a:endParaRPr kumimoji="1" lang="ja-JP" altLang="en-US" sz="2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accent1">
                        <a:lumMod val="20000"/>
                        <a:lumOff val="80000"/>
                      </a:schemeClr>
                    </a:solidFill>
                  </a:tcPr>
                </a:tc>
                <a:tc rowSpan="2" hMerge="1">
                  <a:txBody>
                    <a:bodyPr/>
                    <a:lstStyle/>
                    <a:p>
                      <a:endParaRPr kumimoji="1" lang="ja-JP" altLang="en-US"/>
                    </a:p>
                  </a:txBody>
                  <a:tcPr/>
                </a:tc>
                <a:tc rowSpan="2">
                  <a:txBody>
                    <a:bodyPr/>
                    <a:lstStyle/>
                    <a:p>
                      <a:pPr algn="ctr"/>
                      <a:endParaRPr kumimoji="1" lang="ja-JP" altLang="en-US" sz="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l"/>
                      <a:endParaRPr kumimoji="1" lang="ja-JP" altLang="en-US" sz="300" dirty="0">
                        <a:latin typeface="メイリオ" panose="020B0604030504040204" pitchFamily="50" charset="-128"/>
                        <a:ea typeface="メイリオ" panose="020B0604030504040204" pitchFamily="50" charset="-128"/>
                        <a:cs typeface="メイリオ" panose="020B0604030504040204" pitchFamily="50" charset="-128"/>
                      </a:endParaRPr>
                    </a:p>
                  </a:txBody>
                  <a:tcPr>
                    <a:lnB w="12700" cap="flat" cmpd="sng" algn="ctr">
                      <a:noFill/>
                      <a:prstDash val="solid"/>
                      <a:round/>
                      <a:headEnd type="none" w="med" len="med"/>
                      <a:tailEnd type="none" w="med" len="med"/>
                    </a:lnB>
                    <a:solidFill>
                      <a:schemeClr val="accent1">
                        <a:lumMod val="20000"/>
                        <a:lumOff val="80000"/>
                      </a:schemeClr>
                    </a:solidFill>
                  </a:tcPr>
                </a:tc>
                <a:tc hMerge="1">
                  <a:txBody>
                    <a:bodyPr/>
                    <a:lstStyle/>
                    <a:p>
                      <a:endParaRPr kumimoji="1" lang="ja-JP" altLang="en-US" sz="1400" dirty="0"/>
                    </a:p>
                  </a:txBody>
                  <a:tcPr>
                    <a:solidFill>
                      <a:schemeClr val="bg1"/>
                    </a:solidFill>
                  </a:tcPr>
                </a:tc>
                <a:tc rowSpan="2">
                  <a:txBody>
                    <a:bodyPr/>
                    <a:lstStyle/>
                    <a:p>
                      <a:pPr algn="ctr"/>
                      <a:endParaRPr kumimoji="1" lang="ja-JP" altLang="en-US" sz="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44514">
                <a:tc gridSpan="2" vMerge="1">
                  <a:txBody>
                    <a:bodyPr/>
                    <a:lstStyle/>
                    <a:p>
                      <a:endParaRPr kumimoji="1" lang="ja-JP" altLang="en-US" sz="1400" dirty="0"/>
                    </a:p>
                  </a:txBody>
                  <a:tcPr>
                    <a:solidFill>
                      <a:schemeClr val="bg1"/>
                    </a:solidFill>
                  </a:tcPr>
                </a:tc>
                <a:tc hMerge="1" vMerge="1">
                  <a:txBody>
                    <a:bodyPr/>
                    <a:lstStyle/>
                    <a:p>
                      <a:endParaRPr kumimoji="1" lang="ja-JP" altLang="en-US"/>
                    </a:p>
                  </a:txBody>
                  <a:tcPr/>
                </a:tc>
                <a:tc vMerge="1">
                  <a:txBody>
                    <a:bodyPr/>
                    <a:lstStyle/>
                    <a:p>
                      <a:endParaRPr kumimoji="1" lang="ja-JP" altLang="en-US" sz="1400" dirty="0"/>
                    </a:p>
                  </a:txBody>
                  <a:tcPr>
                    <a:solidFill>
                      <a:schemeClr val="bg1"/>
                    </a:solidFill>
                  </a:tcPr>
                </a:tc>
                <a:tc>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特養</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kumimoji="1" lang="ja-JP" altLang="en-US" sz="1400" dirty="0"/>
                    </a:p>
                  </a:txBody>
                  <a:tcPr>
                    <a:solidFill>
                      <a:schemeClr val="bg1"/>
                    </a:solidFill>
                  </a:tcPr>
                </a:tc>
                <a:extLst>
                  <a:ext uri="{0D108BD9-81ED-4DB2-BD59-A6C34878D82A}">
                    <a16:rowId xmlns:a16="http://schemas.microsoft.com/office/drawing/2014/main" val="10001"/>
                  </a:ext>
                </a:extLst>
              </a:tr>
              <a:tr h="244514">
                <a:tc gridSpan="2">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受給者数（実績）</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360</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136</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56</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496</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gridSpan="2">
                  <a:txBody>
                    <a:bodyPr/>
                    <a:lstStyle/>
                    <a:p>
                      <a:pPr algn="ct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44514">
                <a:tc gridSpan="2">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３割負担（推計）</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mpd="sng">
                      <a:noFill/>
                    </a:lnB>
                    <a:solidFill>
                      <a:schemeClr val="bg1"/>
                    </a:solidFill>
                  </a:tcPr>
                </a:tc>
                <a:tc hMerge="1">
                  <a:txBody>
                    <a:bodyPr/>
                    <a:lstStyle/>
                    <a:p>
                      <a:endParaRPr kumimoji="1" lang="ja-JP" altLang="en-US" sz="1400" dirty="0"/>
                    </a:p>
                  </a:txBody>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2729">
                <a:tc>
                  <a:txBody>
                    <a:bodyPr/>
                    <a:lstStyle/>
                    <a:p>
                      <a:pPr algn="ctr">
                        <a:lnSpc>
                          <a:spcPts val="120"/>
                        </a:lnSpc>
                      </a:pP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うち負担増</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（対受給者数）</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11</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0.0</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a:t>
                      </a:r>
                    </a:p>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6981">
                <a:tc gridSpan="2">
                  <a:txBody>
                    <a:bodyPr/>
                    <a:lstStyle/>
                    <a:p>
                      <a:pPr algn="l"/>
                      <a:endParaRPr lang="ja-JP" altLang="en-US" sz="700" dirty="0">
                        <a:latin typeface="+mj-ea"/>
                        <a:ea typeface="+mj-ea"/>
                        <a:cs typeface="メイリオ" panose="020B0604030504040204" pitchFamily="50" charset="-128"/>
                      </a:endParaRPr>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44514">
                <a:tc gridSpan="2">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２割負担（実績）</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solidFill>
                      <a:schemeClr val="bg1"/>
                    </a:solidFill>
                  </a:tcPr>
                </a:tc>
                <a:tc hMerge="1">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35</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45</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4514">
                <a:tc gridSpan="2">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１割負担（実績）</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bg1"/>
                    </a:solidFill>
                  </a:tcPr>
                </a:tc>
                <a:tc hMerge="1">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325</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126</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451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8"/>
                  </a:ext>
                </a:extLst>
              </a:tr>
            </a:tbl>
          </a:graphicData>
        </a:graphic>
      </p:graphicFrame>
      <p:sp>
        <p:nvSpPr>
          <p:cNvPr id="33" name="テキスト ボックス 32"/>
          <p:cNvSpPr txBox="1"/>
          <p:nvPr/>
        </p:nvSpPr>
        <p:spPr>
          <a:xfrm>
            <a:off x="4106464" y="1412776"/>
            <a:ext cx="1764000" cy="290219"/>
          </a:xfrm>
          <a:prstGeom prst="rect">
            <a:avLst/>
          </a:prstGeom>
          <a:noFill/>
        </p:spPr>
        <p:txBody>
          <a:bodyPr wrap="square" lIns="89293" tIns="44646" rIns="89293" bIns="44646" rtlCol="0">
            <a:spAutoFit/>
          </a:bodyPr>
          <a:lstStyle/>
          <a:p>
            <a:pPr defTabSz="892924"/>
            <a:r>
              <a:rPr lang="en-US" altLang="ja-JP" sz="13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対象者数</a:t>
            </a:r>
            <a:r>
              <a:rPr lang="en-US" altLang="ja-JP" sz="1300" spc="-1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spc="-100" dirty="0">
              <a:solidFill>
                <a:prstClr val="black"/>
              </a:solidFill>
              <a:latin typeface="ＭＳ ゴシック" panose="020B0609070205080204" pitchFamily="49" charset="-128"/>
              <a:ea typeface="ＭＳ ゴシック" panose="020B0609070205080204" pitchFamily="49" charset="-128"/>
            </a:endParaRPr>
          </a:p>
        </p:txBody>
      </p:sp>
      <p:sp>
        <p:nvSpPr>
          <p:cNvPr id="34" name="テキスト ボックス 33"/>
          <p:cNvSpPr txBox="1"/>
          <p:nvPr/>
        </p:nvSpPr>
        <p:spPr>
          <a:xfrm>
            <a:off x="9059800" y="3429000"/>
            <a:ext cx="1296000" cy="244052"/>
          </a:xfrm>
          <a:prstGeom prst="rect">
            <a:avLst/>
          </a:prstGeom>
          <a:noFill/>
        </p:spPr>
        <p:txBody>
          <a:bodyPr wrap="square" lIns="89293" tIns="44646" rIns="89293" bIns="44646" rtlCol="0">
            <a:spAutoFit/>
          </a:bodyPr>
          <a:lstStyle/>
          <a:p>
            <a:pPr defTabSz="892924"/>
            <a:r>
              <a:rPr lang="ja-JP" altLang="en-US" sz="1000" spc="-100" dirty="0" smtClean="0">
                <a:solidFill>
                  <a:prstClr val="black"/>
                </a:solidFill>
                <a:latin typeface="+mn-ea"/>
              </a:rPr>
              <a:t>（単位：万人）</a:t>
            </a:r>
            <a:endParaRPr lang="ja-JP" altLang="en-US" sz="1000" spc="-100" dirty="0">
              <a:solidFill>
                <a:prstClr val="black"/>
              </a:solidFill>
              <a:latin typeface="+mn-ea"/>
            </a:endParaRPr>
          </a:p>
        </p:txBody>
      </p:sp>
      <p:sp>
        <p:nvSpPr>
          <p:cNvPr id="36" name="テキスト ボックス 35"/>
          <p:cNvSpPr txBox="1"/>
          <p:nvPr/>
        </p:nvSpPr>
        <p:spPr>
          <a:xfrm>
            <a:off x="20648" y="1412776"/>
            <a:ext cx="1764000" cy="290219"/>
          </a:xfrm>
          <a:prstGeom prst="rect">
            <a:avLst/>
          </a:prstGeom>
          <a:noFill/>
        </p:spPr>
        <p:txBody>
          <a:bodyPr wrap="square" lIns="89293" tIns="44646" rIns="89293" bIns="44646" rtlCol="0">
            <a:spAutoFit/>
          </a:bodyPr>
          <a:lstStyle/>
          <a:p>
            <a:pPr defTabSz="892924"/>
            <a:r>
              <a:rPr lang="en-US" altLang="ja-JP" sz="13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利用者負担割合</a:t>
            </a:r>
            <a:r>
              <a:rPr lang="en-US" altLang="ja-JP" sz="1300" spc="-1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spc="-100" dirty="0">
              <a:solidFill>
                <a:prstClr val="black"/>
              </a:solidFill>
              <a:latin typeface="ＭＳ ゴシック" panose="020B0609070205080204" pitchFamily="49" charset="-128"/>
              <a:ea typeface="ＭＳ ゴシック" panose="020B0609070205080204" pitchFamily="49" charset="-128"/>
            </a:endParaRPr>
          </a:p>
        </p:txBody>
      </p:sp>
      <p:sp>
        <p:nvSpPr>
          <p:cNvPr id="3" name="右中かっこ 2"/>
          <p:cNvSpPr/>
          <p:nvPr/>
        </p:nvSpPr>
        <p:spPr>
          <a:xfrm rot="5400000" flipV="1">
            <a:off x="6950044" y="548952"/>
            <a:ext cx="252000" cy="5148000"/>
          </a:xfrm>
          <a:prstGeom prst="rightBrace">
            <a:avLst>
              <a:gd name="adj1" fmla="val 8333"/>
              <a:gd name="adj2" fmla="val 5017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6225782" y="3212976"/>
            <a:ext cx="1728192" cy="274830"/>
          </a:xfrm>
          <a:prstGeom prst="rect">
            <a:avLst/>
          </a:prstGeom>
          <a:noFill/>
        </p:spPr>
        <p:txBody>
          <a:bodyPr wrap="square" lIns="89293" tIns="44646" rIns="89293" bIns="44646" rtlCol="0">
            <a:spAutoFit/>
          </a:bodyPr>
          <a:lstStyle/>
          <a:p>
            <a:pPr defTabSz="892924"/>
            <a:r>
              <a:rPr lang="ja-JP" altLang="en-US" sz="1200" spc="-100" dirty="0" smtClean="0">
                <a:solidFill>
                  <a:prstClr val="black"/>
                </a:solidFill>
                <a:latin typeface="+mn-ea"/>
              </a:rPr>
              <a:t>受給者全体 ： ４９６万人</a:t>
            </a:r>
            <a:endParaRPr lang="ja-JP" altLang="en-US" sz="1200" spc="-100" dirty="0">
              <a:solidFill>
                <a:prstClr val="black"/>
              </a:solidFill>
              <a:latin typeface="+mn-ea"/>
            </a:endParaRPr>
          </a:p>
        </p:txBody>
      </p:sp>
      <p:sp>
        <p:nvSpPr>
          <p:cNvPr id="23" name="テキスト ボックス 22"/>
          <p:cNvSpPr txBox="1"/>
          <p:nvPr/>
        </p:nvSpPr>
        <p:spPr>
          <a:xfrm>
            <a:off x="6105128" y="1569994"/>
            <a:ext cx="3888432" cy="274830"/>
          </a:xfrm>
          <a:prstGeom prst="rect">
            <a:avLst/>
          </a:prstGeom>
          <a:noFill/>
        </p:spPr>
        <p:txBody>
          <a:bodyPr wrap="square" lIns="89293" tIns="44646" rIns="89293" bIns="44646" rtlCol="0">
            <a:spAutoFit/>
          </a:bodyPr>
          <a:lstStyle/>
          <a:p>
            <a:pPr defTabSz="892924"/>
            <a:r>
              <a:rPr lang="ja-JP" altLang="en-US" sz="1200" spc="-100" dirty="0" smtClean="0">
                <a:solidFill>
                  <a:prstClr val="black"/>
                </a:solidFill>
                <a:latin typeface="+mn-ea"/>
              </a:rPr>
              <a:t>３割負担となり、負担増となる者 ： 約１２万人（全体の約 ３％）</a:t>
            </a:r>
            <a:endParaRPr lang="ja-JP" altLang="en-US" sz="1200" spc="-100" dirty="0">
              <a:solidFill>
                <a:prstClr val="black"/>
              </a:solidFill>
              <a:latin typeface="+mn-ea"/>
            </a:endParaRPr>
          </a:p>
        </p:txBody>
      </p:sp>
      <p:sp>
        <p:nvSpPr>
          <p:cNvPr id="25" name="テキスト ボックス 24"/>
          <p:cNvSpPr txBox="1"/>
          <p:nvPr/>
        </p:nvSpPr>
        <p:spPr>
          <a:xfrm>
            <a:off x="6753200" y="2204864"/>
            <a:ext cx="2160240" cy="274830"/>
          </a:xfrm>
          <a:prstGeom prst="rect">
            <a:avLst/>
          </a:prstGeom>
          <a:noFill/>
        </p:spPr>
        <p:txBody>
          <a:bodyPr wrap="square" lIns="89293" tIns="44646" rIns="89293" bIns="44646" rtlCol="0">
            <a:spAutoFit/>
          </a:bodyPr>
          <a:lstStyle/>
          <a:p>
            <a:pPr defTabSz="892924"/>
            <a:r>
              <a:rPr lang="ja-JP" altLang="en-US" sz="1200" spc="-100" dirty="0" smtClean="0">
                <a:solidFill>
                  <a:prstClr val="black"/>
                </a:solidFill>
                <a:latin typeface="+mn-ea"/>
              </a:rPr>
              <a:t>現行制度の２割負担者 ： ４５万人</a:t>
            </a:r>
            <a:endParaRPr lang="ja-JP" altLang="en-US" sz="1200" spc="-100" dirty="0">
              <a:solidFill>
                <a:prstClr val="black"/>
              </a:solidFill>
              <a:latin typeface="+mn-ea"/>
            </a:endParaRPr>
          </a:p>
        </p:txBody>
      </p:sp>
      <p:cxnSp>
        <p:nvCxnSpPr>
          <p:cNvPr id="7" name="直線矢印コネクタ 6"/>
          <p:cNvCxnSpPr/>
          <p:nvPr/>
        </p:nvCxnSpPr>
        <p:spPr>
          <a:xfrm>
            <a:off x="9562285" y="1844824"/>
            <a:ext cx="0" cy="3600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5" name="正方形/長方形 4"/>
          <p:cNvSpPr/>
          <p:nvPr/>
        </p:nvSpPr>
        <p:spPr>
          <a:xfrm>
            <a:off x="9184056" y="3789040"/>
            <a:ext cx="453970" cy="253916"/>
          </a:xfrm>
          <a:prstGeom prst="rect">
            <a:avLst/>
          </a:prstGeom>
        </p:spPr>
        <p:txBody>
          <a:bodyPr wrap="none">
            <a:spAutoFit/>
          </a:bodyPr>
          <a:lstStyle/>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合計</a:t>
            </a:r>
            <a:endParaRPr lang="ja-JP" altLang="en-US" sz="1050" dirty="0"/>
          </a:p>
        </p:txBody>
      </p:sp>
      <p:sp>
        <p:nvSpPr>
          <p:cNvPr id="26" name="正方形/長方形 25"/>
          <p:cNvSpPr/>
          <p:nvPr/>
        </p:nvSpPr>
        <p:spPr>
          <a:xfrm>
            <a:off x="7041232" y="3717032"/>
            <a:ext cx="1031051" cy="261610"/>
          </a:xfrm>
          <a:prstGeom prst="rect">
            <a:avLst/>
          </a:prstGeom>
        </p:spPr>
        <p:txBody>
          <a:bodyPr wrap="none">
            <a:spAutoFit/>
          </a:body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施設・居住系</a:t>
            </a:r>
            <a:endParaRPr lang="ja-JP" altLang="en-US" sz="1050" dirty="0"/>
          </a:p>
        </p:txBody>
      </p:sp>
      <p:sp>
        <p:nvSpPr>
          <p:cNvPr id="30" name="正方形/長方形 29"/>
          <p:cNvSpPr/>
          <p:nvPr/>
        </p:nvSpPr>
        <p:spPr>
          <a:xfrm>
            <a:off x="6033120" y="3717032"/>
            <a:ext cx="992579" cy="253916"/>
          </a:xfrm>
          <a:prstGeom prst="rect">
            <a:avLst/>
          </a:prstGeom>
        </p:spPr>
        <p:txBody>
          <a:bodyPr wrap="none">
            <a:spAutoFit/>
          </a:bodyPr>
          <a:lstStyle/>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在宅サービス</a:t>
            </a:r>
            <a:endParaRPr lang="ja-JP" altLang="en-US" sz="1050" dirty="0"/>
          </a:p>
        </p:txBody>
      </p:sp>
      <p:sp>
        <p:nvSpPr>
          <p:cNvPr id="8" name="正方形/長方形 7"/>
          <p:cNvSpPr/>
          <p:nvPr/>
        </p:nvSpPr>
        <p:spPr>
          <a:xfrm>
            <a:off x="4492232" y="2708920"/>
            <a:ext cx="4691824" cy="252000"/>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184642" y="2456864"/>
            <a:ext cx="324000" cy="504000"/>
          </a:xfrm>
          <a:prstGeom prst="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9502550" y="2204864"/>
            <a:ext cx="144000" cy="7560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8769424" y="2348880"/>
            <a:ext cx="414632" cy="144016"/>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a:off x="8769424" y="2348880"/>
            <a:ext cx="720080" cy="0"/>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23</a:t>
            </a:fld>
            <a:endParaRPr lang="ja-JP" altLang="en-US">
              <a:solidFill>
                <a:prstClr val="black">
                  <a:tint val="75000"/>
                </a:prstClr>
              </a:solidFill>
            </a:endParaRPr>
          </a:p>
        </p:txBody>
      </p:sp>
    </p:spTree>
    <p:extLst>
      <p:ext uri="{BB962C8B-B14F-4D97-AF65-F5344CB8AC3E}">
        <p14:creationId xmlns:p14="http://schemas.microsoft.com/office/powerpoint/2010/main" val="3559317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27" y="-27384"/>
            <a:ext cx="9906000" cy="441434"/>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lIns="91424" tIns="45712" rIns="91424" bIns="45712" rtlCol="0">
            <a:noAutofit/>
          </a:bodyPr>
          <a:lstStyle/>
          <a:p>
            <a:pPr algn="ctr"/>
            <a:r>
              <a:rPr lang="ja-JP" altLang="en-US" sz="2400" dirty="0" smtClean="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５．介護納付金における総報酬割の導入</a:t>
            </a:r>
            <a:endParaRPr lang="ja-JP" altLang="en-US" sz="2400" dirty="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73" name="正方形/長方形 72"/>
          <p:cNvSpPr/>
          <p:nvPr/>
        </p:nvSpPr>
        <p:spPr>
          <a:xfrm>
            <a:off x="93959" y="476672"/>
            <a:ext cx="1728000" cy="35004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sz="1600" b="1" dirty="0" smtClean="0">
                <a:solidFill>
                  <a:prstClr val="black"/>
                </a:solidFill>
              </a:rPr>
              <a:t>見直し内容</a:t>
            </a:r>
            <a:endParaRPr lang="ja-JP" altLang="en-US" sz="1600" b="1" dirty="0">
              <a:solidFill>
                <a:prstClr val="black"/>
              </a:solidFill>
            </a:endParaRPr>
          </a:p>
        </p:txBody>
      </p:sp>
      <p:sp>
        <p:nvSpPr>
          <p:cNvPr id="77" name="テキスト ボックス 76"/>
          <p:cNvSpPr txBox="1"/>
          <p:nvPr/>
        </p:nvSpPr>
        <p:spPr>
          <a:xfrm>
            <a:off x="96388" y="847387"/>
            <a:ext cx="9688277" cy="1200329"/>
          </a:xfrm>
          <a:prstGeom prst="rect">
            <a:avLst/>
          </a:prstGeom>
          <a:noFill/>
          <a:ln w="25400">
            <a:solidFill>
              <a:schemeClr val="tx1"/>
            </a:solidFill>
          </a:ln>
        </p:spPr>
        <p:txBody>
          <a:bodyPr wrap="square" rtlCol="0">
            <a:spAutoFit/>
          </a:bodyPr>
          <a:lstStyle/>
          <a:p>
            <a:pPr marL="173038" indent="-173038"/>
            <a:r>
              <a:rPr lang="ja-JP" altLang="en-US" sz="1600" dirty="0" smtClean="0">
                <a:solidFill>
                  <a:prstClr val="black"/>
                </a:solidFill>
                <a:latin typeface="+mn-ea"/>
              </a:rPr>
              <a:t>○　第２号</a:t>
            </a:r>
            <a:r>
              <a:rPr lang="ja-JP" altLang="en-US" sz="1600" dirty="0">
                <a:solidFill>
                  <a:prstClr val="black"/>
                </a:solidFill>
                <a:latin typeface="+mn-ea"/>
              </a:rPr>
              <a:t>被保険者（</a:t>
            </a:r>
            <a:r>
              <a:rPr lang="en-US" altLang="ja-JP" sz="1600" dirty="0">
                <a:solidFill>
                  <a:prstClr val="black"/>
                </a:solidFill>
                <a:latin typeface="+mn-ea"/>
              </a:rPr>
              <a:t>40</a:t>
            </a:r>
            <a:r>
              <a:rPr lang="ja-JP" altLang="en-US" sz="1600" dirty="0">
                <a:solidFill>
                  <a:prstClr val="black"/>
                </a:solidFill>
                <a:latin typeface="+mn-ea"/>
              </a:rPr>
              <a:t>～</a:t>
            </a:r>
            <a:r>
              <a:rPr lang="en-US" altLang="ja-JP" sz="1600" dirty="0">
                <a:solidFill>
                  <a:prstClr val="black"/>
                </a:solidFill>
                <a:latin typeface="+mn-ea"/>
              </a:rPr>
              <a:t>64</a:t>
            </a:r>
            <a:r>
              <a:rPr lang="ja-JP" altLang="en-US" sz="1600" dirty="0">
                <a:solidFill>
                  <a:prstClr val="black"/>
                </a:solidFill>
                <a:latin typeface="+mn-ea"/>
              </a:rPr>
              <a:t>歳）の保険料は、介護納付金として医療保険者に賦課しており、各医療保険者が加入者である第２号被保険者の負担すべき費用を一括納付している</a:t>
            </a:r>
            <a:r>
              <a:rPr lang="ja-JP" altLang="en-US" sz="1600" dirty="0" smtClean="0">
                <a:solidFill>
                  <a:prstClr val="black"/>
                </a:solidFill>
                <a:latin typeface="+mn-ea"/>
              </a:rPr>
              <a:t>。</a:t>
            </a:r>
            <a:endParaRPr lang="en-US" altLang="ja-JP" sz="1600" dirty="0">
              <a:solidFill>
                <a:prstClr val="black"/>
              </a:solidFill>
              <a:latin typeface="+mn-ea"/>
            </a:endParaRPr>
          </a:p>
          <a:p>
            <a:pPr marL="173038" indent="-173038"/>
            <a:endParaRPr lang="en-US" altLang="ja-JP" sz="800" dirty="0" smtClean="0">
              <a:solidFill>
                <a:prstClr val="black"/>
              </a:solidFill>
              <a:latin typeface="+mn-ea"/>
            </a:endParaRPr>
          </a:p>
          <a:p>
            <a:pPr marL="173038" indent="-173038"/>
            <a:r>
              <a:rPr lang="ja-JP" altLang="en-US" sz="1600" dirty="0" smtClean="0">
                <a:solidFill>
                  <a:prstClr val="black"/>
                </a:solidFill>
                <a:latin typeface="+mn-ea"/>
              </a:rPr>
              <a:t>○</a:t>
            </a:r>
            <a:r>
              <a:rPr lang="ja-JP" altLang="en-US" sz="1600" dirty="0">
                <a:solidFill>
                  <a:prstClr val="black"/>
                </a:solidFill>
                <a:latin typeface="+mn-ea"/>
              </a:rPr>
              <a:t>　各医療保険者は、介護納付金を、２号被保険者である</a:t>
            </a:r>
            <a:r>
              <a:rPr lang="en-US" altLang="ja-JP" sz="1600" dirty="0">
                <a:solidFill>
                  <a:prstClr val="black"/>
                </a:solidFill>
                <a:latin typeface="+mn-ea"/>
              </a:rPr>
              <a:t>『</a:t>
            </a:r>
            <a:r>
              <a:rPr lang="ja-JP" altLang="en-US" sz="1600" dirty="0">
                <a:solidFill>
                  <a:prstClr val="black"/>
                </a:solidFill>
                <a:latin typeface="+mn-ea"/>
              </a:rPr>
              <a:t>加入者数に応じて負担</a:t>
            </a:r>
            <a:r>
              <a:rPr lang="en-US" altLang="ja-JP" sz="1600" dirty="0">
                <a:solidFill>
                  <a:prstClr val="black"/>
                </a:solidFill>
                <a:latin typeface="+mn-ea"/>
              </a:rPr>
              <a:t>』</a:t>
            </a:r>
            <a:r>
              <a:rPr lang="ja-JP" altLang="en-US" sz="1600" dirty="0">
                <a:solidFill>
                  <a:prstClr val="black"/>
                </a:solidFill>
                <a:latin typeface="+mn-ea"/>
              </a:rPr>
              <a:t>しているが、これ</a:t>
            </a:r>
            <a:r>
              <a:rPr lang="ja-JP" altLang="en-US" sz="1600" dirty="0" smtClean="0">
                <a:solidFill>
                  <a:prstClr val="black"/>
                </a:solidFill>
                <a:latin typeface="+mn-ea"/>
              </a:rPr>
              <a:t>を被</a:t>
            </a:r>
            <a:r>
              <a:rPr lang="ja-JP" altLang="en-US" sz="1600" dirty="0">
                <a:solidFill>
                  <a:prstClr val="black"/>
                </a:solidFill>
                <a:latin typeface="+mn-ea"/>
              </a:rPr>
              <a:t>用者保険間では</a:t>
            </a:r>
            <a:r>
              <a:rPr lang="en-US" altLang="ja-JP" sz="1600" dirty="0">
                <a:solidFill>
                  <a:prstClr val="black"/>
                </a:solidFill>
                <a:latin typeface="+mn-ea"/>
              </a:rPr>
              <a:t>『</a:t>
            </a:r>
            <a:r>
              <a:rPr lang="ja-JP" altLang="en-US" sz="1600" dirty="0">
                <a:solidFill>
                  <a:prstClr val="black"/>
                </a:solidFill>
                <a:latin typeface="+mn-ea"/>
              </a:rPr>
              <a:t>報酬額に比例した負担</a:t>
            </a:r>
            <a:r>
              <a:rPr lang="en-US" altLang="ja-JP" sz="1600" dirty="0">
                <a:solidFill>
                  <a:prstClr val="black"/>
                </a:solidFill>
                <a:latin typeface="+mn-ea"/>
              </a:rPr>
              <a:t>』</a:t>
            </a:r>
            <a:r>
              <a:rPr lang="ja-JP" altLang="en-US" sz="1600" dirty="0">
                <a:solidFill>
                  <a:prstClr val="black"/>
                </a:solidFill>
                <a:latin typeface="+mn-ea"/>
              </a:rPr>
              <a:t>とする</a:t>
            </a:r>
            <a:r>
              <a:rPr lang="ja-JP" altLang="en-US" sz="1600" dirty="0" smtClean="0">
                <a:solidFill>
                  <a:prstClr val="black"/>
                </a:solidFill>
                <a:latin typeface="+mn-ea"/>
              </a:rPr>
              <a:t>。（激変緩和の観点から段階的に導入）</a:t>
            </a:r>
            <a:r>
              <a:rPr lang="en-US" altLang="ja-JP" sz="1600" dirty="0" smtClean="0">
                <a:solidFill>
                  <a:prstClr val="black"/>
                </a:solidFill>
                <a:latin typeface="+mn-ea"/>
              </a:rPr>
              <a:t>【</a:t>
            </a:r>
            <a:r>
              <a:rPr lang="ja-JP" altLang="en-US" sz="1600" dirty="0" smtClean="0">
                <a:solidFill>
                  <a:prstClr val="black"/>
                </a:solidFill>
                <a:latin typeface="+mn-ea"/>
              </a:rPr>
              <a:t>平成</a:t>
            </a:r>
            <a:r>
              <a:rPr lang="en-US" altLang="ja-JP" sz="1600" dirty="0" smtClean="0">
                <a:solidFill>
                  <a:prstClr val="black"/>
                </a:solidFill>
                <a:latin typeface="+mn-ea"/>
              </a:rPr>
              <a:t>29</a:t>
            </a:r>
            <a:r>
              <a:rPr lang="ja-JP" altLang="en-US" sz="1600" dirty="0" smtClean="0">
                <a:solidFill>
                  <a:prstClr val="black"/>
                </a:solidFill>
                <a:latin typeface="+mn-ea"/>
              </a:rPr>
              <a:t>年</a:t>
            </a:r>
            <a:r>
              <a:rPr lang="en-US" altLang="ja-JP" sz="1600" dirty="0" smtClean="0">
                <a:solidFill>
                  <a:prstClr val="black"/>
                </a:solidFill>
                <a:latin typeface="+mn-ea"/>
              </a:rPr>
              <a:t>8</a:t>
            </a:r>
            <a:r>
              <a:rPr lang="ja-JP" altLang="en-US" sz="1600" dirty="0" smtClean="0">
                <a:solidFill>
                  <a:prstClr val="black"/>
                </a:solidFill>
                <a:latin typeface="+mn-ea"/>
              </a:rPr>
              <a:t>月分より実施</a:t>
            </a:r>
            <a:r>
              <a:rPr lang="en-US" altLang="ja-JP" sz="1600" dirty="0" smtClean="0">
                <a:solidFill>
                  <a:prstClr val="black"/>
                </a:solidFill>
                <a:latin typeface="+mn-ea"/>
              </a:rPr>
              <a:t>】</a:t>
            </a:r>
            <a:endParaRPr lang="zh-TW" altLang="en-US" sz="1400" dirty="0">
              <a:solidFill>
                <a:prstClr val="black"/>
              </a:solidFill>
            </a:endParaRPr>
          </a:p>
        </p:txBody>
      </p:sp>
      <p:sp>
        <p:nvSpPr>
          <p:cNvPr id="76" name="PubPieSlice"/>
          <p:cNvSpPr>
            <a:spLocks noChangeAspect="1" noEditPoints="1" noChangeArrowheads="1"/>
          </p:cNvSpPr>
          <p:nvPr/>
        </p:nvSpPr>
        <p:spPr bwMode="auto">
          <a:xfrm flipH="1" flipV="1">
            <a:off x="32459" y="2469897"/>
            <a:ext cx="2226001" cy="2111231"/>
          </a:xfrm>
          <a:custGeom>
            <a:avLst/>
            <a:gdLst>
              <a:gd name="G0" fmla="+- 0 0 0"/>
              <a:gd name="G1" fmla="sin 10800 -10411167"/>
              <a:gd name="G2" fmla="cos 10800 -10411167"/>
              <a:gd name="G3" fmla="sin 10800 5896153"/>
              <a:gd name="G4" fmla="cos 10800 5896153"/>
              <a:gd name="G5" fmla="+- G1 10800 0"/>
              <a:gd name="G6" fmla="+- G2 10800 0"/>
              <a:gd name="G7" fmla="+- G3 10800 0"/>
              <a:gd name="G8" fmla="+- G4 10800 0"/>
              <a:gd name="G9" fmla="+- 10800 0 0"/>
              <a:gd name="T0" fmla="*/ 726 w 21600"/>
              <a:gd name="T1" fmla="*/ 6905 h 21600"/>
              <a:gd name="T2" fmla="*/ 10800 w 21600"/>
              <a:gd name="T3" fmla="*/ 10800 h 21600"/>
              <a:gd name="T4" fmla="*/ 10806 w 21600"/>
              <a:gd name="T5" fmla="*/ 21599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726" y="6905"/>
                </a:moveTo>
                <a:cubicBezTo>
                  <a:pt x="246" y="8147"/>
                  <a:pt x="0" y="9468"/>
                  <a:pt x="0" y="10799"/>
                </a:cubicBezTo>
                <a:cubicBezTo>
                  <a:pt x="0" y="16764"/>
                  <a:pt x="4835" y="21600"/>
                  <a:pt x="10800" y="21600"/>
                </a:cubicBezTo>
                <a:cubicBezTo>
                  <a:pt x="10802" y="21600"/>
                  <a:pt x="10804" y="21599"/>
                  <a:pt x="10806" y="21599"/>
                </a:cubicBezTo>
                <a:lnTo>
                  <a:pt x="10800" y="10800"/>
                </a:lnTo>
                <a:close/>
              </a:path>
            </a:pathLst>
          </a:custGeom>
          <a:solidFill>
            <a:schemeClr val="accent5">
              <a:lumMod val="20000"/>
              <a:lumOff val="80000"/>
            </a:schemeClr>
          </a:solidFill>
          <a:ln w="9525">
            <a:solidFill>
              <a:srgbClr val="000000"/>
            </a:solidFill>
            <a:miter lim="800000"/>
            <a:headEnd/>
            <a:tailEnd/>
          </a:ln>
          <a:effectLst/>
        </p:spPr>
        <p:txBody>
          <a:bodyPr lIns="89390" tIns="44695" rIns="89390" bIns="44695"/>
          <a:lstStyle/>
          <a:p>
            <a:pPr defTabSz="937254">
              <a:defRPr/>
            </a:pPr>
            <a:endParaRPr lang="ja-JP" altLang="en-US" sz="2400">
              <a:solidFill>
                <a:srgbClr val="000000"/>
              </a:solidFill>
              <a:latin typeface="HGSｺﾞｼｯｸM" pitchFamily="50" charset="-128"/>
              <a:ea typeface="HGSｺﾞｼｯｸM" pitchFamily="50" charset="-128"/>
            </a:endParaRPr>
          </a:p>
        </p:txBody>
      </p:sp>
      <p:sp>
        <p:nvSpPr>
          <p:cNvPr id="78" name="Rectangle 10"/>
          <p:cNvSpPr>
            <a:spLocks noChangeArrowheads="1"/>
          </p:cNvSpPr>
          <p:nvPr/>
        </p:nvSpPr>
        <p:spPr bwMode="auto">
          <a:xfrm>
            <a:off x="1339890" y="2989167"/>
            <a:ext cx="1510452" cy="576000"/>
          </a:xfrm>
          <a:prstGeom prst="rect">
            <a:avLst/>
          </a:prstGeom>
          <a:noFill/>
          <a:ln w="9525">
            <a:noFill/>
            <a:miter lim="800000"/>
            <a:headEnd/>
            <a:tailEnd/>
          </a:ln>
        </p:spPr>
        <p:txBody>
          <a:bodyPr wrap="square" lIns="0" tIns="0" rIns="0" bIns="0">
            <a:spAutoFit/>
          </a:bodyPr>
          <a:lstStyle/>
          <a:p>
            <a:pPr defTabSz="937254"/>
            <a:r>
              <a:rPr lang="ja-JP" altLang="en-US" sz="1600" b="1" dirty="0">
                <a:solidFill>
                  <a:srgbClr val="000000"/>
                </a:solidFill>
                <a:latin typeface="ＭＳ ゴシック" pitchFamily="49" charset="-128"/>
                <a:ea typeface="ＭＳ ゴシック" pitchFamily="49" charset="-128"/>
              </a:rPr>
              <a:t>第２号被保険者の</a:t>
            </a:r>
            <a:r>
              <a:rPr lang="ja-JP" altLang="en-US" sz="1600" b="1" dirty="0" smtClean="0">
                <a:solidFill>
                  <a:srgbClr val="000000"/>
                </a:solidFill>
                <a:latin typeface="ＭＳ ゴシック" pitchFamily="49" charset="-128"/>
                <a:ea typeface="ＭＳ ゴシック" pitchFamily="49" charset="-128"/>
              </a:rPr>
              <a:t>保険料　</a:t>
            </a:r>
            <a:r>
              <a:rPr lang="en-US" altLang="ja-JP" sz="1600" b="1" dirty="0" smtClean="0">
                <a:solidFill>
                  <a:srgbClr val="000000"/>
                </a:solidFill>
                <a:latin typeface="ＭＳ ゴシック" pitchFamily="49" charset="-128"/>
                <a:ea typeface="ＭＳ ゴシック" pitchFamily="49" charset="-128"/>
              </a:rPr>
              <a:t>28%</a:t>
            </a:r>
            <a:endParaRPr lang="ja-JP" altLang="en-US" sz="1600" b="1" dirty="0">
              <a:solidFill>
                <a:srgbClr val="000000"/>
              </a:solidFill>
              <a:ea typeface="HGSｺﾞｼｯｸM" pitchFamily="50" charset="-128"/>
            </a:endParaRPr>
          </a:p>
        </p:txBody>
      </p:sp>
      <p:sp>
        <p:nvSpPr>
          <p:cNvPr id="79" name="Text Box 11"/>
          <p:cNvSpPr txBox="1">
            <a:spLocks noChangeArrowheads="1"/>
          </p:cNvSpPr>
          <p:nvPr/>
        </p:nvSpPr>
        <p:spPr bwMode="auto">
          <a:xfrm>
            <a:off x="1199306" y="3917537"/>
            <a:ext cx="1468317" cy="517840"/>
          </a:xfrm>
          <a:prstGeom prst="rect">
            <a:avLst/>
          </a:prstGeom>
          <a:noFill/>
          <a:ln w="9525">
            <a:noFill/>
            <a:miter lim="800000"/>
            <a:headEnd/>
            <a:tailEnd/>
          </a:ln>
        </p:spPr>
        <p:txBody>
          <a:bodyPr wrap="square" lIns="89390" tIns="44695" rIns="89390" bIns="44695">
            <a:spAutoFit/>
          </a:bodyPr>
          <a:lstStyle/>
          <a:p>
            <a:pPr defTabSz="937254"/>
            <a:r>
              <a:rPr lang="ja-JP" altLang="en-US" sz="1200" dirty="0">
                <a:solidFill>
                  <a:srgbClr val="000000"/>
                </a:solidFill>
                <a:latin typeface="ＭＳ ゴシック" panose="020B0609070205080204" pitchFamily="49" charset="-128"/>
                <a:ea typeface="ＭＳ ゴシック" panose="020B0609070205080204" pitchFamily="49" charset="-128"/>
              </a:rPr>
              <a:t>第１号被保険者の</a:t>
            </a:r>
            <a:r>
              <a:rPr lang="ja-JP" altLang="en-US" sz="1200" dirty="0" smtClean="0">
                <a:solidFill>
                  <a:srgbClr val="000000"/>
                </a:solidFill>
                <a:latin typeface="ＭＳ ゴシック" panose="020B0609070205080204" pitchFamily="49" charset="-128"/>
                <a:ea typeface="ＭＳ ゴシック" panose="020B0609070205080204" pitchFamily="49" charset="-128"/>
              </a:rPr>
              <a:t>保険料　</a:t>
            </a:r>
            <a:r>
              <a:rPr lang="en-US" altLang="ja-JP" sz="1200" dirty="0" smtClean="0">
                <a:solidFill>
                  <a:srgbClr val="000000"/>
                </a:solidFill>
                <a:latin typeface="ＭＳ ゴシック" panose="020B0609070205080204" pitchFamily="49" charset="-128"/>
                <a:ea typeface="ＭＳ ゴシック" panose="020B0609070205080204" pitchFamily="49" charset="-128"/>
              </a:rPr>
              <a:t>22%</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81" name="Rectangle 13"/>
          <p:cNvSpPr>
            <a:spLocks noChangeArrowheads="1"/>
          </p:cNvSpPr>
          <p:nvPr/>
        </p:nvSpPr>
        <p:spPr bwMode="auto">
          <a:xfrm>
            <a:off x="259706" y="3694594"/>
            <a:ext cx="865136" cy="406435"/>
          </a:xfrm>
          <a:prstGeom prst="rect">
            <a:avLst/>
          </a:prstGeom>
          <a:noFill/>
          <a:ln w="9525">
            <a:noFill/>
            <a:miter lim="800000"/>
            <a:headEnd/>
            <a:tailEnd/>
          </a:ln>
        </p:spPr>
        <p:txBody>
          <a:bodyPr wrap="none" lIns="0" tIns="0" rIns="0" bIns="0">
            <a:spAutoFit/>
          </a:bodyPr>
          <a:lstStyle/>
          <a:p>
            <a:pPr defTabSz="937254"/>
            <a:r>
              <a:rPr lang="ja-JP" altLang="en-US" sz="1200" dirty="0" smtClean="0">
                <a:solidFill>
                  <a:srgbClr val="000000"/>
                </a:solidFill>
                <a:latin typeface="ＭＳ ゴシック" pitchFamily="49" charset="-128"/>
                <a:ea typeface="ＭＳ ゴシック" pitchFamily="49" charset="-128"/>
              </a:rPr>
              <a:t>地方自治体</a:t>
            </a:r>
            <a:endParaRPr lang="en-US" altLang="ja-JP" sz="1200" dirty="0" smtClean="0">
              <a:solidFill>
                <a:srgbClr val="000000"/>
              </a:solidFill>
              <a:latin typeface="ＭＳ ゴシック" pitchFamily="49" charset="-128"/>
              <a:ea typeface="ＭＳ ゴシック" pitchFamily="49" charset="-128"/>
            </a:endParaRPr>
          </a:p>
          <a:p>
            <a:pPr defTabSz="937254"/>
            <a:r>
              <a:rPr lang="ja-JP" altLang="en-US" sz="1200" dirty="0" smtClean="0">
                <a:solidFill>
                  <a:srgbClr val="000000"/>
                </a:solidFill>
                <a:latin typeface="ＭＳ ゴシック" pitchFamily="49" charset="-128"/>
                <a:ea typeface="ＭＳ ゴシック" pitchFamily="49" charset="-128"/>
              </a:rPr>
              <a:t>負担　</a:t>
            </a:r>
            <a:r>
              <a:rPr lang="en-US" altLang="ja-JP" sz="1200" dirty="0" smtClean="0">
                <a:solidFill>
                  <a:srgbClr val="000000"/>
                </a:solidFill>
                <a:latin typeface="ＭＳ ゴシック" pitchFamily="49" charset="-128"/>
                <a:ea typeface="ＭＳ ゴシック" pitchFamily="49" charset="-128"/>
              </a:rPr>
              <a:t>25</a:t>
            </a:r>
            <a:r>
              <a:rPr lang="en-US" altLang="ja-JP" sz="1200" dirty="0">
                <a:solidFill>
                  <a:srgbClr val="000000"/>
                </a:solidFill>
                <a:latin typeface="ＭＳ ゴシック" pitchFamily="49" charset="-128"/>
                <a:ea typeface="ＭＳ ゴシック" pitchFamily="49" charset="-128"/>
              </a:rPr>
              <a:t>%</a:t>
            </a:r>
            <a:endParaRPr lang="ja-JP" altLang="en-US" sz="1200" dirty="0">
              <a:solidFill>
                <a:srgbClr val="000000"/>
              </a:solidFill>
              <a:ea typeface="HGSｺﾞｼｯｸM" pitchFamily="50" charset="-128"/>
            </a:endParaRPr>
          </a:p>
        </p:txBody>
      </p:sp>
      <p:sp>
        <p:nvSpPr>
          <p:cNvPr id="85" name="Rectangle 15"/>
          <p:cNvSpPr>
            <a:spLocks noChangeArrowheads="1"/>
          </p:cNvSpPr>
          <p:nvPr/>
        </p:nvSpPr>
        <p:spPr bwMode="auto">
          <a:xfrm>
            <a:off x="340010" y="2904680"/>
            <a:ext cx="692110" cy="406435"/>
          </a:xfrm>
          <a:prstGeom prst="rect">
            <a:avLst/>
          </a:prstGeom>
          <a:noFill/>
          <a:ln w="9525">
            <a:noFill/>
            <a:miter lim="800000"/>
            <a:headEnd/>
            <a:tailEnd/>
          </a:ln>
        </p:spPr>
        <p:txBody>
          <a:bodyPr wrap="none" lIns="0" tIns="0" rIns="0" bIns="0">
            <a:spAutoFit/>
          </a:bodyPr>
          <a:lstStyle/>
          <a:p>
            <a:pPr defTabSz="937254"/>
            <a:r>
              <a:rPr lang="ja-JP" altLang="en-US" sz="1200" dirty="0">
                <a:solidFill>
                  <a:srgbClr val="000000"/>
                </a:solidFill>
                <a:latin typeface="ＭＳ ゴシック" pitchFamily="49" charset="-128"/>
                <a:ea typeface="ＭＳ ゴシック" pitchFamily="49" charset="-128"/>
              </a:rPr>
              <a:t>国庫</a:t>
            </a:r>
            <a:r>
              <a:rPr lang="ja-JP" altLang="en-US" sz="1200" dirty="0" smtClean="0">
                <a:solidFill>
                  <a:srgbClr val="000000"/>
                </a:solidFill>
                <a:latin typeface="ＭＳ ゴシック" pitchFamily="49" charset="-128"/>
                <a:ea typeface="ＭＳ ゴシック" pitchFamily="49" charset="-128"/>
              </a:rPr>
              <a:t>負担</a:t>
            </a:r>
            <a:endParaRPr lang="en-US" altLang="ja-JP" sz="1200" dirty="0" smtClean="0">
              <a:solidFill>
                <a:srgbClr val="000000"/>
              </a:solidFill>
              <a:latin typeface="ＭＳ ゴシック" pitchFamily="49" charset="-128"/>
              <a:ea typeface="ＭＳ ゴシック" pitchFamily="49" charset="-128"/>
            </a:endParaRPr>
          </a:p>
          <a:p>
            <a:pPr defTabSz="937254"/>
            <a:r>
              <a:rPr lang="ja-JP" altLang="en-US" sz="1200" dirty="0" smtClean="0">
                <a:solidFill>
                  <a:srgbClr val="000000"/>
                </a:solidFill>
                <a:latin typeface="ＭＳ ゴシック" pitchFamily="49" charset="-128"/>
                <a:ea typeface="ＭＳ ゴシック" pitchFamily="49" charset="-128"/>
              </a:rPr>
              <a:t>　</a:t>
            </a:r>
            <a:r>
              <a:rPr lang="en-US" altLang="ja-JP" sz="1200" dirty="0" smtClean="0">
                <a:solidFill>
                  <a:srgbClr val="000000"/>
                </a:solidFill>
                <a:latin typeface="ＭＳ ゴシック" pitchFamily="49" charset="-128"/>
                <a:ea typeface="ＭＳ ゴシック" pitchFamily="49" charset="-128"/>
              </a:rPr>
              <a:t>25%</a:t>
            </a:r>
            <a:endParaRPr lang="ja-JP" altLang="en-US" sz="1200" dirty="0">
              <a:solidFill>
                <a:srgbClr val="000000"/>
              </a:solidFill>
              <a:ea typeface="HGSｺﾞｼｯｸM" pitchFamily="50" charset="-128"/>
            </a:endParaRPr>
          </a:p>
        </p:txBody>
      </p:sp>
      <p:grpSp>
        <p:nvGrpSpPr>
          <p:cNvPr id="13" name="グループ化 12"/>
          <p:cNvGrpSpPr/>
          <p:nvPr/>
        </p:nvGrpSpPr>
        <p:grpSpPr>
          <a:xfrm flipH="1" flipV="1">
            <a:off x="32450" y="2556852"/>
            <a:ext cx="2100001" cy="1991727"/>
            <a:chOff x="524720" y="2636912"/>
            <a:chExt cx="1800000" cy="1649325"/>
          </a:xfrm>
        </p:grpSpPr>
        <p:sp>
          <p:nvSpPr>
            <p:cNvPr id="92" name="PubPieSlice"/>
            <p:cNvSpPr>
              <a:spLocks noChangeAspect="1" noEditPoints="1" noChangeArrowheads="1"/>
            </p:cNvSpPr>
            <p:nvPr/>
          </p:nvSpPr>
          <p:spPr bwMode="auto">
            <a:xfrm>
              <a:off x="524720" y="2636912"/>
              <a:ext cx="1800000" cy="1649325"/>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806" y="21599"/>
                  </a:moveTo>
                  <a:cubicBezTo>
                    <a:pt x="16768" y="21596"/>
                    <a:pt x="21600" y="16762"/>
                    <a:pt x="21600" y="10800"/>
                  </a:cubicBezTo>
                  <a:cubicBezTo>
                    <a:pt x="21600" y="4835"/>
                    <a:pt x="16764" y="0"/>
                    <a:pt x="10800" y="0"/>
                  </a:cubicBezTo>
                  <a:cubicBezTo>
                    <a:pt x="6393" y="-1"/>
                    <a:pt x="2429" y="2676"/>
                    <a:pt x="782" y="6764"/>
                  </a:cubicBezTo>
                  <a:lnTo>
                    <a:pt x="10800" y="10800"/>
                  </a:lnTo>
                  <a:close/>
                </a:path>
              </a:pathLst>
            </a:custGeom>
            <a:noFill/>
            <a:ln w="6350">
              <a:solidFill>
                <a:srgbClr val="000000"/>
              </a:solidFill>
              <a:miter lim="800000"/>
              <a:headEnd/>
              <a:tailEnd/>
            </a:ln>
          </p:spPr>
          <p:txBody>
            <a:bodyPr lIns="89390" tIns="44695" rIns="89390" bIns="44695"/>
            <a:lstStyle/>
            <a:p>
              <a:pPr defTabSz="937254"/>
              <a:endParaRPr lang="ja-JP" altLang="en-US" sz="2400">
                <a:solidFill>
                  <a:srgbClr val="000000"/>
                </a:solidFill>
                <a:latin typeface="HGSｺﾞｼｯｸM" pitchFamily="50" charset="-128"/>
                <a:ea typeface="HGSｺﾞｼｯｸM" pitchFamily="50" charset="-128"/>
              </a:endParaRPr>
            </a:p>
          </p:txBody>
        </p:sp>
        <p:sp>
          <p:nvSpPr>
            <p:cNvPr id="93" name="Line 112"/>
            <p:cNvSpPr>
              <a:spLocks noChangeShapeType="1"/>
            </p:cNvSpPr>
            <p:nvPr/>
          </p:nvSpPr>
          <p:spPr bwMode="auto">
            <a:xfrm flipV="1">
              <a:off x="1424608" y="2636912"/>
              <a:ext cx="0" cy="1043434"/>
            </a:xfrm>
            <a:prstGeom prst="line">
              <a:avLst/>
            </a:prstGeom>
            <a:noFill/>
            <a:ln w="9525">
              <a:solidFill>
                <a:schemeClr val="tx1"/>
              </a:solidFill>
              <a:round/>
              <a:headEnd/>
              <a:tailEnd/>
            </a:ln>
          </p:spPr>
          <p:txBody>
            <a:bodyPr lIns="89390" tIns="44695" rIns="89390" bIns="44695"/>
            <a:lstStyle/>
            <a:p>
              <a:pPr defTabSz="937254"/>
              <a:endParaRPr lang="ja-JP" altLang="en-US" sz="2400">
                <a:solidFill>
                  <a:srgbClr val="000000"/>
                </a:solidFill>
                <a:latin typeface="HGSｺﾞｼｯｸM" pitchFamily="50" charset="-128"/>
                <a:ea typeface="HGSｺﾞｼｯｸM" pitchFamily="50" charset="-128"/>
              </a:endParaRPr>
            </a:p>
          </p:txBody>
        </p:sp>
        <p:sp>
          <p:nvSpPr>
            <p:cNvPr id="96" name="Line 113"/>
            <p:cNvSpPr>
              <a:spLocks noChangeShapeType="1"/>
            </p:cNvSpPr>
            <p:nvPr/>
          </p:nvSpPr>
          <p:spPr bwMode="auto">
            <a:xfrm flipV="1">
              <a:off x="1424608" y="3454226"/>
              <a:ext cx="900000" cy="0"/>
            </a:xfrm>
            <a:prstGeom prst="line">
              <a:avLst/>
            </a:prstGeom>
            <a:noFill/>
            <a:ln w="9525">
              <a:solidFill>
                <a:schemeClr val="tx1"/>
              </a:solidFill>
              <a:round/>
              <a:headEnd/>
              <a:tailEnd/>
            </a:ln>
          </p:spPr>
          <p:txBody>
            <a:bodyPr lIns="89390" tIns="44695" rIns="89390" bIns="44695"/>
            <a:lstStyle/>
            <a:p>
              <a:pPr defTabSz="937254"/>
              <a:endParaRPr lang="ja-JP" altLang="en-US" sz="2400">
                <a:solidFill>
                  <a:srgbClr val="000000"/>
                </a:solidFill>
                <a:latin typeface="HGSｺﾞｼｯｸM" pitchFamily="50" charset="-128"/>
                <a:ea typeface="HGSｺﾞｼｯｸM" pitchFamily="50" charset="-128"/>
              </a:endParaRPr>
            </a:p>
          </p:txBody>
        </p:sp>
      </p:grpSp>
      <p:sp>
        <p:nvSpPr>
          <p:cNvPr id="12" name="正方形/長方形 11"/>
          <p:cNvSpPr/>
          <p:nvPr/>
        </p:nvSpPr>
        <p:spPr>
          <a:xfrm>
            <a:off x="242217" y="2182389"/>
            <a:ext cx="2024421" cy="338696"/>
          </a:xfrm>
          <a:prstGeom prst="rect">
            <a:avLst/>
          </a:prstGeom>
        </p:spPr>
        <p:txBody>
          <a:bodyPr wrap="none">
            <a:spAutoFit/>
          </a:bodyPr>
          <a:lstStyle/>
          <a:p>
            <a:pPr marL="175964" indent="-175964" defTabSz="937254">
              <a:spcBef>
                <a:spcPct val="50000"/>
              </a:spcBef>
            </a:pPr>
            <a:r>
              <a:rPr lang="en-US" altLang="ja-JP" sz="1400" dirty="0" smtClean="0">
                <a:solidFill>
                  <a:srgbClr val="000000"/>
                </a:solidFill>
                <a:latin typeface="+mn-ea"/>
              </a:rPr>
              <a:t>【</a:t>
            </a:r>
            <a:r>
              <a:rPr lang="ja-JP" altLang="en-US" sz="1400" dirty="0" smtClean="0">
                <a:solidFill>
                  <a:srgbClr val="000000"/>
                </a:solidFill>
                <a:latin typeface="+mn-ea"/>
              </a:rPr>
              <a:t>介護給付費の財源</a:t>
            </a:r>
            <a:r>
              <a:rPr lang="en-US" altLang="ja-JP" sz="1400" dirty="0" smtClean="0">
                <a:solidFill>
                  <a:srgbClr val="000000"/>
                </a:solidFill>
                <a:latin typeface="+mn-ea"/>
              </a:rPr>
              <a:t>】</a:t>
            </a:r>
            <a:endParaRPr lang="ja-JP" altLang="en-US" sz="2000" dirty="0">
              <a:solidFill>
                <a:srgbClr val="000000"/>
              </a:solidFill>
              <a:latin typeface="+mn-ea"/>
            </a:endParaRPr>
          </a:p>
        </p:txBody>
      </p:sp>
      <p:cxnSp>
        <p:nvCxnSpPr>
          <p:cNvPr id="19" name="直線矢印コネクタ 18"/>
          <p:cNvCxnSpPr>
            <a:stCxn id="78" idx="0"/>
            <a:endCxn id="45" idx="1"/>
          </p:cNvCxnSpPr>
          <p:nvPr/>
        </p:nvCxnSpPr>
        <p:spPr>
          <a:xfrm flipV="1">
            <a:off x="2095116" y="2391471"/>
            <a:ext cx="973530" cy="5976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95" name="表 94"/>
          <p:cNvGraphicFramePr>
            <a:graphicFrameLocks noGrp="1"/>
          </p:cNvGraphicFramePr>
          <p:nvPr>
            <p:extLst>
              <p:ext uri="{D42A27DB-BD31-4B8C-83A1-F6EECF244321}">
                <p14:modId xmlns:p14="http://schemas.microsoft.com/office/powerpoint/2010/main" val="740815396"/>
              </p:ext>
            </p:extLst>
          </p:nvPr>
        </p:nvGraphicFramePr>
        <p:xfrm>
          <a:off x="221656" y="5589240"/>
          <a:ext cx="3723232" cy="609600"/>
        </p:xfrm>
        <a:graphic>
          <a:graphicData uri="http://schemas.openxmlformats.org/drawingml/2006/table">
            <a:tbl>
              <a:tblPr firstRow="1" bandRow="1">
                <a:tableStyleId>{5940675A-B579-460E-94D1-54222C63F5DA}</a:tableStyleId>
              </a:tblPr>
              <a:tblGrid>
                <a:gridCol w="2217876">
                  <a:extLst>
                    <a:ext uri="{9D8B030D-6E8A-4147-A177-3AD203B41FA5}">
                      <a16:colId xmlns:a16="http://schemas.microsoft.com/office/drawing/2014/main" val="20000"/>
                    </a:ext>
                  </a:extLst>
                </a:gridCol>
                <a:gridCol w="1505356">
                  <a:extLst>
                    <a:ext uri="{9D8B030D-6E8A-4147-A177-3AD203B41FA5}">
                      <a16:colId xmlns:a16="http://schemas.microsoft.com/office/drawing/2014/main" val="20001"/>
                    </a:ext>
                  </a:extLst>
                </a:gridCol>
              </a:tblGrid>
              <a:tr h="230651">
                <a:tc>
                  <a:txBody>
                    <a:bodyPr/>
                    <a:lstStyle/>
                    <a:p>
                      <a:pPr algn="ctr"/>
                      <a:r>
                        <a:rPr kumimoji="1" lang="ja-JP" altLang="en-US" sz="1400" dirty="0" smtClean="0"/>
                        <a:t>「負担増」となる被保険者</a:t>
                      </a:r>
                      <a:endParaRPr kumimoji="1" lang="ja-JP" altLang="en-US" sz="1400" dirty="0"/>
                    </a:p>
                  </a:txBody>
                  <a:tcPr marL="99060" marR="99060" anchor="ctr" anchorCtr="1"/>
                </a:tc>
                <a:tc>
                  <a:txBody>
                    <a:bodyPr/>
                    <a:lstStyle/>
                    <a:p>
                      <a:pPr algn="ctr"/>
                      <a:r>
                        <a:rPr kumimoji="1" lang="ja-JP" altLang="en-US" sz="1400" dirty="0" smtClean="0"/>
                        <a:t>約１，３００万人</a:t>
                      </a:r>
                      <a:endParaRPr kumimoji="1" lang="ja-JP" altLang="en-US" sz="1400" dirty="0"/>
                    </a:p>
                  </a:txBody>
                  <a:tcPr marL="99060" marR="99060" anchor="ctr" anchorCtr="1"/>
                </a:tc>
                <a:extLst>
                  <a:ext uri="{0D108BD9-81ED-4DB2-BD59-A6C34878D82A}">
                    <a16:rowId xmlns:a16="http://schemas.microsoft.com/office/drawing/2014/main" val="10000"/>
                  </a:ext>
                </a:extLst>
              </a:tr>
              <a:tr h="230651">
                <a:tc>
                  <a:txBody>
                    <a:bodyPr/>
                    <a:lstStyle/>
                    <a:p>
                      <a:pPr algn="ctr"/>
                      <a:r>
                        <a:rPr kumimoji="1" lang="ja-JP" altLang="en-US" sz="1400" dirty="0" smtClean="0"/>
                        <a:t>「負担減」となる被保険者</a:t>
                      </a:r>
                      <a:endParaRPr kumimoji="1" lang="ja-JP" altLang="en-US" sz="1400" dirty="0"/>
                    </a:p>
                  </a:txBody>
                  <a:tcPr marL="99060" marR="99060" anchor="ctr" anchorCtr="1"/>
                </a:tc>
                <a:tc>
                  <a:txBody>
                    <a:bodyPr/>
                    <a:lstStyle/>
                    <a:p>
                      <a:pPr algn="ctr"/>
                      <a:r>
                        <a:rPr kumimoji="1" lang="ja-JP" altLang="en-US" sz="1400" dirty="0" smtClean="0"/>
                        <a:t>約１，７００万人</a:t>
                      </a:r>
                      <a:endParaRPr kumimoji="1" lang="ja-JP" altLang="en-US" sz="1400" dirty="0"/>
                    </a:p>
                  </a:txBody>
                  <a:tcPr marL="99060" marR="99060" anchor="ctr" anchorCtr="1"/>
                </a:tc>
                <a:extLst>
                  <a:ext uri="{0D108BD9-81ED-4DB2-BD59-A6C34878D82A}">
                    <a16:rowId xmlns:a16="http://schemas.microsoft.com/office/drawing/2014/main" val="10001"/>
                  </a:ext>
                </a:extLst>
              </a:tr>
            </a:tbl>
          </a:graphicData>
        </a:graphic>
      </p:graphicFrame>
      <p:sp>
        <p:nvSpPr>
          <p:cNvPr id="107" name="右矢印 106"/>
          <p:cNvSpPr/>
          <p:nvPr/>
        </p:nvSpPr>
        <p:spPr>
          <a:xfrm rot="20738919">
            <a:off x="6430009" y="2907389"/>
            <a:ext cx="1008000" cy="424249"/>
          </a:xfrm>
          <a:prstGeom prst="rightArrow">
            <a:avLst>
              <a:gd name="adj1" fmla="val 57433"/>
              <a:gd name="adj2"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8" name="右矢印 107"/>
          <p:cNvSpPr/>
          <p:nvPr/>
        </p:nvSpPr>
        <p:spPr>
          <a:xfrm rot="5400000">
            <a:off x="8170847" y="3930064"/>
            <a:ext cx="1584000" cy="46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グループ化 1"/>
          <p:cNvGrpSpPr/>
          <p:nvPr/>
        </p:nvGrpSpPr>
        <p:grpSpPr>
          <a:xfrm>
            <a:off x="2720752" y="2223897"/>
            <a:ext cx="4376350" cy="2351119"/>
            <a:chOff x="2278261" y="2492896"/>
            <a:chExt cx="4458765" cy="2267054"/>
          </a:xfrm>
        </p:grpSpPr>
        <p:grpSp>
          <p:nvGrpSpPr>
            <p:cNvPr id="6" name="Group 30"/>
            <p:cNvGrpSpPr>
              <a:grpSpLocks/>
            </p:cNvGrpSpPr>
            <p:nvPr/>
          </p:nvGrpSpPr>
          <p:grpSpPr bwMode="auto">
            <a:xfrm>
              <a:off x="2278261" y="4437112"/>
              <a:ext cx="936000" cy="307973"/>
              <a:chOff x="4763" y="1298"/>
              <a:chExt cx="680" cy="194"/>
            </a:xfrm>
          </p:grpSpPr>
          <p:sp>
            <p:nvSpPr>
              <p:cNvPr id="1093" name="Oval 31"/>
              <p:cNvSpPr>
                <a:spLocks noChangeArrowheads="1"/>
              </p:cNvSpPr>
              <p:nvPr/>
            </p:nvSpPr>
            <p:spPr bwMode="auto">
              <a:xfrm>
                <a:off x="4763" y="1298"/>
                <a:ext cx="680" cy="181"/>
              </a:xfrm>
              <a:prstGeom prst="ellipse">
                <a:avLst/>
              </a:prstGeom>
              <a:solidFill>
                <a:srgbClr val="FFFF99"/>
              </a:solidFill>
              <a:ln w="9525">
                <a:solidFill>
                  <a:schemeClr val="tx1"/>
                </a:solidFill>
                <a:round/>
                <a:headEnd/>
                <a:tailEnd/>
              </a:ln>
            </p:spPr>
            <p:txBody>
              <a:bodyPr wrap="none" anchor="ctr"/>
              <a:lstStyle/>
              <a:p>
                <a:pPr algn="ctr" defTabSz="937254"/>
                <a:endParaRPr lang="ja-JP" altLang="en-US" sz="1400">
                  <a:solidFill>
                    <a:srgbClr val="000000"/>
                  </a:solidFill>
                  <a:latin typeface="HGSｺﾞｼｯｸM" pitchFamily="50" charset="-128"/>
                  <a:ea typeface="HGSｺﾞｼｯｸM" pitchFamily="50" charset="-128"/>
                </a:endParaRPr>
              </a:p>
            </p:txBody>
          </p:sp>
          <p:sp>
            <p:nvSpPr>
              <p:cNvPr id="1094" name="Text Box 32"/>
              <p:cNvSpPr txBox="1">
                <a:spLocks noChangeArrowheads="1"/>
              </p:cNvSpPr>
              <p:nvPr/>
            </p:nvSpPr>
            <p:spPr bwMode="auto">
              <a:xfrm>
                <a:off x="4830" y="1298"/>
                <a:ext cx="586" cy="194"/>
              </a:xfrm>
              <a:prstGeom prst="rect">
                <a:avLst/>
              </a:prstGeom>
              <a:noFill/>
              <a:ln w="9525">
                <a:noFill/>
                <a:miter lim="800000"/>
                <a:headEnd/>
                <a:tailEnd/>
              </a:ln>
            </p:spPr>
            <p:txBody>
              <a:bodyPr>
                <a:spAutoFit/>
              </a:bodyPr>
              <a:lstStyle/>
              <a:p>
                <a:pPr algn="ctr" defTabSz="937254">
                  <a:spcBef>
                    <a:spcPct val="50000"/>
                  </a:spcBef>
                </a:pPr>
                <a:r>
                  <a:rPr lang="ja-JP" altLang="en-US" sz="1400" dirty="0">
                    <a:solidFill>
                      <a:srgbClr val="000000"/>
                    </a:solidFill>
                    <a:ea typeface="HGSｺﾞｼｯｸM" pitchFamily="50" charset="-128"/>
                  </a:rPr>
                  <a:t>国　保</a:t>
                </a:r>
              </a:p>
            </p:txBody>
          </p:sp>
        </p:grpSp>
        <p:sp>
          <p:nvSpPr>
            <p:cNvPr id="45" name="Text Box 6"/>
            <p:cNvSpPr txBox="1">
              <a:spLocks noChangeArrowheads="1"/>
            </p:cNvSpPr>
            <p:nvPr/>
          </p:nvSpPr>
          <p:spPr bwMode="auto">
            <a:xfrm>
              <a:off x="2632706" y="2492896"/>
              <a:ext cx="3312000" cy="32316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defTabSz="937254">
                <a:spcBef>
                  <a:spcPct val="50000"/>
                </a:spcBef>
              </a:pPr>
              <a:r>
                <a:rPr lang="ja-JP" altLang="en-US" sz="1500" dirty="0" smtClean="0">
                  <a:solidFill>
                    <a:srgbClr val="000000"/>
                  </a:solidFill>
                  <a:latin typeface="ＭＳ ゴシック" panose="020B0609070205080204" pitchFamily="49" charset="-128"/>
                  <a:ea typeface="ＭＳ ゴシック" panose="020B0609070205080204" pitchFamily="49" charset="-128"/>
                </a:rPr>
                <a:t>医療保険者が介護納付金として負担</a:t>
              </a:r>
              <a:endParaRPr lang="ja-JP" altLang="en-US" sz="1050" dirty="0">
                <a:solidFill>
                  <a:srgbClr val="000000"/>
                </a:solidFill>
                <a:latin typeface="ＭＳ ゴシック" panose="020B0609070205080204" pitchFamily="49" charset="-128"/>
                <a:ea typeface="ＭＳ ゴシック" panose="020B0609070205080204" pitchFamily="49" charset="-128"/>
              </a:endParaRPr>
            </a:p>
          </p:txBody>
        </p:sp>
        <p:grpSp>
          <p:nvGrpSpPr>
            <p:cNvPr id="46" name="Group 21"/>
            <p:cNvGrpSpPr>
              <a:grpSpLocks/>
            </p:cNvGrpSpPr>
            <p:nvPr/>
          </p:nvGrpSpPr>
          <p:grpSpPr bwMode="auto">
            <a:xfrm>
              <a:off x="5513026" y="4451299"/>
              <a:ext cx="1224000" cy="307973"/>
              <a:chOff x="3854" y="892"/>
              <a:chExt cx="680" cy="194"/>
            </a:xfrm>
          </p:grpSpPr>
          <p:sp>
            <p:nvSpPr>
              <p:cNvPr id="47" name="Oval 22"/>
              <p:cNvSpPr>
                <a:spLocks noChangeArrowheads="1"/>
              </p:cNvSpPr>
              <p:nvPr/>
            </p:nvSpPr>
            <p:spPr bwMode="auto">
              <a:xfrm>
                <a:off x="3854" y="892"/>
                <a:ext cx="680" cy="181"/>
              </a:xfrm>
              <a:prstGeom prst="ellipse">
                <a:avLst/>
              </a:prstGeom>
              <a:solidFill>
                <a:srgbClr val="FFFF99"/>
              </a:solidFill>
              <a:ln w="9525">
                <a:solidFill>
                  <a:schemeClr val="tx1"/>
                </a:solidFill>
                <a:round/>
                <a:headEnd/>
                <a:tailEnd/>
              </a:ln>
            </p:spPr>
            <p:txBody>
              <a:bodyPr wrap="none" anchor="ctr"/>
              <a:lstStyle/>
              <a:p>
                <a:pPr algn="ctr" defTabSz="937254"/>
                <a:endParaRPr lang="ja-JP" altLang="en-US" sz="1400">
                  <a:solidFill>
                    <a:srgbClr val="000000"/>
                  </a:solidFill>
                  <a:latin typeface="HGSｺﾞｼｯｸM" pitchFamily="50" charset="-128"/>
                  <a:ea typeface="HGSｺﾞｼｯｸM" pitchFamily="50" charset="-128"/>
                </a:endParaRPr>
              </a:p>
            </p:txBody>
          </p:sp>
          <p:sp>
            <p:nvSpPr>
              <p:cNvPr id="48" name="Text Box 23"/>
              <p:cNvSpPr txBox="1">
                <a:spLocks noChangeArrowheads="1"/>
              </p:cNvSpPr>
              <p:nvPr/>
            </p:nvSpPr>
            <p:spPr bwMode="auto">
              <a:xfrm>
                <a:off x="3899" y="892"/>
                <a:ext cx="612" cy="194"/>
              </a:xfrm>
              <a:prstGeom prst="rect">
                <a:avLst/>
              </a:prstGeom>
              <a:noFill/>
              <a:ln w="9525">
                <a:noFill/>
                <a:miter lim="800000"/>
                <a:headEnd/>
                <a:tailEnd/>
              </a:ln>
            </p:spPr>
            <p:txBody>
              <a:bodyPr>
                <a:spAutoFit/>
              </a:bodyPr>
              <a:lstStyle/>
              <a:p>
                <a:pPr algn="ctr" defTabSz="937254">
                  <a:spcBef>
                    <a:spcPct val="50000"/>
                  </a:spcBef>
                </a:pPr>
                <a:r>
                  <a:rPr lang="ja-JP" altLang="en-US" sz="1400" dirty="0">
                    <a:solidFill>
                      <a:srgbClr val="000000"/>
                    </a:solidFill>
                    <a:ea typeface="HGSｺﾞｼｯｸM" pitchFamily="50" charset="-128"/>
                  </a:rPr>
                  <a:t>協会けんぽ</a:t>
                </a:r>
              </a:p>
            </p:txBody>
          </p:sp>
        </p:grpSp>
        <p:grpSp>
          <p:nvGrpSpPr>
            <p:cNvPr id="49" name="Group 24"/>
            <p:cNvGrpSpPr>
              <a:grpSpLocks/>
            </p:cNvGrpSpPr>
            <p:nvPr/>
          </p:nvGrpSpPr>
          <p:grpSpPr bwMode="auto">
            <a:xfrm>
              <a:off x="3280778" y="4451977"/>
              <a:ext cx="1008000" cy="307973"/>
              <a:chOff x="3288" y="1298"/>
              <a:chExt cx="704" cy="194"/>
            </a:xfrm>
          </p:grpSpPr>
          <p:sp>
            <p:nvSpPr>
              <p:cNvPr id="50" name="Oval 25"/>
              <p:cNvSpPr>
                <a:spLocks noChangeArrowheads="1"/>
              </p:cNvSpPr>
              <p:nvPr/>
            </p:nvSpPr>
            <p:spPr bwMode="auto">
              <a:xfrm>
                <a:off x="3311" y="1298"/>
                <a:ext cx="680" cy="181"/>
              </a:xfrm>
              <a:prstGeom prst="ellipse">
                <a:avLst/>
              </a:prstGeom>
              <a:solidFill>
                <a:srgbClr val="FFFF99"/>
              </a:solidFill>
              <a:ln w="9525">
                <a:solidFill>
                  <a:schemeClr val="tx1"/>
                </a:solidFill>
                <a:round/>
                <a:headEnd/>
                <a:tailEnd/>
              </a:ln>
            </p:spPr>
            <p:txBody>
              <a:bodyPr wrap="none" anchor="ctr"/>
              <a:lstStyle/>
              <a:p>
                <a:pPr algn="ctr" defTabSz="937254"/>
                <a:endParaRPr lang="ja-JP" altLang="en-US" sz="1400">
                  <a:solidFill>
                    <a:srgbClr val="000000"/>
                  </a:solidFill>
                  <a:latin typeface="HGSｺﾞｼｯｸM" pitchFamily="50" charset="-128"/>
                  <a:ea typeface="HGSｺﾞｼｯｸM" pitchFamily="50" charset="-128"/>
                </a:endParaRPr>
              </a:p>
            </p:txBody>
          </p:sp>
          <p:sp>
            <p:nvSpPr>
              <p:cNvPr id="51" name="Text Box 26"/>
              <p:cNvSpPr txBox="1">
                <a:spLocks noChangeArrowheads="1"/>
              </p:cNvSpPr>
              <p:nvPr/>
            </p:nvSpPr>
            <p:spPr bwMode="auto">
              <a:xfrm>
                <a:off x="3288" y="1298"/>
                <a:ext cx="704" cy="194"/>
              </a:xfrm>
              <a:prstGeom prst="rect">
                <a:avLst/>
              </a:prstGeom>
              <a:noFill/>
              <a:ln w="9525">
                <a:noFill/>
                <a:miter lim="800000"/>
                <a:headEnd/>
                <a:tailEnd/>
              </a:ln>
            </p:spPr>
            <p:txBody>
              <a:bodyPr>
                <a:spAutoFit/>
              </a:bodyPr>
              <a:lstStyle/>
              <a:p>
                <a:pPr algn="ctr" defTabSz="937254">
                  <a:spcBef>
                    <a:spcPct val="50000"/>
                  </a:spcBef>
                </a:pPr>
                <a:r>
                  <a:rPr lang="ja-JP" altLang="en-US" sz="1400" dirty="0">
                    <a:solidFill>
                      <a:srgbClr val="000000"/>
                    </a:solidFill>
                    <a:ea typeface="HGSｺﾞｼｯｸM" pitchFamily="50" charset="-128"/>
                  </a:rPr>
                  <a:t>健保組合</a:t>
                </a:r>
              </a:p>
            </p:txBody>
          </p:sp>
        </p:grpSp>
        <p:grpSp>
          <p:nvGrpSpPr>
            <p:cNvPr id="52" name="Group 27"/>
            <p:cNvGrpSpPr>
              <a:grpSpLocks/>
            </p:cNvGrpSpPr>
            <p:nvPr/>
          </p:nvGrpSpPr>
          <p:grpSpPr bwMode="auto">
            <a:xfrm>
              <a:off x="4360898" y="4448200"/>
              <a:ext cx="1008000" cy="307973"/>
              <a:chOff x="4014" y="1298"/>
              <a:chExt cx="704" cy="194"/>
            </a:xfrm>
          </p:grpSpPr>
          <p:sp>
            <p:nvSpPr>
              <p:cNvPr id="53" name="Oval 28"/>
              <p:cNvSpPr>
                <a:spLocks noChangeArrowheads="1"/>
              </p:cNvSpPr>
              <p:nvPr/>
            </p:nvSpPr>
            <p:spPr bwMode="auto">
              <a:xfrm>
                <a:off x="4037" y="1298"/>
                <a:ext cx="680" cy="181"/>
              </a:xfrm>
              <a:prstGeom prst="ellipse">
                <a:avLst/>
              </a:prstGeom>
              <a:solidFill>
                <a:srgbClr val="FFFF99"/>
              </a:solidFill>
              <a:ln w="9525">
                <a:solidFill>
                  <a:schemeClr val="tx1"/>
                </a:solidFill>
                <a:round/>
                <a:headEnd/>
                <a:tailEnd/>
              </a:ln>
            </p:spPr>
            <p:txBody>
              <a:bodyPr wrap="none" anchor="ctr"/>
              <a:lstStyle/>
              <a:p>
                <a:pPr algn="ctr" defTabSz="937254"/>
                <a:endParaRPr lang="ja-JP" altLang="en-US" sz="1400">
                  <a:solidFill>
                    <a:srgbClr val="000000"/>
                  </a:solidFill>
                  <a:latin typeface="HGSｺﾞｼｯｸM" pitchFamily="50" charset="-128"/>
                  <a:ea typeface="HGSｺﾞｼｯｸM" pitchFamily="50" charset="-128"/>
                </a:endParaRPr>
              </a:p>
            </p:txBody>
          </p:sp>
          <p:sp>
            <p:nvSpPr>
              <p:cNvPr id="54" name="Text Box 29"/>
              <p:cNvSpPr txBox="1">
                <a:spLocks noChangeArrowheads="1"/>
              </p:cNvSpPr>
              <p:nvPr/>
            </p:nvSpPr>
            <p:spPr bwMode="auto">
              <a:xfrm>
                <a:off x="4014" y="1298"/>
                <a:ext cx="704" cy="194"/>
              </a:xfrm>
              <a:prstGeom prst="rect">
                <a:avLst/>
              </a:prstGeom>
              <a:noFill/>
              <a:ln w="9525">
                <a:noFill/>
                <a:miter lim="800000"/>
                <a:headEnd/>
                <a:tailEnd/>
              </a:ln>
            </p:spPr>
            <p:txBody>
              <a:bodyPr>
                <a:spAutoFit/>
              </a:bodyPr>
              <a:lstStyle/>
              <a:p>
                <a:pPr algn="ctr" defTabSz="937254">
                  <a:spcBef>
                    <a:spcPct val="50000"/>
                  </a:spcBef>
                </a:pPr>
                <a:r>
                  <a:rPr lang="ja-JP" altLang="en-US" sz="1400" dirty="0">
                    <a:solidFill>
                      <a:srgbClr val="000000"/>
                    </a:solidFill>
                    <a:ea typeface="HGSｺﾞｼｯｸM" pitchFamily="50" charset="-128"/>
                  </a:rPr>
                  <a:t>共済組合</a:t>
                </a:r>
              </a:p>
            </p:txBody>
          </p:sp>
        </p:grpSp>
        <p:sp>
          <p:nvSpPr>
            <p:cNvPr id="55" name="Line 54"/>
            <p:cNvSpPr>
              <a:spLocks noChangeShapeType="1"/>
            </p:cNvSpPr>
            <p:nvPr/>
          </p:nvSpPr>
          <p:spPr bwMode="auto">
            <a:xfrm flipH="1">
              <a:off x="2730221" y="2820200"/>
              <a:ext cx="1155067" cy="1616760"/>
            </a:xfrm>
            <a:prstGeom prst="line">
              <a:avLst/>
            </a:prstGeom>
            <a:noFill/>
            <a:ln w="28575">
              <a:solidFill>
                <a:schemeClr val="tx1"/>
              </a:solidFill>
              <a:round/>
              <a:headEnd/>
              <a:tailEnd type="triangle" w="med" len="med"/>
            </a:ln>
          </p:spPr>
          <p:txBody>
            <a:bodyPr lIns="89390" tIns="44695" rIns="89390" bIns="44695"/>
            <a:lstStyle/>
            <a:p>
              <a:pPr defTabSz="937254"/>
              <a:endParaRPr lang="ja-JP" altLang="en-US" sz="2300">
                <a:solidFill>
                  <a:srgbClr val="000000"/>
                </a:solidFill>
                <a:latin typeface="HGSｺﾞｼｯｸM" pitchFamily="50" charset="-128"/>
                <a:ea typeface="HGSｺﾞｼｯｸM" pitchFamily="50" charset="-128"/>
              </a:endParaRPr>
            </a:p>
          </p:txBody>
        </p:sp>
        <p:sp>
          <p:nvSpPr>
            <p:cNvPr id="56" name="円/楕円 55"/>
            <p:cNvSpPr/>
            <p:nvPr/>
          </p:nvSpPr>
          <p:spPr>
            <a:xfrm>
              <a:off x="3568810" y="3973564"/>
              <a:ext cx="2844000" cy="288000"/>
            </a:xfrm>
            <a:prstGeom prst="ellipse">
              <a:avLst/>
            </a:prstGeom>
            <a:solidFill>
              <a:schemeClr val="accent6">
                <a:lumMod val="40000"/>
                <a:lumOff val="6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390" tIns="44695" rIns="89390" bIns="44695" rtlCol="0" anchor="ctr"/>
            <a:lstStyle/>
            <a:p>
              <a:pPr algn="ctr" defTabSz="937254"/>
              <a:endParaRPr lang="ja-JP" altLang="en-US">
                <a:solidFill>
                  <a:prstClr val="white"/>
                </a:solidFill>
              </a:endParaRPr>
            </a:p>
          </p:txBody>
        </p:sp>
        <p:sp>
          <p:nvSpPr>
            <p:cNvPr id="57" name="Line 54"/>
            <p:cNvSpPr>
              <a:spLocks noChangeShapeType="1"/>
            </p:cNvSpPr>
            <p:nvPr/>
          </p:nvSpPr>
          <p:spPr bwMode="auto">
            <a:xfrm>
              <a:off x="3885289" y="2820200"/>
              <a:ext cx="0" cy="1652764"/>
            </a:xfrm>
            <a:prstGeom prst="line">
              <a:avLst/>
            </a:prstGeom>
            <a:noFill/>
            <a:ln w="28575">
              <a:solidFill>
                <a:schemeClr val="tx1"/>
              </a:solidFill>
              <a:round/>
              <a:headEnd/>
              <a:tailEnd type="triangle" w="med" len="med"/>
            </a:ln>
          </p:spPr>
          <p:txBody>
            <a:bodyPr lIns="89390" tIns="44695" rIns="89390" bIns="44695"/>
            <a:lstStyle/>
            <a:p>
              <a:pPr defTabSz="937254"/>
              <a:endParaRPr lang="ja-JP" altLang="en-US" sz="2300">
                <a:solidFill>
                  <a:srgbClr val="000000"/>
                </a:solidFill>
                <a:latin typeface="HGSｺﾞｼｯｸM" pitchFamily="50" charset="-128"/>
                <a:ea typeface="HGSｺﾞｼｯｸM" pitchFamily="50" charset="-128"/>
              </a:endParaRPr>
            </a:p>
          </p:txBody>
        </p:sp>
        <p:sp>
          <p:nvSpPr>
            <p:cNvPr id="58" name="Line 54"/>
            <p:cNvSpPr>
              <a:spLocks noChangeShapeType="1"/>
            </p:cNvSpPr>
            <p:nvPr/>
          </p:nvSpPr>
          <p:spPr bwMode="auto">
            <a:xfrm>
              <a:off x="3885289" y="2820200"/>
              <a:ext cx="1008001" cy="1667822"/>
            </a:xfrm>
            <a:prstGeom prst="line">
              <a:avLst/>
            </a:prstGeom>
            <a:noFill/>
            <a:ln w="28575">
              <a:solidFill>
                <a:schemeClr val="tx1"/>
              </a:solidFill>
              <a:round/>
              <a:headEnd/>
              <a:tailEnd type="triangle" w="med" len="med"/>
            </a:ln>
          </p:spPr>
          <p:txBody>
            <a:bodyPr lIns="89390" tIns="44695" rIns="89390" bIns="44695"/>
            <a:lstStyle/>
            <a:p>
              <a:pPr defTabSz="937254"/>
              <a:endParaRPr lang="ja-JP" altLang="en-US" sz="2300">
                <a:solidFill>
                  <a:srgbClr val="000000"/>
                </a:solidFill>
                <a:latin typeface="HGSｺﾞｼｯｸM" pitchFamily="50" charset="-128"/>
                <a:ea typeface="HGSｺﾞｼｯｸM" pitchFamily="50" charset="-128"/>
              </a:endParaRPr>
            </a:p>
          </p:txBody>
        </p:sp>
        <p:sp>
          <p:nvSpPr>
            <p:cNvPr id="59" name="Line 54"/>
            <p:cNvSpPr>
              <a:spLocks noChangeShapeType="1"/>
            </p:cNvSpPr>
            <p:nvPr/>
          </p:nvSpPr>
          <p:spPr bwMode="auto">
            <a:xfrm>
              <a:off x="3885289" y="2820200"/>
              <a:ext cx="2232007" cy="1631825"/>
            </a:xfrm>
            <a:prstGeom prst="line">
              <a:avLst/>
            </a:prstGeom>
            <a:noFill/>
            <a:ln w="28575">
              <a:solidFill>
                <a:schemeClr val="tx1"/>
              </a:solidFill>
              <a:round/>
              <a:headEnd/>
              <a:tailEnd type="triangle" w="med" len="med"/>
            </a:ln>
          </p:spPr>
          <p:txBody>
            <a:bodyPr lIns="89390" tIns="44695" rIns="89390" bIns="44695"/>
            <a:lstStyle/>
            <a:p>
              <a:pPr defTabSz="937254"/>
              <a:endParaRPr lang="ja-JP" altLang="en-US" sz="2300">
                <a:solidFill>
                  <a:srgbClr val="000000"/>
                </a:solidFill>
                <a:latin typeface="HGSｺﾞｼｯｸM" pitchFamily="50" charset="-128"/>
                <a:ea typeface="HGSｺﾞｼｯｸM" pitchFamily="50" charset="-128"/>
              </a:endParaRPr>
            </a:p>
          </p:txBody>
        </p:sp>
        <p:sp>
          <p:nvSpPr>
            <p:cNvPr id="60" name="Text Box 57" descr="50%"/>
            <p:cNvSpPr txBox="1">
              <a:spLocks noChangeArrowheads="1"/>
            </p:cNvSpPr>
            <p:nvPr/>
          </p:nvSpPr>
          <p:spPr bwMode="auto">
            <a:xfrm>
              <a:off x="2632705" y="3253920"/>
              <a:ext cx="3298175" cy="55192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89390" tIns="44695" rIns="89390" bIns="44695">
              <a:spAutoFit/>
            </a:bodyPr>
            <a:lstStyle/>
            <a:p>
              <a:pPr algn="ctr" defTabSz="937254">
                <a:spcBef>
                  <a:spcPct val="50000"/>
                </a:spcBef>
              </a:pPr>
              <a:r>
                <a:rPr lang="ja-JP" altLang="en-US" sz="1500" dirty="0" smtClean="0">
                  <a:solidFill>
                    <a:srgbClr val="000000"/>
                  </a:solidFill>
                  <a:latin typeface="ＭＳ ゴシック" panose="020B0609070205080204" pitchFamily="49" charset="-128"/>
                  <a:ea typeface="ＭＳ ゴシック" panose="020B0609070205080204" pitchFamily="49" charset="-128"/>
                </a:rPr>
                <a:t>各医療保険者は、被</a:t>
              </a:r>
              <a:r>
                <a:rPr lang="ja-JP" altLang="en-US" sz="1500" dirty="0">
                  <a:solidFill>
                    <a:srgbClr val="000000"/>
                  </a:solidFill>
                  <a:latin typeface="ＭＳ ゴシック" panose="020B0609070205080204" pitchFamily="49" charset="-128"/>
                  <a:ea typeface="ＭＳ ゴシック" panose="020B0609070205080204" pitchFamily="49" charset="-128"/>
                </a:rPr>
                <a:t>保険者数</a:t>
              </a:r>
              <a:r>
                <a:rPr lang="ja-JP" altLang="en-US" sz="1500" dirty="0" smtClean="0">
                  <a:solidFill>
                    <a:srgbClr val="000000"/>
                  </a:solidFill>
                  <a:latin typeface="ＭＳ ゴシック" panose="020B0609070205080204" pitchFamily="49" charset="-128"/>
                  <a:ea typeface="ＭＳ ゴシック" panose="020B0609070205080204" pitchFamily="49" charset="-128"/>
                </a:rPr>
                <a:t>に</a:t>
              </a:r>
              <a:endParaRPr lang="en-US" altLang="ja-JP" sz="1500" dirty="0" smtClean="0">
                <a:solidFill>
                  <a:srgbClr val="000000"/>
                </a:solidFill>
                <a:latin typeface="ＭＳ ゴシック" panose="020B0609070205080204" pitchFamily="49" charset="-128"/>
                <a:ea typeface="ＭＳ ゴシック" panose="020B0609070205080204" pitchFamily="49" charset="-128"/>
              </a:endParaRPr>
            </a:p>
            <a:p>
              <a:pPr algn="ctr" defTabSz="937254"/>
              <a:r>
                <a:rPr lang="ja-JP" altLang="en-US" sz="1500" dirty="0" smtClean="0">
                  <a:solidFill>
                    <a:srgbClr val="000000"/>
                  </a:solidFill>
                  <a:latin typeface="ＭＳ ゴシック" panose="020B0609070205080204" pitchFamily="49" charset="-128"/>
                  <a:ea typeface="ＭＳ ゴシック" panose="020B0609070205080204" pitchFamily="49" charset="-128"/>
                </a:rPr>
                <a:t>　応じて納付</a:t>
              </a:r>
              <a:r>
                <a:rPr lang="ja-JP" altLang="en-US" sz="1500" dirty="0">
                  <a:solidFill>
                    <a:srgbClr val="000000"/>
                  </a:solidFill>
                  <a:latin typeface="ＭＳ ゴシック" panose="020B0609070205080204" pitchFamily="49" charset="-128"/>
                  <a:ea typeface="ＭＳ ゴシック" panose="020B0609070205080204" pitchFamily="49" charset="-128"/>
                </a:rPr>
                <a:t>金を</a:t>
              </a:r>
              <a:r>
                <a:rPr lang="ja-JP" altLang="en-US" sz="1500" dirty="0" smtClean="0">
                  <a:solidFill>
                    <a:srgbClr val="000000"/>
                  </a:solidFill>
                  <a:latin typeface="ＭＳ ゴシック" panose="020B0609070205080204" pitchFamily="49" charset="-128"/>
                  <a:ea typeface="ＭＳ ゴシック" panose="020B0609070205080204" pitchFamily="49" charset="-128"/>
                </a:rPr>
                <a:t>負担（加入者割）</a:t>
              </a:r>
              <a:endParaRPr lang="ja-JP" altLang="en-US" sz="1500" dirty="0">
                <a:solidFill>
                  <a:srgbClr val="000000"/>
                </a:solidFill>
                <a:latin typeface="ＭＳ ゴシック" panose="020B0609070205080204" pitchFamily="49" charset="-128"/>
                <a:ea typeface="ＭＳ ゴシック" panose="020B0609070205080204" pitchFamily="49" charset="-128"/>
              </a:endParaRPr>
            </a:p>
          </p:txBody>
        </p:sp>
      </p:grpSp>
      <p:sp>
        <p:nvSpPr>
          <p:cNvPr id="75" name="四角形吹き出し 74"/>
          <p:cNvSpPr/>
          <p:nvPr/>
        </p:nvSpPr>
        <p:spPr>
          <a:xfrm>
            <a:off x="7509536" y="2420888"/>
            <a:ext cx="2268000" cy="864000"/>
          </a:xfrm>
          <a:prstGeom prst="wedgeRectCallout">
            <a:avLst>
              <a:gd name="adj1" fmla="val -94133"/>
              <a:gd name="adj2" fmla="val 117635"/>
            </a:avLst>
          </a:prstGeom>
          <a:solidFill>
            <a:srgbClr val="FFFF00"/>
          </a:solidFill>
          <a:ln w="3175">
            <a:solidFill>
              <a:schemeClr val="tx1"/>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89390" tIns="44695" rIns="35194" bIns="44695" rtlCol="0" anchor="t"/>
          <a:lstStyle/>
          <a:p>
            <a:pPr defTabSz="937254"/>
            <a:r>
              <a:rPr lang="ja-JP" altLang="en-US" sz="1500" dirty="0">
                <a:solidFill>
                  <a:prstClr val="black"/>
                </a:solidFill>
              </a:rPr>
              <a:t>被用者保険間では報酬額</a:t>
            </a:r>
            <a:r>
              <a:rPr lang="ja-JP" altLang="en-US" sz="1500" dirty="0" smtClean="0">
                <a:solidFill>
                  <a:prstClr val="black"/>
                </a:solidFill>
              </a:rPr>
              <a:t>に比例</a:t>
            </a:r>
            <a:r>
              <a:rPr lang="ja-JP" altLang="en-US" sz="1500" dirty="0">
                <a:solidFill>
                  <a:prstClr val="black"/>
                </a:solidFill>
              </a:rPr>
              <a:t>して負担する</a:t>
            </a:r>
            <a:r>
              <a:rPr lang="ja-JP" altLang="en-US" sz="1500" dirty="0" smtClean="0">
                <a:solidFill>
                  <a:prstClr val="black"/>
                </a:solidFill>
              </a:rPr>
              <a:t>仕組み（総報酬割）を導入</a:t>
            </a:r>
            <a:endParaRPr lang="ja-JP" altLang="en-US" sz="1500" dirty="0">
              <a:solidFill>
                <a:prstClr val="black"/>
              </a:solidFill>
            </a:endParaRPr>
          </a:p>
          <a:p>
            <a:pPr defTabSz="937254"/>
            <a:endParaRPr lang="ja-JP" altLang="en-US" dirty="0">
              <a:solidFill>
                <a:prstClr val="black"/>
              </a:solidFill>
            </a:endParaRPr>
          </a:p>
        </p:txBody>
      </p:sp>
      <p:graphicFrame>
        <p:nvGraphicFramePr>
          <p:cNvPr id="61" name="表 60"/>
          <p:cNvGraphicFramePr>
            <a:graphicFrameLocks noGrp="1"/>
          </p:cNvGraphicFramePr>
          <p:nvPr>
            <p:extLst>
              <p:ext uri="{D42A27DB-BD31-4B8C-83A1-F6EECF244321}">
                <p14:modId xmlns:p14="http://schemas.microsoft.com/office/powerpoint/2010/main" val="3300391839"/>
              </p:ext>
            </p:extLst>
          </p:nvPr>
        </p:nvGraphicFramePr>
        <p:xfrm>
          <a:off x="5097016" y="5076016"/>
          <a:ext cx="4536506" cy="1517132"/>
        </p:xfrm>
        <a:graphic>
          <a:graphicData uri="http://schemas.openxmlformats.org/drawingml/2006/table">
            <a:tbl>
              <a:tblPr firstRow="1" bandRow="1">
                <a:tableStyleId>{5940675A-B579-460E-94D1-54222C63F5DA}</a:tableStyleId>
              </a:tblPr>
              <a:tblGrid>
                <a:gridCol w="767631">
                  <a:extLst>
                    <a:ext uri="{9D8B030D-6E8A-4147-A177-3AD203B41FA5}">
                      <a16:colId xmlns:a16="http://schemas.microsoft.com/office/drawing/2014/main" val="20000"/>
                    </a:ext>
                  </a:extLst>
                </a:gridCol>
                <a:gridCol w="753775">
                  <a:extLst>
                    <a:ext uri="{9D8B030D-6E8A-4147-A177-3AD203B41FA5}">
                      <a16:colId xmlns:a16="http://schemas.microsoft.com/office/drawing/2014/main" val="20001"/>
                    </a:ext>
                  </a:extLst>
                </a:gridCol>
                <a:gridCol w="753775">
                  <a:extLst>
                    <a:ext uri="{9D8B030D-6E8A-4147-A177-3AD203B41FA5}">
                      <a16:colId xmlns:a16="http://schemas.microsoft.com/office/drawing/2014/main" val="20002"/>
                    </a:ext>
                  </a:extLst>
                </a:gridCol>
                <a:gridCol w="753775">
                  <a:extLst>
                    <a:ext uri="{9D8B030D-6E8A-4147-A177-3AD203B41FA5}">
                      <a16:colId xmlns:a16="http://schemas.microsoft.com/office/drawing/2014/main" val="20003"/>
                    </a:ext>
                  </a:extLst>
                </a:gridCol>
                <a:gridCol w="753775">
                  <a:extLst>
                    <a:ext uri="{9D8B030D-6E8A-4147-A177-3AD203B41FA5}">
                      <a16:colId xmlns:a16="http://schemas.microsoft.com/office/drawing/2014/main" val="20004"/>
                    </a:ext>
                  </a:extLst>
                </a:gridCol>
                <a:gridCol w="753775">
                  <a:extLst>
                    <a:ext uri="{9D8B030D-6E8A-4147-A177-3AD203B41FA5}">
                      <a16:colId xmlns:a16="http://schemas.microsoft.com/office/drawing/2014/main" val="20005"/>
                    </a:ext>
                  </a:extLst>
                </a:gridCol>
              </a:tblGrid>
              <a:tr h="379283">
                <a:tc rowSpan="2">
                  <a:txBody>
                    <a:bodyPr/>
                    <a:lstStyle/>
                    <a:p>
                      <a:endParaRPr kumimoji="1" lang="ja-JP" altLang="en-US" sz="1400" dirty="0"/>
                    </a:p>
                  </a:txBody>
                  <a:tcPr>
                    <a:solidFill>
                      <a:schemeClr val="bg1"/>
                    </a:solidFill>
                  </a:tcPr>
                </a:tc>
                <a:tc gridSpan="2">
                  <a:txBody>
                    <a:bodyPr/>
                    <a:lstStyle/>
                    <a:p>
                      <a:pPr algn="ctr"/>
                      <a:r>
                        <a:rPr kumimoji="1" lang="ja-JP" altLang="en-US" sz="1200" dirty="0" smtClean="0"/>
                        <a:t>２９年度</a:t>
                      </a:r>
                      <a:endParaRPr kumimoji="1" lang="en-US" altLang="ja-JP" sz="1200" dirty="0" smtClean="0"/>
                    </a:p>
                  </a:txBody>
                  <a:tcPr anchor="ctr">
                    <a:solidFill>
                      <a:schemeClr val="bg1"/>
                    </a:solidFill>
                  </a:tcPr>
                </a:tc>
                <a:tc hMerge="1">
                  <a:txBody>
                    <a:bodyPr/>
                    <a:lstStyle/>
                    <a:p>
                      <a:endParaRPr kumimoji="1" lang="en-US" altLang="ja-JP" sz="1400" dirty="0" smtClean="0"/>
                    </a:p>
                  </a:txBody>
                  <a:tcPr>
                    <a:solidFill>
                      <a:schemeClr val="bg1"/>
                    </a:solidFill>
                  </a:tcPr>
                </a:tc>
                <a:tc rowSpan="2">
                  <a:txBody>
                    <a:bodyPr/>
                    <a:lstStyle/>
                    <a:p>
                      <a:r>
                        <a:rPr kumimoji="1" lang="ja-JP" altLang="en-US" sz="1200" dirty="0" smtClean="0"/>
                        <a:t>３０年度</a:t>
                      </a:r>
                      <a:endParaRPr kumimoji="1" lang="ja-JP" altLang="en-US" sz="1200" dirty="0"/>
                    </a:p>
                  </a:txBody>
                  <a:tcPr anchor="ctr">
                    <a:solidFill>
                      <a:schemeClr val="bg1"/>
                    </a:solidFill>
                  </a:tcPr>
                </a:tc>
                <a:tc rowSpan="2">
                  <a:txBody>
                    <a:bodyPr/>
                    <a:lstStyle/>
                    <a:p>
                      <a:r>
                        <a:rPr kumimoji="1" lang="ja-JP" altLang="en-US" sz="1200" dirty="0" smtClean="0"/>
                        <a:t>３１年度</a:t>
                      </a:r>
                      <a:endParaRPr kumimoji="1" lang="ja-JP" altLang="en-US" sz="1200" dirty="0"/>
                    </a:p>
                  </a:txBody>
                  <a:tcPr anchor="ctr">
                    <a:solidFill>
                      <a:schemeClr val="bg1"/>
                    </a:solidFill>
                  </a:tcPr>
                </a:tc>
                <a:tc rowSpan="2">
                  <a:txBody>
                    <a:bodyPr/>
                    <a:lstStyle/>
                    <a:p>
                      <a:r>
                        <a:rPr kumimoji="1" lang="ja-JP" altLang="en-US" sz="1200" dirty="0" smtClean="0"/>
                        <a:t>３２年度</a:t>
                      </a:r>
                      <a:endParaRPr kumimoji="1" lang="en-US" altLang="ja-JP" sz="1200" dirty="0" smtClean="0"/>
                    </a:p>
                  </a:txBody>
                  <a:tcPr anchor="ctr">
                    <a:solidFill>
                      <a:schemeClr val="bg1"/>
                    </a:solidFill>
                  </a:tcPr>
                </a:tc>
                <a:extLst>
                  <a:ext uri="{0D108BD9-81ED-4DB2-BD59-A6C34878D82A}">
                    <a16:rowId xmlns:a16="http://schemas.microsoft.com/office/drawing/2014/main" val="10000"/>
                  </a:ext>
                </a:extLst>
              </a:tr>
              <a:tr h="379283">
                <a:tc vMerge="1">
                  <a:txBody>
                    <a:bodyPr/>
                    <a:lstStyle/>
                    <a:p>
                      <a:endParaRPr kumimoji="1" lang="ja-JP" altLang="en-US"/>
                    </a:p>
                  </a:txBody>
                  <a:tcPr/>
                </a:tc>
                <a:tc>
                  <a:txBody>
                    <a:bodyPr/>
                    <a:lstStyle/>
                    <a:p>
                      <a:pPr algn="ctr"/>
                      <a:r>
                        <a:rPr kumimoji="1" lang="ja-JP" altLang="en-US" sz="1200" dirty="0" smtClean="0"/>
                        <a:t>～７月</a:t>
                      </a:r>
                      <a:endParaRPr kumimoji="1" lang="ja-JP" altLang="en-US" sz="1200" dirty="0"/>
                    </a:p>
                  </a:txBody>
                  <a:tcPr anchor="ctr">
                    <a:solidFill>
                      <a:schemeClr val="bg1"/>
                    </a:solidFill>
                  </a:tcPr>
                </a:tc>
                <a:tc>
                  <a:txBody>
                    <a:bodyPr/>
                    <a:lstStyle/>
                    <a:p>
                      <a:pPr algn="ctr"/>
                      <a:r>
                        <a:rPr kumimoji="1" lang="ja-JP" altLang="en-US" sz="1200" dirty="0" smtClean="0"/>
                        <a:t>８月～</a:t>
                      </a:r>
                      <a:endParaRPr kumimoji="1" lang="ja-JP" altLang="en-US" sz="1200" dirty="0"/>
                    </a:p>
                  </a:txBody>
                  <a:tcPr anchor="ctr">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58566">
                <a:tc>
                  <a:txBody>
                    <a:bodyPr/>
                    <a:lstStyle/>
                    <a:p>
                      <a:pPr algn="ctr"/>
                      <a:r>
                        <a:rPr kumimoji="1" lang="ja-JP" altLang="en-US" sz="1300" dirty="0" smtClean="0"/>
                        <a:t>総報酬割分</a:t>
                      </a:r>
                      <a:endParaRPr kumimoji="1" lang="ja-JP" altLang="en-US" sz="1300" dirty="0"/>
                    </a:p>
                  </a:txBody>
                  <a:tcPr anchor="ctr">
                    <a:solidFill>
                      <a:schemeClr val="bg1"/>
                    </a:solidFill>
                  </a:tcPr>
                </a:tc>
                <a:tc>
                  <a:txBody>
                    <a:bodyPr/>
                    <a:lstStyle/>
                    <a:p>
                      <a:pPr algn="ctr"/>
                      <a:r>
                        <a:rPr kumimoji="1" lang="ja-JP" altLang="en-US" sz="1300" dirty="0" smtClean="0"/>
                        <a:t>なし</a:t>
                      </a:r>
                      <a:endParaRPr kumimoji="1" lang="ja-JP" altLang="en-US" sz="1300" dirty="0"/>
                    </a:p>
                  </a:txBody>
                  <a:tcPr anchor="ctr">
                    <a:solidFill>
                      <a:schemeClr val="bg1"/>
                    </a:solidFill>
                  </a:tcPr>
                </a:tc>
                <a:tc>
                  <a:txBody>
                    <a:bodyPr/>
                    <a:lstStyle/>
                    <a:p>
                      <a:pPr algn="ctr"/>
                      <a:r>
                        <a:rPr kumimoji="1" lang="ja-JP" altLang="en-US" sz="1300" dirty="0" smtClean="0"/>
                        <a:t>１／２</a:t>
                      </a:r>
                      <a:endParaRPr kumimoji="1" lang="ja-JP" altLang="en-US" sz="1300" dirty="0"/>
                    </a:p>
                  </a:txBody>
                  <a:tcPr anchor="ctr">
                    <a:solidFill>
                      <a:schemeClr val="bg1"/>
                    </a:solidFill>
                  </a:tcPr>
                </a:tc>
                <a:tc>
                  <a:txBody>
                    <a:bodyPr/>
                    <a:lstStyle/>
                    <a:p>
                      <a:pPr algn="ctr"/>
                      <a:r>
                        <a:rPr kumimoji="1" lang="ja-JP" altLang="en-US" sz="1300" dirty="0" smtClean="0"/>
                        <a:t>１／２</a:t>
                      </a:r>
                      <a:endParaRPr kumimoji="1" lang="ja-JP" altLang="en-US" sz="1300" dirty="0"/>
                    </a:p>
                  </a:txBody>
                  <a:tcPr anchor="ctr">
                    <a:solidFill>
                      <a:schemeClr val="bg1"/>
                    </a:solidFill>
                  </a:tcPr>
                </a:tc>
                <a:tc>
                  <a:txBody>
                    <a:bodyPr/>
                    <a:lstStyle/>
                    <a:p>
                      <a:pPr algn="ctr"/>
                      <a:r>
                        <a:rPr kumimoji="1" lang="ja-JP" altLang="en-US" sz="1300" dirty="0" smtClean="0"/>
                        <a:t>３／４</a:t>
                      </a:r>
                      <a:endParaRPr kumimoji="1" lang="ja-JP" altLang="en-US" sz="1300" dirty="0"/>
                    </a:p>
                  </a:txBody>
                  <a:tcPr anchor="ctr">
                    <a:solidFill>
                      <a:schemeClr val="bg1"/>
                    </a:solidFill>
                  </a:tcPr>
                </a:tc>
                <a:tc>
                  <a:txBody>
                    <a:bodyPr/>
                    <a:lstStyle/>
                    <a:p>
                      <a:pPr algn="ctr"/>
                      <a:r>
                        <a:rPr kumimoji="1" lang="ja-JP" altLang="en-US" sz="1300" dirty="0" smtClean="0"/>
                        <a:t>全面</a:t>
                      </a:r>
                      <a:endParaRPr kumimoji="1" lang="ja-JP" altLang="en-US" sz="1300" dirty="0"/>
                    </a:p>
                  </a:txBody>
                  <a:tcPr anchor="ctr">
                    <a:solidFill>
                      <a:schemeClr val="bg1"/>
                    </a:solidFill>
                  </a:tcPr>
                </a:tc>
                <a:extLst>
                  <a:ext uri="{0D108BD9-81ED-4DB2-BD59-A6C34878D82A}">
                    <a16:rowId xmlns:a16="http://schemas.microsoft.com/office/drawing/2014/main" val="10002"/>
                  </a:ext>
                </a:extLst>
              </a:tr>
            </a:tbl>
          </a:graphicData>
        </a:graphic>
      </p:graphicFrame>
      <p:sp>
        <p:nvSpPr>
          <p:cNvPr id="62" name="テキスト ボックス 61"/>
          <p:cNvSpPr txBox="1"/>
          <p:nvPr/>
        </p:nvSpPr>
        <p:spPr>
          <a:xfrm>
            <a:off x="4960008" y="4793805"/>
            <a:ext cx="2520000" cy="290219"/>
          </a:xfrm>
          <a:prstGeom prst="rect">
            <a:avLst/>
          </a:prstGeom>
          <a:noFill/>
        </p:spPr>
        <p:txBody>
          <a:bodyPr wrap="square" lIns="89293" tIns="44646" rIns="89293" bIns="44646" rtlCol="0">
            <a:spAutoFit/>
          </a:bodyPr>
          <a:lstStyle/>
          <a:p>
            <a:pPr defTabSz="892924"/>
            <a:r>
              <a:rPr lang="en-US" altLang="ja-JP" sz="13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総報酬割導入のスケジュール</a:t>
            </a:r>
            <a:r>
              <a:rPr lang="en-US" altLang="ja-JP" sz="1300" spc="-1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spc="-100" dirty="0">
              <a:solidFill>
                <a:prstClr val="black"/>
              </a:solidFill>
              <a:latin typeface="ＭＳ ゴシック" panose="020B0609070205080204" pitchFamily="49" charset="-128"/>
              <a:ea typeface="ＭＳ ゴシック" panose="020B0609070205080204" pitchFamily="49" charset="-128"/>
            </a:endParaRPr>
          </a:p>
        </p:txBody>
      </p:sp>
      <p:sp>
        <p:nvSpPr>
          <p:cNvPr id="63" name="テキスト ボックス 62"/>
          <p:cNvSpPr txBox="1"/>
          <p:nvPr/>
        </p:nvSpPr>
        <p:spPr>
          <a:xfrm>
            <a:off x="57856" y="5227013"/>
            <a:ext cx="4076420" cy="290219"/>
          </a:xfrm>
          <a:prstGeom prst="rect">
            <a:avLst/>
          </a:prstGeom>
          <a:noFill/>
        </p:spPr>
        <p:txBody>
          <a:bodyPr wrap="square" lIns="89293" tIns="44646" rIns="89293" bIns="44646" rtlCol="0">
            <a:spAutoFit/>
          </a:bodyPr>
          <a:lstStyle/>
          <a:p>
            <a:pPr defTabSz="892924"/>
            <a:r>
              <a:rPr lang="en-US" altLang="ja-JP" sz="13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全面総報酬割導入の際に影響を受ける被保険者数</a:t>
            </a:r>
            <a:r>
              <a:rPr lang="en-US" altLang="ja-JP" sz="1300" spc="-1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spc="-100" dirty="0">
              <a:solidFill>
                <a:prstClr val="black"/>
              </a:solidFill>
              <a:latin typeface="ＭＳ ゴシック" panose="020B0609070205080204" pitchFamily="49" charset="-128"/>
              <a:ea typeface="ＭＳ ゴシック" panose="020B0609070205080204" pitchFamily="49" charset="-128"/>
            </a:endParaRPr>
          </a:p>
        </p:txBody>
      </p:sp>
      <p:sp>
        <p:nvSpPr>
          <p:cNvPr id="64" name="右矢印 63"/>
          <p:cNvSpPr/>
          <p:nvPr/>
        </p:nvSpPr>
        <p:spPr>
          <a:xfrm rot="10800000">
            <a:off x="3948657" y="5607344"/>
            <a:ext cx="1044000" cy="46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テキスト ボックス 66"/>
          <p:cNvSpPr txBox="1"/>
          <p:nvPr/>
        </p:nvSpPr>
        <p:spPr>
          <a:xfrm>
            <a:off x="1972709" y="6322419"/>
            <a:ext cx="2256513" cy="290219"/>
          </a:xfrm>
          <a:prstGeom prst="rect">
            <a:avLst/>
          </a:prstGeom>
          <a:noFill/>
        </p:spPr>
        <p:txBody>
          <a:bodyPr wrap="square" lIns="89293" tIns="44646" rIns="89293" bIns="44646" rtlCol="0">
            <a:spAutoFit/>
          </a:bodyPr>
          <a:lstStyle/>
          <a:p>
            <a:pPr defTabSz="892924"/>
            <a:r>
              <a:rPr lang="en-US" altLang="ja-JP" sz="13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　平成</a:t>
            </a:r>
            <a:r>
              <a:rPr lang="en-US" altLang="ja-JP" sz="1300" spc="-100" dirty="0" smtClean="0">
                <a:solidFill>
                  <a:prstClr val="black"/>
                </a:solidFill>
                <a:latin typeface="ＭＳ ゴシック" panose="020B0609070205080204" pitchFamily="49" charset="-128"/>
                <a:ea typeface="ＭＳ ゴシック" panose="020B0609070205080204" pitchFamily="49" charset="-128"/>
              </a:rPr>
              <a:t>26</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年度実績ベース</a:t>
            </a:r>
            <a:endParaRPr lang="ja-JP" altLang="en-US" sz="1300" spc="-100" dirty="0">
              <a:solidFill>
                <a:prstClr val="black"/>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24</a:t>
            </a:fld>
            <a:endParaRPr lang="ja-JP" altLang="en-US">
              <a:solidFill>
                <a:prstClr val="black">
                  <a:tint val="75000"/>
                </a:prstClr>
              </a:solidFill>
            </a:endParaRPr>
          </a:p>
        </p:txBody>
      </p:sp>
    </p:spTree>
    <p:extLst>
      <p:ext uri="{BB962C8B-B14F-4D97-AF65-F5344CB8AC3E}">
        <p14:creationId xmlns:p14="http://schemas.microsoft.com/office/powerpoint/2010/main" val="8098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0" y="0"/>
            <a:ext cx="9906000" cy="476672"/>
          </a:xfrm>
        </p:spPr>
        <p:style>
          <a:lnRef idx="1">
            <a:schemeClr val="accent2"/>
          </a:lnRef>
          <a:fillRef idx="3">
            <a:schemeClr val="accent2"/>
          </a:fillRef>
          <a:effectRef idx="2">
            <a:schemeClr val="accent2"/>
          </a:effectRef>
          <a:fontRef idx="minor">
            <a:schemeClr val="lt1"/>
          </a:fontRef>
        </p:style>
        <p:txBody>
          <a:bodyPr vert="horz" lIns="91413" tIns="45707" rIns="91413" bIns="45707" rtlCol="0" anchor="ctr">
            <a:normAutofit/>
          </a:bodyPr>
          <a:lstStyle/>
          <a:p>
            <a:r>
              <a:rPr lang="ja-JP" altLang="ja-JP" sz="2400" b="1" dirty="0">
                <a:solidFill>
                  <a:schemeClr val="bg1"/>
                </a:solidFill>
                <a:latin typeface="ＤＦ特太ゴシック体" panose="020B0509000000000000" pitchFamily="49" charset="-128"/>
                <a:ea typeface="ＤＦ特太ゴシック体" panose="020B0509000000000000" pitchFamily="49" charset="-128"/>
              </a:rPr>
              <a:t>平成</a:t>
            </a:r>
            <a:r>
              <a:rPr lang="en-US" altLang="ja-JP" sz="2400" b="1" dirty="0">
                <a:solidFill>
                  <a:schemeClr val="bg1"/>
                </a:solidFill>
                <a:latin typeface="ＤＦ特太ゴシック体" panose="020B0509000000000000" pitchFamily="49" charset="-128"/>
                <a:ea typeface="ＤＦ特太ゴシック体" panose="020B0509000000000000" pitchFamily="49" charset="-128"/>
              </a:rPr>
              <a:t>30</a:t>
            </a:r>
            <a:r>
              <a:rPr lang="ja-JP" altLang="ja-JP" sz="2400" b="1" dirty="0">
                <a:solidFill>
                  <a:schemeClr val="bg1"/>
                </a:solidFill>
                <a:latin typeface="ＤＦ特太ゴシック体" panose="020B0509000000000000" pitchFamily="49" charset="-128"/>
                <a:ea typeface="ＤＦ特太ゴシック体" panose="020B0509000000000000" pitchFamily="49" charset="-128"/>
              </a:rPr>
              <a:t>年度介護報酬改定に係る基本的な考え方</a:t>
            </a:r>
            <a:endParaRPr lang="ja-JP" altLang="en-US" sz="2400" b="1"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8" name="コンテンツ プレースホルダー 7"/>
          <p:cNvSpPr>
            <a:spLocks noGrp="1"/>
          </p:cNvSpPr>
          <p:nvPr>
            <p:ph idx="1"/>
          </p:nvPr>
        </p:nvSpPr>
        <p:spPr>
          <a:xfrm>
            <a:off x="128464" y="764704"/>
            <a:ext cx="9577064" cy="3600400"/>
          </a:xfr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Autofit/>
          </a:bodyPr>
          <a:lstStyle/>
          <a:p>
            <a:pPr marL="365125" lvl="1" indent="-365125">
              <a:buFont typeface="Wingdings" panose="05000000000000000000" pitchFamily="2" charset="2"/>
              <a:buChar char="l"/>
            </a:pPr>
            <a:endParaRPr lang="en-US" altLang="ja-JP" sz="1100" b="1" dirty="0" smtClean="0">
              <a:latin typeface="HG丸ｺﾞｼｯｸM-PRO" panose="020F0600000000000000" pitchFamily="50" charset="-128"/>
              <a:ea typeface="HG丸ｺﾞｼｯｸM-PRO" panose="020F0600000000000000" pitchFamily="50" charset="-128"/>
            </a:endParaRPr>
          </a:p>
          <a:p>
            <a:pPr marL="365125" lvl="1" indent="-365125">
              <a:buFont typeface="Wingdings" panose="05000000000000000000" pitchFamily="2" charset="2"/>
              <a:buChar char="l"/>
            </a:pPr>
            <a:r>
              <a:rPr lang="ja-JP" altLang="en-US" sz="1600" b="1" dirty="0" smtClean="0">
                <a:latin typeface="HG丸ｺﾞｼｯｸM-PRO" panose="020F0600000000000000" pitchFamily="50" charset="-128"/>
                <a:ea typeface="HG丸ｺﾞｼｯｸM-PRO" panose="020F0600000000000000" pitchFamily="50" charset="-128"/>
              </a:rPr>
              <a:t>世界でも類を見ない少子高齢化</a:t>
            </a:r>
            <a:endParaRPr lang="en-US" altLang="ja-JP" sz="1600" b="1" dirty="0" smtClean="0">
              <a:latin typeface="HG丸ｺﾞｼｯｸM-PRO" panose="020F0600000000000000" pitchFamily="50" charset="-128"/>
              <a:ea typeface="HG丸ｺﾞｼｯｸM-PRO" panose="020F0600000000000000" pitchFamily="50" charset="-128"/>
            </a:endParaRPr>
          </a:p>
          <a:p>
            <a:pPr marL="765055" lvl="2" indent="-365125">
              <a:buFont typeface="Wingdings" panose="05000000000000000000" pitchFamily="2" charset="2"/>
              <a:buChar char="Ø"/>
            </a:pPr>
            <a:r>
              <a:rPr lang="ja-JP" altLang="ja-JP" sz="1400" b="1" dirty="0" smtClean="0">
                <a:latin typeface="HG丸ｺﾞｼｯｸM-PRO" panose="020F0600000000000000" pitchFamily="50" charset="-128"/>
                <a:ea typeface="HG丸ｺﾞｼｯｸM-PRO" panose="020F0600000000000000" pitchFamily="50" charset="-128"/>
              </a:rPr>
              <a:t>団塊</a:t>
            </a:r>
            <a:r>
              <a:rPr lang="ja-JP" altLang="ja-JP" sz="1400" b="1" dirty="0">
                <a:latin typeface="HG丸ｺﾞｼｯｸM-PRO" panose="020F0600000000000000" pitchFamily="50" charset="-128"/>
                <a:ea typeface="HG丸ｺﾞｼｯｸM-PRO" panose="020F0600000000000000" pitchFamily="50" charset="-128"/>
              </a:rPr>
              <a:t>の世代のすべてが</a:t>
            </a:r>
            <a:r>
              <a:rPr lang="en-US" altLang="ja-JP" sz="1400" b="1" dirty="0">
                <a:latin typeface="HG丸ｺﾞｼｯｸM-PRO" panose="020F0600000000000000" pitchFamily="50" charset="-128"/>
                <a:ea typeface="HG丸ｺﾞｼｯｸM-PRO" panose="020F0600000000000000" pitchFamily="50" charset="-128"/>
              </a:rPr>
              <a:t>75</a:t>
            </a:r>
            <a:r>
              <a:rPr lang="ja-JP" altLang="ja-JP" sz="1400" b="1" dirty="0">
                <a:latin typeface="HG丸ｺﾞｼｯｸM-PRO" panose="020F0600000000000000" pitchFamily="50" charset="-128"/>
                <a:ea typeface="HG丸ｺﾞｼｯｸM-PRO" panose="020F0600000000000000" pitchFamily="50" charset="-128"/>
              </a:rPr>
              <a:t>歳以上となる</a:t>
            </a:r>
            <a:r>
              <a:rPr lang="en-US" altLang="ja-JP" sz="1400" b="1" dirty="0">
                <a:latin typeface="HG丸ｺﾞｼｯｸM-PRO" panose="020F0600000000000000" pitchFamily="50" charset="-128"/>
                <a:ea typeface="HG丸ｺﾞｼｯｸM-PRO" panose="020F0600000000000000" pitchFamily="50" charset="-128"/>
              </a:rPr>
              <a:t>2025</a:t>
            </a:r>
            <a:r>
              <a:rPr lang="ja-JP" altLang="ja-JP" sz="1400" b="1" dirty="0" smtClean="0">
                <a:latin typeface="HG丸ｺﾞｼｯｸM-PRO" panose="020F0600000000000000" pitchFamily="50" charset="-128"/>
                <a:ea typeface="HG丸ｺﾞｼｯｸM-PRO" panose="020F0600000000000000" pitchFamily="50" charset="-128"/>
              </a:rPr>
              <a:t>年</a:t>
            </a:r>
            <a:r>
              <a:rPr lang="ja-JP" altLang="en-US" sz="1400" b="1" dirty="0" smtClean="0">
                <a:latin typeface="HG丸ｺﾞｼｯｸM-PRO" panose="020F0600000000000000" pitchFamily="50" charset="-128"/>
                <a:ea typeface="HG丸ｺﾞｼｯｸM-PRO" panose="020F0600000000000000" pitchFamily="50" charset="-128"/>
              </a:rPr>
              <a:t>を見据えた対応</a:t>
            </a:r>
            <a:endParaRPr lang="en-US" altLang="ja-JP" sz="1400" b="1" dirty="0" smtClean="0">
              <a:latin typeface="HG丸ｺﾞｼｯｸM-PRO" panose="020F0600000000000000" pitchFamily="50" charset="-128"/>
              <a:ea typeface="HG丸ｺﾞｼｯｸM-PRO" panose="020F0600000000000000" pitchFamily="50" charset="-128"/>
            </a:endParaRPr>
          </a:p>
          <a:p>
            <a:pPr marL="765055" lvl="2" indent="-365125">
              <a:buFont typeface="Wingdings" panose="05000000000000000000" pitchFamily="2" charset="2"/>
              <a:buChar char="Ø"/>
            </a:pPr>
            <a:r>
              <a:rPr lang="ja-JP" altLang="en-US" sz="1400" b="1" dirty="0">
                <a:latin typeface="HG丸ｺﾞｼｯｸM-PRO" panose="020F0600000000000000" pitchFamily="50" charset="-128"/>
                <a:ea typeface="HG丸ｺﾞｼｯｸM-PRO" panose="020F0600000000000000" pitchFamily="50" charset="-128"/>
              </a:rPr>
              <a:t>自治</a:t>
            </a:r>
            <a:r>
              <a:rPr lang="ja-JP" altLang="en-US" sz="1400" b="1" dirty="0" smtClean="0">
                <a:latin typeface="HG丸ｺﾞｼｯｸM-PRO" panose="020F0600000000000000" pitchFamily="50" charset="-128"/>
                <a:ea typeface="HG丸ｺﾞｼｯｸM-PRO" panose="020F0600000000000000" pitchFamily="50" charset="-128"/>
              </a:rPr>
              <a:t>体毎に差がある高齢化</a:t>
            </a:r>
            <a:endParaRPr lang="en-US" altLang="ja-JP" sz="1400" b="1" dirty="0" smtClean="0">
              <a:latin typeface="HG丸ｺﾞｼｯｸM-PRO" panose="020F0600000000000000" pitchFamily="50" charset="-128"/>
              <a:ea typeface="HG丸ｺﾞｼｯｸM-PRO" panose="020F0600000000000000" pitchFamily="50" charset="-128"/>
            </a:endParaRPr>
          </a:p>
          <a:p>
            <a:pPr marL="765055" lvl="2" indent="-365125">
              <a:buFont typeface="Wingdings" panose="05000000000000000000" pitchFamily="2" charset="2"/>
              <a:buChar char="Ø"/>
            </a:pPr>
            <a:r>
              <a:rPr lang="ja-JP" altLang="en-US" sz="1400" b="1" dirty="0">
                <a:latin typeface="HG丸ｺﾞｼｯｸM-PRO" panose="020F0600000000000000" pitchFamily="50" charset="-128"/>
                <a:ea typeface="HG丸ｺﾞｼｯｸM-PRO" panose="020F0600000000000000" pitchFamily="50" charset="-128"/>
              </a:rPr>
              <a:t>高齢化等に伴い増加する要支援・要介護</a:t>
            </a:r>
            <a:r>
              <a:rPr lang="ja-JP" altLang="en-US" sz="1400" b="1" dirty="0" smtClean="0">
                <a:latin typeface="HG丸ｺﾞｼｯｸM-PRO" panose="020F0600000000000000" pitchFamily="50" charset="-128"/>
                <a:ea typeface="HG丸ｺﾞｼｯｸM-PRO" panose="020F0600000000000000" pitchFamily="50" charset="-128"/>
              </a:rPr>
              <a:t>認定者、認知症者</a:t>
            </a:r>
            <a:endParaRPr lang="en-US" altLang="ja-JP" sz="1400" b="1" dirty="0">
              <a:latin typeface="HG丸ｺﾞｼｯｸM-PRO" panose="020F0600000000000000" pitchFamily="50" charset="-128"/>
              <a:ea typeface="HG丸ｺﾞｼｯｸM-PRO" panose="020F0600000000000000" pitchFamily="50" charset="-128"/>
            </a:endParaRPr>
          </a:p>
          <a:p>
            <a:pPr marL="365125" lvl="1" indent="-365125">
              <a:buFont typeface="Wingdings" panose="05000000000000000000" pitchFamily="2" charset="2"/>
              <a:buChar char="l"/>
            </a:pPr>
            <a:r>
              <a:rPr lang="ja-JP" altLang="en-US" sz="1600" b="1" dirty="0" smtClean="0">
                <a:latin typeface="HG丸ｺﾞｼｯｸM-PRO" panose="020F0600000000000000" pitchFamily="50" charset="-128"/>
                <a:ea typeface="HG丸ｺﾞｼｯｸM-PRO" panose="020F0600000000000000" pitchFamily="50" charset="-128"/>
              </a:rPr>
              <a:t>増大する社会保障費・介護</a:t>
            </a:r>
            <a:r>
              <a:rPr lang="ja-JP" altLang="en-US" sz="1600" b="1" dirty="0">
                <a:latin typeface="HG丸ｺﾞｼｯｸM-PRO" panose="020F0600000000000000" pitchFamily="50" charset="-128"/>
                <a:ea typeface="HG丸ｺﾞｼｯｸM-PRO" panose="020F0600000000000000" pitchFamily="50" charset="-128"/>
              </a:rPr>
              <a:t>費用への対応</a:t>
            </a:r>
            <a:endParaRPr lang="en-US" altLang="ja-JP" sz="1600" b="1" dirty="0">
              <a:latin typeface="HG丸ｺﾞｼｯｸM-PRO" panose="020F0600000000000000" pitchFamily="50" charset="-128"/>
              <a:ea typeface="HG丸ｺﾞｼｯｸM-PRO" panose="020F0600000000000000" pitchFamily="50" charset="-128"/>
            </a:endParaRPr>
          </a:p>
          <a:p>
            <a:pPr marL="365125" lvl="1" indent="-365125">
              <a:buFont typeface="Wingdings" panose="05000000000000000000" pitchFamily="2" charset="2"/>
              <a:buChar char="l"/>
            </a:pPr>
            <a:r>
              <a:rPr lang="ja-JP" altLang="en-US" sz="1600" b="1" dirty="0">
                <a:latin typeface="HG丸ｺﾞｼｯｸM-PRO" panose="020F0600000000000000" pitchFamily="50" charset="-128"/>
                <a:ea typeface="HG丸ｺﾞｼｯｸM-PRO" panose="020F0600000000000000" pitchFamily="50" charset="-128"/>
              </a:rPr>
              <a:t>介護事業者の経営への配慮</a:t>
            </a:r>
            <a:endParaRPr lang="en-US" altLang="ja-JP" sz="1600" b="1" dirty="0">
              <a:latin typeface="HG丸ｺﾞｼｯｸM-PRO" panose="020F0600000000000000" pitchFamily="50" charset="-128"/>
              <a:ea typeface="HG丸ｺﾞｼｯｸM-PRO" panose="020F0600000000000000" pitchFamily="50" charset="-128"/>
            </a:endParaRPr>
          </a:p>
          <a:p>
            <a:pPr marL="365125" lvl="1" indent="-365125">
              <a:buFont typeface="Wingdings" panose="05000000000000000000" pitchFamily="2" charset="2"/>
              <a:buChar char="l"/>
            </a:pPr>
            <a:r>
              <a:rPr lang="ja-JP" altLang="ja-JP" sz="1600" b="1" dirty="0" smtClean="0">
                <a:latin typeface="HG丸ｺﾞｼｯｸM-PRO" panose="020F0600000000000000" pitchFamily="50" charset="-128"/>
                <a:ea typeface="HG丸ｺﾞｼｯｸM-PRO" panose="020F0600000000000000" pitchFamily="50" charset="-128"/>
              </a:rPr>
              <a:t>平成</a:t>
            </a:r>
            <a:r>
              <a:rPr lang="en-US" altLang="ja-JP" sz="1600" b="1" dirty="0">
                <a:latin typeface="HG丸ｺﾞｼｯｸM-PRO" panose="020F0600000000000000" pitchFamily="50" charset="-128"/>
                <a:ea typeface="HG丸ｺﾞｼｯｸM-PRO" panose="020F0600000000000000" pitchFamily="50" charset="-128"/>
              </a:rPr>
              <a:t>29</a:t>
            </a:r>
            <a:r>
              <a:rPr lang="ja-JP" altLang="ja-JP" sz="1600" b="1" dirty="0">
                <a:latin typeface="HG丸ｺﾞｼｯｸM-PRO" panose="020F0600000000000000" pitchFamily="50" charset="-128"/>
                <a:ea typeface="HG丸ｺﾞｼｯｸM-PRO" panose="020F0600000000000000" pitchFamily="50" charset="-128"/>
              </a:rPr>
              <a:t>年の制度</a:t>
            </a:r>
            <a:r>
              <a:rPr lang="ja-JP" altLang="ja-JP" sz="1600" b="1" dirty="0" smtClean="0">
                <a:latin typeface="HG丸ｺﾞｼｯｸM-PRO" panose="020F0600000000000000" pitchFamily="50" charset="-128"/>
                <a:ea typeface="HG丸ｺﾞｼｯｸM-PRO" panose="020F0600000000000000" pitchFamily="50" charset="-128"/>
              </a:rPr>
              <a:t>改正</a:t>
            </a:r>
            <a:r>
              <a:rPr lang="ja-JP" altLang="en-US" sz="1600" b="1" dirty="0" smtClean="0">
                <a:latin typeface="HG丸ｺﾞｼｯｸM-PRO" panose="020F0600000000000000" pitchFamily="50" charset="-128"/>
                <a:ea typeface="HG丸ｺﾞｼｯｸM-PRO" panose="020F0600000000000000" pitchFamily="50" charset="-128"/>
              </a:rPr>
              <a:t>への対応</a:t>
            </a:r>
            <a:r>
              <a:rPr lang="ja-JP" altLang="en-US" sz="1400" b="1" dirty="0" smtClean="0">
                <a:latin typeface="HG丸ｺﾞｼｯｸM-PRO" panose="020F0600000000000000" pitchFamily="50" charset="-128"/>
                <a:ea typeface="HG丸ｺﾞｼｯｸM-PRO" panose="020F0600000000000000" pitchFamily="50" charset="-128"/>
              </a:rPr>
              <a:t>（自立支援・重度化防止</a:t>
            </a:r>
            <a:r>
              <a:rPr lang="ja-JP" altLang="en-US" sz="1400" b="1" dirty="0">
                <a:latin typeface="HG丸ｺﾞｼｯｸM-PRO" panose="020F0600000000000000" pitchFamily="50" charset="-128"/>
                <a:ea typeface="HG丸ｺﾞｼｯｸM-PRO" panose="020F0600000000000000" pitchFamily="50" charset="-128"/>
              </a:rPr>
              <a:t>、</a:t>
            </a:r>
            <a:r>
              <a:rPr lang="ja-JP" altLang="en-US" sz="1400" b="1" dirty="0" smtClean="0">
                <a:latin typeface="HG丸ｺﾞｼｯｸM-PRO" panose="020F0600000000000000" pitchFamily="50" charset="-128"/>
                <a:ea typeface="HG丸ｺﾞｼｯｸM-PRO" panose="020F0600000000000000" pitchFamily="50" charset="-128"/>
              </a:rPr>
              <a:t>医療・介護連携、地域共生社会の実現　等）</a:t>
            </a:r>
            <a:endParaRPr lang="en-US" altLang="ja-JP" sz="1600" b="1" dirty="0">
              <a:latin typeface="HG丸ｺﾞｼｯｸM-PRO" panose="020F0600000000000000" pitchFamily="50" charset="-128"/>
              <a:ea typeface="HG丸ｺﾞｼｯｸM-PRO" panose="020F0600000000000000" pitchFamily="50" charset="-128"/>
            </a:endParaRPr>
          </a:p>
          <a:p>
            <a:pPr marL="365125" lvl="1" indent="-365125">
              <a:buFont typeface="Wingdings" panose="05000000000000000000" pitchFamily="2" charset="2"/>
              <a:buChar char="l"/>
            </a:pPr>
            <a:r>
              <a:rPr lang="ja-JP" altLang="en-US" sz="1600" b="1" dirty="0" smtClean="0">
                <a:latin typeface="HG丸ｺﾞｼｯｸM-PRO" panose="020F0600000000000000" pitchFamily="50" charset="-128"/>
                <a:ea typeface="HG丸ｺﾞｼｯｸM-PRO" panose="020F0600000000000000" pitchFamily="50" charset="-128"/>
              </a:rPr>
              <a:t>医療</a:t>
            </a:r>
            <a:r>
              <a:rPr lang="ja-JP" altLang="en-US" sz="1600" b="1" dirty="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介護</a:t>
            </a:r>
            <a:r>
              <a:rPr lang="ja-JP" altLang="en-US" sz="1600" b="1" dirty="0">
                <a:latin typeface="HG丸ｺﾞｼｯｸM-PRO" panose="020F0600000000000000" pitchFamily="50" charset="-128"/>
                <a:ea typeface="HG丸ｺﾞｼｯｸM-PRO" panose="020F0600000000000000" pitchFamily="50" charset="-128"/>
              </a:rPr>
              <a:t>連携の</a:t>
            </a:r>
            <a:r>
              <a:rPr lang="ja-JP" altLang="en-US" sz="1600" b="1" dirty="0" smtClean="0">
                <a:latin typeface="HG丸ｺﾞｼｯｸM-PRO" panose="020F0600000000000000" pitchFamily="50" charset="-128"/>
                <a:ea typeface="HG丸ｺﾞｼｯｸM-PRO" panose="020F0600000000000000" pitchFamily="50" charset="-128"/>
              </a:rPr>
              <a:t>推進</a:t>
            </a:r>
            <a:r>
              <a:rPr lang="en-US" altLang="ja-JP" sz="1400" b="1" dirty="0" smtClean="0">
                <a:latin typeface="HG丸ｺﾞｼｯｸM-PRO" panose="020F0600000000000000" pitchFamily="50" charset="-128"/>
                <a:ea typeface="HG丸ｺﾞｼｯｸM-PRO" panose="020F0600000000000000" pitchFamily="50" charset="-128"/>
              </a:rPr>
              <a:t>(</a:t>
            </a:r>
            <a:r>
              <a:rPr lang="ja-JP" altLang="en-US" sz="1400" b="1" dirty="0" smtClean="0">
                <a:latin typeface="HG丸ｺﾞｼｯｸM-PRO" panose="020F0600000000000000" pitchFamily="50" charset="-128"/>
                <a:ea typeface="HG丸ｺﾞｼｯｸM-PRO" panose="020F0600000000000000" pitchFamily="50" charset="-128"/>
              </a:rPr>
              <a:t>地域医療計画・介護保険事業</a:t>
            </a:r>
            <a:r>
              <a:rPr lang="en-US" altLang="ja-JP" sz="1400" b="1" dirty="0" smtClean="0">
                <a:latin typeface="HG丸ｺﾞｼｯｸM-PRO" panose="020F0600000000000000" pitchFamily="50" charset="-128"/>
                <a:ea typeface="HG丸ｺﾞｼｯｸM-PRO" panose="020F0600000000000000" pitchFamily="50" charset="-128"/>
              </a:rPr>
              <a:t>(</a:t>
            </a:r>
            <a:r>
              <a:rPr lang="ja-JP" altLang="en-US" sz="1400" b="1" dirty="0" smtClean="0">
                <a:latin typeface="HG丸ｺﾞｼｯｸM-PRO" panose="020F0600000000000000" pitchFamily="50" charset="-128"/>
                <a:ea typeface="HG丸ｺﾞｼｯｸM-PRO" panose="020F0600000000000000" pitchFamily="50" charset="-128"/>
              </a:rPr>
              <a:t>支援</a:t>
            </a:r>
            <a:r>
              <a:rPr lang="en-US" altLang="ja-JP" sz="1400" b="1" dirty="0" smtClean="0">
                <a:latin typeface="HG丸ｺﾞｼｯｸM-PRO" panose="020F0600000000000000" pitchFamily="50" charset="-128"/>
                <a:ea typeface="HG丸ｺﾞｼｯｸM-PRO" panose="020F0600000000000000" pitchFamily="50" charset="-128"/>
              </a:rPr>
              <a:t>)</a:t>
            </a:r>
            <a:r>
              <a:rPr lang="ja-JP" altLang="en-US" sz="1400" b="1" dirty="0" smtClean="0">
                <a:latin typeface="HG丸ｺﾞｼｯｸM-PRO" panose="020F0600000000000000" pitchFamily="50" charset="-128"/>
                <a:ea typeface="HG丸ｺﾞｼｯｸM-PRO" panose="020F0600000000000000" pitchFamily="50" charset="-128"/>
              </a:rPr>
              <a:t>計画の同時策定、診療</a:t>
            </a:r>
            <a:r>
              <a:rPr lang="ja-JP" altLang="en-US" sz="1400" b="1" dirty="0">
                <a:latin typeface="HG丸ｺﾞｼｯｸM-PRO" panose="020F0600000000000000" pitchFamily="50" charset="-128"/>
                <a:ea typeface="HG丸ｺﾞｼｯｸM-PRO" panose="020F0600000000000000" pitchFamily="50" charset="-128"/>
              </a:rPr>
              <a:t>報酬・介護報酬の同時</a:t>
            </a:r>
            <a:r>
              <a:rPr lang="ja-JP" altLang="en-US" sz="1400" b="1" dirty="0" smtClean="0">
                <a:latin typeface="HG丸ｺﾞｼｯｸM-PRO" panose="020F0600000000000000" pitchFamily="50" charset="-128"/>
                <a:ea typeface="HG丸ｺﾞｼｯｸM-PRO" panose="020F0600000000000000" pitchFamily="50" charset="-128"/>
              </a:rPr>
              <a:t>改定</a:t>
            </a:r>
            <a:r>
              <a:rPr lang="en-US" altLang="ja-JP" sz="1400" b="1" dirty="0" smtClean="0">
                <a:latin typeface="HG丸ｺﾞｼｯｸM-PRO" panose="020F0600000000000000" pitchFamily="50" charset="-128"/>
                <a:ea typeface="HG丸ｺﾞｼｯｸM-PRO" panose="020F0600000000000000" pitchFamily="50" charset="-128"/>
              </a:rPr>
              <a:t>)</a:t>
            </a:r>
            <a:endParaRPr lang="en-US" altLang="ja-JP" sz="1400" b="1" dirty="0">
              <a:latin typeface="HG丸ｺﾞｼｯｸM-PRO" panose="020F0600000000000000" pitchFamily="50" charset="-128"/>
              <a:ea typeface="HG丸ｺﾞｼｯｸM-PRO" panose="020F0600000000000000" pitchFamily="50" charset="-128"/>
            </a:endParaRPr>
          </a:p>
          <a:p>
            <a:pPr marL="365125" lvl="1" indent="-365125">
              <a:buFont typeface="Wingdings" panose="05000000000000000000" pitchFamily="2" charset="2"/>
              <a:buChar char="l"/>
            </a:pPr>
            <a:r>
              <a:rPr lang="ja-JP" altLang="en-US" sz="1600" b="1" dirty="0" smtClean="0">
                <a:latin typeface="HG丸ｺﾞｼｯｸM-PRO" panose="020F0600000000000000" pitchFamily="50" charset="-128"/>
                <a:ea typeface="HG丸ｺﾞｼｯｸM-PRO" panose="020F0600000000000000" pitchFamily="50" charset="-128"/>
              </a:rPr>
              <a:t>その他</a:t>
            </a:r>
            <a:r>
              <a:rPr lang="ja-JP" altLang="en-US" sz="1600" b="1" dirty="0">
                <a:latin typeface="HG丸ｺﾞｼｯｸM-PRO" panose="020F0600000000000000" pitchFamily="50" charset="-128"/>
                <a:ea typeface="HG丸ｺﾞｼｯｸM-PRO" panose="020F0600000000000000" pitchFamily="50" charset="-128"/>
              </a:rPr>
              <a:t>の指摘事項</a:t>
            </a:r>
            <a:endParaRPr lang="en-US" altLang="ja-JP" sz="1600" b="1" dirty="0">
              <a:latin typeface="HG丸ｺﾞｼｯｸM-PRO" panose="020F0600000000000000" pitchFamily="50" charset="-128"/>
              <a:ea typeface="HG丸ｺﾞｼｯｸM-PRO" panose="020F0600000000000000" pitchFamily="50" charset="-128"/>
            </a:endParaRPr>
          </a:p>
          <a:p>
            <a:pPr marL="742830" lvl="2" indent="-342900">
              <a:buFont typeface="Wingdings" panose="05000000000000000000" pitchFamily="2" charset="2"/>
              <a:buChar char="Ø"/>
            </a:pPr>
            <a:r>
              <a:rPr lang="ja-JP" altLang="en-US" sz="1400" b="1" dirty="0">
                <a:latin typeface="HG丸ｺﾞｼｯｸM-PRO" panose="020F0600000000000000" pitchFamily="50" charset="-128"/>
                <a:ea typeface="HG丸ｺﾞｼｯｸM-PRO" panose="020F0600000000000000" pitchFamily="50" charset="-128"/>
              </a:rPr>
              <a:t>経済・財政再生計画　改革</a:t>
            </a:r>
            <a:r>
              <a:rPr lang="ja-JP" altLang="en-US" sz="1400" b="1" dirty="0" smtClean="0">
                <a:latin typeface="HG丸ｺﾞｼｯｸM-PRO" panose="020F0600000000000000" pitchFamily="50" charset="-128"/>
                <a:ea typeface="HG丸ｺﾞｼｯｸM-PRO" panose="020F0600000000000000" pitchFamily="50" charset="-128"/>
              </a:rPr>
              <a:t>工程表（</a:t>
            </a:r>
            <a:r>
              <a:rPr lang="ja-JP" altLang="en-US" sz="1400" b="1" dirty="0">
                <a:latin typeface="HG丸ｺﾞｼｯｸM-PRO" panose="020F0600000000000000" pitchFamily="50" charset="-128"/>
                <a:ea typeface="HG丸ｺﾞｼｯｸM-PRO" panose="020F0600000000000000" pitchFamily="50" charset="-128"/>
              </a:rPr>
              <a:t>経済財政諮問会議）</a:t>
            </a:r>
            <a:endParaRPr lang="en-US" altLang="ja-JP" sz="1400" b="1" dirty="0">
              <a:latin typeface="HG丸ｺﾞｼｯｸM-PRO" panose="020F0600000000000000" pitchFamily="50" charset="-128"/>
              <a:ea typeface="HG丸ｺﾞｼｯｸM-PRO" panose="020F0600000000000000" pitchFamily="50" charset="-128"/>
            </a:endParaRPr>
          </a:p>
          <a:p>
            <a:pPr marL="742830" lvl="2" indent="-342900">
              <a:buFont typeface="Wingdings" panose="05000000000000000000" pitchFamily="2" charset="2"/>
              <a:buChar char="Ø"/>
            </a:pPr>
            <a:r>
              <a:rPr lang="ja-JP" altLang="ja-JP" sz="1400" b="1" dirty="0" smtClean="0">
                <a:latin typeface="HG丸ｺﾞｼｯｸM-PRO" panose="020F0600000000000000" pitchFamily="50" charset="-128"/>
                <a:ea typeface="HG丸ｺﾞｼｯｸM-PRO" panose="020F0600000000000000" pitchFamily="50" charset="-128"/>
              </a:rPr>
              <a:t>ニッポン</a:t>
            </a:r>
            <a:r>
              <a:rPr lang="ja-JP" altLang="ja-JP" sz="1400" b="1" dirty="0">
                <a:latin typeface="HG丸ｺﾞｼｯｸM-PRO" panose="020F0600000000000000" pitchFamily="50" charset="-128"/>
                <a:ea typeface="HG丸ｺﾞｼｯｸM-PRO" panose="020F0600000000000000" pitchFamily="50" charset="-128"/>
              </a:rPr>
              <a:t>一億総活躍</a:t>
            </a:r>
            <a:r>
              <a:rPr lang="ja-JP" altLang="ja-JP" sz="1400" b="1" dirty="0" smtClean="0">
                <a:latin typeface="HG丸ｺﾞｼｯｸM-PRO" panose="020F0600000000000000" pitchFamily="50" charset="-128"/>
                <a:ea typeface="HG丸ｺﾞｼｯｸM-PRO" panose="020F0600000000000000" pitchFamily="50" charset="-128"/>
              </a:rPr>
              <a:t>プラン（</a:t>
            </a:r>
            <a:r>
              <a:rPr lang="en-US" altLang="ja-JP" sz="1400" b="1" dirty="0" smtClean="0">
                <a:latin typeface="HG丸ｺﾞｼｯｸM-PRO" panose="020F0600000000000000" pitchFamily="50" charset="-128"/>
                <a:ea typeface="HG丸ｺﾞｼｯｸM-PRO" panose="020F0600000000000000" pitchFamily="50" charset="-128"/>
              </a:rPr>
              <a:t>H28.6.</a:t>
            </a:r>
            <a:r>
              <a:rPr lang="ja-JP" altLang="en-US" sz="1400" b="1" dirty="0" smtClean="0">
                <a:latin typeface="HG丸ｺﾞｼｯｸM-PRO" panose="020F0600000000000000" pitchFamily="50" charset="-128"/>
                <a:ea typeface="HG丸ｺﾞｼｯｸM-PRO" panose="020F0600000000000000" pitchFamily="50" charset="-128"/>
              </a:rPr>
              <a:t>：</a:t>
            </a:r>
            <a:r>
              <a:rPr lang="en-US" altLang="ja-JP" sz="1400" b="1" dirty="0" smtClean="0">
                <a:latin typeface="HG丸ｺﾞｼｯｸM-PRO" panose="020F0600000000000000" pitchFamily="50" charset="-128"/>
                <a:ea typeface="HG丸ｺﾞｼｯｸM-PRO" panose="020F0600000000000000" pitchFamily="50" charset="-128"/>
              </a:rPr>
              <a:t>2</a:t>
            </a:r>
            <a:r>
              <a:rPr lang="ja-JP" altLang="ja-JP" sz="1400" b="1" dirty="0" smtClean="0">
                <a:latin typeface="HG丸ｺﾞｼｯｸM-PRO" panose="020F0600000000000000" pitchFamily="50" charset="-128"/>
                <a:ea typeface="HG丸ｺﾞｼｯｸM-PRO" panose="020F0600000000000000" pitchFamily="50" charset="-128"/>
              </a:rPr>
              <a:t>閣議</a:t>
            </a:r>
            <a:r>
              <a:rPr lang="ja-JP" altLang="ja-JP" sz="1400" b="1" dirty="0">
                <a:latin typeface="HG丸ｺﾞｼｯｸM-PRO" panose="020F0600000000000000" pitchFamily="50" charset="-128"/>
                <a:ea typeface="HG丸ｺﾞｼｯｸM-PRO" panose="020F0600000000000000" pitchFamily="50" charset="-128"/>
              </a:rPr>
              <a:t>決定）</a:t>
            </a:r>
            <a:endParaRPr lang="en-US" altLang="ja-JP" sz="1400" b="1" dirty="0">
              <a:latin typeface="HG丸ｺﾞｼｯｸM-PRO" panose="020F0600000000000000" pitchFamily="50" charset="-128"/>
              <a:ea typeface="HG丸ｺﾞｼｯｸM-PRO" panose="020F0600000000000000" pitchFamily="50" charset="-128"/>
            </a:endParaRPr>
          </a:p>
          <a:p>
            <a:pPr marL="742830" lvl="2" indent="-342900">
              <a:buFont typeface="Wingdings" panose="05000000000000000000" pitchFamily="2" charset="2"/>
              <a:buChar char="Ø"/>
            </a:pPr>
            <a:r>
              <a:rPr lang="ja-JP" altLang="ja-JP" sz="1400" b="1" dirty="0">
                <a:latin typeface="HG丸ｺﾞｼｯｸM-PRO" panose="020F0600000000000000" pitchFamily="50" charset="-128"/>
                <a:ea typeface="HG丸ｺﾞｼｯｸM-PRO" panose="020F0600000000000000" pitchFamily="50" charset="-128"/>
              </a:rPr>
              <a:t>未来投資戦略</a:t>
            </a:r>
            <a:r>
              <a:rPr lang="en-US" altLang="ja-JP" sz="1400" b="1" dirty="0">
                <a:latin typeface="HG丸ｺﾞｼｯｸM-PRO" panose="020F0600000000000000" pitchFamily="50" charset="-128"/>
                <a:ea typeface="HG丸ｺﾞｼｯｸM-PRO" panose="020F0600000000000000" pitchFamily="50" charset="-128"/>
              </a:rPr>
              <a:t>2017</a:t>
            </a:r>
            <a:r>
              <a:rPr lang="ja-JP" altLang="ja-JP" sz="1400" b="1" dirty="0" smtClean="0">
                <a:latin typeface="HG丸ｺﾞｼｯｸM-PRO" panose="020F0600000000000000" pitchFamily="50" charset="-128"/>
                <a:ea typeface="HG丸ｺﾞｼｯｸM-PRO" panose="020F0600000000000000" pitchFamily="50" charset="-128"/>
              </a:rPr>
              <a:t>（</a:t>
            </a:r>
            <a:r>
              <a:rPr lang="en-US" altLang="ja-JP" sz="1400" b="1" dirty="0" smtClean="0">
                <a:latin typeface="HG丸ｺﾞｼｯｸM-PRO" panose="020F0600000000000000" pitchFamily="50" charset="-128"/>
                <a:ea typeface="HG丸ｺﾞｼｯｸM-PRO" panose="020F0600000000000000" pitchFamily="50" charset="-128"/>
              </a:rPr>
              <a:t>H29.6.9</a:t>
            </a:r>
            <a:r>
              <a:rPr lang="ja-JP" altLang="en-US" sz="1400" b="1" dirty="0" smtClean="0">
                <a:latin typeface="HG丸ｺﾞｼｯｸM-PRO" panose="020F0600000000000000" pitchFamily="50" charset="-128"/>
                <a:ea typeface="HG丸ｺﾞｼｯｸM-PRO" panose="020F0600000000000000" pitchFamily="50" charset="-128"/>
              </a:rPr>
              <a:t>：</a:t>
            </a:r>
            <a:r>
              <a:rPr lang="ja-JP" altLang="ja-JP" sz="1400" b="1" dirty="0" smtClean="0">
                <a:latin typeface="HG丸ｺﾞｼｯｸM-PRO" panose="020F0600000000000000" pitchFamily="50" charset="-128"/>
                <a:ea typeface="HG丸ｺﾞｼｯｸM-PRO" panose="020F0600000000000000" pitchFamily="50" charset="-128"/>
              </a:rPr>
              <a:t>閣議</a:t>
            </a:r>
            <a:r>
              <a:rPr lang="ja-JP" altLang="ja-JP" sz="1400" b="1" dirty="0">
                <a:latin typeface="HG丸ｺﾞｼｯｸM-PRO" panose="020F0600000000000000" pitchFamily="50" charset="-128"/>
                <a:ea typeface="HG丸ｺﾞｼｯｸM-PRO" panose="020F0600000000000000" pitchFamily="50" charset="-128"/>
              </a:rPr>
              <a:t>決定）</a:t>
            </a:r>
            <a:endParaRPr lang="en-US" altLang="ja-JP" sz="1400"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5A02BD7A-635E-43A0-8464-FD5073BFE4FA}" type="slidenum">
              <a:rPr lang="ja-JP" altLang="en-US" smtClean="0">
                <a:solidFill>
                  <a:prstClr val="black"/>
                </a:solidFill>
              </a:rPr>
              <a:pPr/>
              <a:t>25</a:t>
            </a:fld>
            <a:endParaRPr lang="ja-JP" altLang="en-US" dirty="0">
              <a:solidFill>
                <a:prstClr val="black"/>
              </a:solidFill>
            </a:endParaRPr>
          </a:p>
        </p:txBody>
      </p:sp>
      <p:sp>
        <p:nvSpPr>
          <p:cNvPr id="2" name="正方形/長方形 1"/>
          <p:cNvSpPr/>
          <p:nvPr/>
        </p:nvSpPr>
        <p:spPr>
          <a:xfrm>
            <a:off x="200472" y="508610"/>
            <a:ext cx="3992613" cy="472118"/>
          </a:xfrm>
          <a:prstGeom prst="rect">
            <a:avLst/>
          </a:prstGeom>
        </p:spPr>
        <p:style>
          <a:lnRef idx="3">
            <a:schemeClr val="lt1"/>
          </a:lnRef>
          <a:fillRef idx="1">
            <a:schemeClr val="accent2"/>
          </a:fillRef>
          <a:effectRef idx="1">
            <a:schemeClr val="accent2"/>
          </a:effectRef>
          <a:fontRef idx="minor">
            <a:schemeClr val="lt1"/>
          </a:fontRef>
        </p:style>
        <p:txBody>
          <a:bodyPr wrap="none" lIns="72000" tIns="0" rIns="72000" bIns="0" anchor="ctr">
            <a:normAutofit/>
          </a:bodyPr>
          <a:lstStyle/>
          <a:p>
            <a:pPr marL="0" lvl="1" defTabSz="914400"/>
            <a:r>
              <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介護保険を取り巻く主な課題</a:t>
            </a:r>
            <a:r>
              <a:rPr lang="en-US" altLang="ja-JP"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416496" y="4797152"/>
            <a:ext cx="9036464" cy="432048"/>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r>
              <a:rPr lang="ja-JP" altLang="ja-JP" sz="2000" b="1" dirty="0">
                <a:solidFill>
                  <a:prstClr val="white"/>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地域包括ケアシステムの推進</a:t>
            </a:r>
            <a:endParaRPr lang="ja-JP" altLang="en-US" sz="2000" b="1" dirty="0">
              <a:solidFill>
                <a:prstClr val="white"/>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9" name="正方形/長方形 8"/>
          <p:cNvSpPr/>
          <p:nvPr/>
        </p:nvSpPr>
        <p:spPr>
          <a:xfrm>
            <a:off x="416496" y="5271591"/>
            <a:ext cx="9036464" cy="461665"/>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defTabSz="914400"/>
            <a:r>
              <a:rPr lang="ja-JP" altLang="en-US" sz="2000" b="1" dirty="0" smtClean="0">
                <a:solidFill>
                  <a:prstClr val="white"/>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自立支援・重度化防止に資する質の高い介護サービスの実現</a:t>
            </a:r>
            <a:endParaRPr lang="ja-JP" altLang="en-US" sz="2000" b="1" dirty="0">
              <a:solidFill>
                <a:prstClr val="white"/>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10" name="正方形/長方形 9"/>
          <p:cNvSpPr/>
          <p:nvPr/>
        </p:nvSpPr>
        <p:spPr>
          <a:xfrm>
            <a:off x="416496" y="5805264"/>
            <a:ext cx="9036464" cy="461665"/>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defTabSz="914400"/>
            <a:r>
              <a:rPr lang="ja-JP" altLang="en-US" sz="2000" b="1" dirty="0" smtClean="0">
                <a:solidFill>
                  <a:prstClr val="white"/>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多様な人材の確保と生産性の向上</a:t>
            </a:r>
            <a:endParaRPr lang="ja-JP" altLang="en-US" sz="2000" b="1" dirty="0">
              <a:solidFill>
                <a:prstClr val="white"/>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11" name="正方形/長方形 10"/>
          <p:cNvSpPr/>
          <p:nvPr/>
        </p:nvSpPr>
        <p:spPr>
          <a:xfrm>
            <a:off x="416496" y="6345352"/>
            <a:ext cx="9036464" cy="46802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ja-JP" altLang="en-US" sz="2000" b="1" dirty="0" smtClean="0">
                <a:solidFill>
                  <a:prstClr val="white"/>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介護サービスの適正化・重点化を通じた制度の安定性・持続可能性の確保</a:t>
            </a:r>
            <a:endParaRPr lang="ja-JP" altLang="en-US" sz="2000" b="1" dirty="0">
              <a:solidFill>
                <a:prstClr val="white"/>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5" name="下矢印 4"/>
          <p:cNvSpPr/>
          <p:nvPr/>
        </p:nvSpPr>
        <p:spPr>
          <a:xfrm>
            <a:off x="3440832" y="4293096"/>
            <a:ext cx="2304256" cy="504056"/>
          </a:xfrm>
          <a:prstGeom prst="downArrow">
            <a:avLst/>
          </a:prstGeom>
          <a:solidFill>
            <a:schemeClr val="accent2"/>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2400" b="1" dirty="0" smtClean="0">
              <a:solidFill>
                <a:prstClr val="black"/>
              </a:solidFill>
            </a:endParaRPr>
          </a:p>
        </p:txBody>
      </p:sp>
    </p:spTree>
    <p:extLst>
      <p:ext uri="{BB962C8B-B14F-4D97-AF65-F5344CB8AC3E}">
        <p14:creationId xmlns:p14="http://schemas.microsoft.com/office/powerpoint/2010/main" val="376022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83579" y="5077760"/>
            <a:ext cx="4834159" cy="1728000"/>
          </a:xfrm>
          <a:prstGeom prst="rect">
            <a:avLst/>
          </a:prstGeom>
          <a:solidFill>
            <a:srgbClr val="7030A0">
              <a:alpha val="2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altLang="ja-JP" sz="1200" dirty="0" smtClean="0">
                <a:solidFill>
                  <a:prstClr val="black"/>
                </a:solidFill>
              </a:rPr>
              <a:t>【</a:t>
            </a:r>
            <a:r>
              <a:rPr lang="ja-JP" altLang="en-US" sz="1200" dirty="0" smtClean="0">
                <a:solidFill>
                  <a:prstClr val="black"/>
                </a:solidFill>
              </a:rPr>
              <a:t>主な事項</a:t>
            </a:r>
            <a:r>
              <a:rPr lang="en-US" altLang="ja-JP" sz="1200" dirty="0" smtClean="0">
                <a:solidFill>
                  <a:prstClr val="black"/>
                </a:solidFill>
              </a:rPr>
              <a:t>】</a:t>
            </a:r>
          </a:p>
          <a:p>
            <a:pPr>
              <a:spcBef>
                <a:spcPts val="600"/>
              </a:spcBef>
            </a:pPr>
            <a:r>
              <a:rPr lang="ja-JP" altLang="en-US" sz="1200" dirty="0" smtClean="0">
                <a:solidFill>
                  <a:prstClr val="black"/>
                </a:solidFill>
              </a:rPr>
              <a:t>　○　生活援助の担い手の拡大</a:t>
            </a:r>
            <a:endParaRPr lang="en-US" altLang="ja-JP" sz="1200" dirty="0" smtClean="0">
              <a:solidFill>
                <a:prstClr val="black"/>
              </a:solidFill>
            </a:endParaRPr>
          </a:p>
          <a:p>
            <a:pPr>
              <a:spcBef>
                <a:spcPts val="600"/>
              </a:spcBef>
            </a:pPr>
            <a:r>
              <a:rPr lang="ja-JP" altLang="en-US" sz="1200" dirty="0" smtClean="0">
                <a:solidFill>
                  <a:prstClr val="black"/>
                </a:solidFill>
              </a:rPr>
              <a:t>　○　介護ロボットの活用の促進</a:t>
            </a:r>
            <a:endParaRPr lang="en-US" altLang="ja-JP" sz="1200" dirty="0" smtClean="0">
              <a:solidFill>
                <a:prstClr val="black"/>
              </a:solidFill>
            </a:endParaRPr>
          </a:p>
          <a:p>
            <a:pPr>
              <a:spcBef>
                <a:spcPts val="600"/>
              </a:spcBef>
            </a:pPr>
            <a:r>
              <a:rPr lang="ja-JP" altLang="en-US" sz="1200" dirty="0" smtClean="0">
                <a:solidFill>
                  <a:prstClr val="black"/>
                </a:solidFill>
              </a:rPr>
              <a:t>　○　定期巡回型サービスのオペレーターの専任要件の緩和</a:t>
            </a:r>
            <a:endParaRPr lang="en-US" altLang="ja-JP" sz="1200" dirty="0" smtClean="0">
              <a:solidFill>
                <a:prstClr val="black"/>
              </a:solidFill>
            </a:endParaRPr>
          </a:p>
          <a:p>
            <a:pPr>
              <a:spcBef>
                <a:spcPts val="600"/>
              </a:spcBef>
            </a:pPr>
            <a:r>
              <a:rPr lang="ja-JP" altLang="en-US" sz="1200" dirty="0" smtClean="0">
                <a:solidFill>
                  <a:prstClr val="black"/>
                </a:solidFill>
              </a:rPr>
              <a:t>　○　ＩＣＴを活用したリハビリテーション会議への参加</a:t>
            </a:r>
            <a:endParaRPr lang="en-US" altLang="ja-JP" sz="1200" dirty="0" smtClean="0">
              <a:solidFill>
                <a:prstClr val="black"/>
              </a:solidFill>
            </a:endParaRPr>
          </a:p>
          <a:p>
            <a:pPr marL="273050" indent="-273050">
              <a:spcBef>
                <a:spcPts val="600"/>
              </a:spcBef>
            </a:pPr>
            <a:r>
              <a:rPr lang="ja-JP" altLang="en-US" sz="1200" dirty="0" smtClean="0">
                <a:solidFill>
                  <a:prstClr val="black"/>
                </a:solidFill>
              </a:rPr>
              <a:t>　○　地域密着型サービスの運営推進会議等の開催方法・開催頻度の見直し</a:t>
            </a:r>
            <a:endParaRPr lang="en-US" altLang="ja-JP" sz="1200" dirty="0" smtClean="0">
              <a:solidFill>
                <a:prstClr val="black"/>
              </a:solidFill>
            </a:endParaRPr>
          </a:p>
        </p:txBody>
      </p:sp>
      <p:sp>
        <p:nvSpPr>
          <p:cNvPr id="54" name="正方形/長方形 53"/>
          <p:cNvSpPr/>
          <p:nvPr/>
        </p:nvSpPr>
        <p:spPr>
          <a:xfrm>
            <a:off x="4984930" y="5085376"/>
            <a:ext cx="4834159" cy="1728000"/>
          </a:xfrm>
          <a:prstGeom prst="rect">
            <a:avLst/>
          </a:prstGeom>
          <a:solidFill>
            <a:srgbClr val="00B050">
              <a:alpha val="2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altLang="ja-JP" sz="1200" dirty="0" smtClean="0">
                <a:solidFill>
                  <a:prstClr val="black"/>
                </a:solidFill>
              </a:rPr>
              <a:t>【</a:t>
            </a:r>
            <a:r>
              <a:rPr lang="ja-JP" altLang="en-US" sz="1200" dirty="0" smtClean="0">
                <a:solidFill>
                  <a:prstClr val="black"/>
                </a:solidFill>
              </a:rPr>
              <a:t>主な事項</a:t>
            </a:r>
            <a:r>
              <a:rPr lang="en-US" altLang="ja-JP" sz="1200" dirty="0" smtClean="0">
                <a:solidFill>
                  <a:prstClr val="black"/>
                </a:solidFill>
              </a:rPr>
              <a:t>】</a:t>
            </a:r>
          </a:p>
          <a:p>
            <a:pPr>
              <a:spcBef>
                <a:spcPts val="400"/>
              </a:spcBef>
            </a:pPr>
            <a:r>
              <a:rPr lang="ja-JP" altLang="en-US" sz="1200" dirty="0" smtClean="0">
                <a:solidFill>
                  <a:prstClr val="black"/>
                </a:solidFill>
              </a:rPr>
              <a:t>　○　福祉用具貸与の価格の上限設定等</a:t>
            </a:r>
            <a:endParaRPr lang="en-US" altLang="ja-JP" sz="1200" dirty="0" smtClean="0">
              <a:solidFill>
                <a:prstClr val="black"/>
              </a:solidFill>
            </a:endParaRPr>
          </a:p>
          <a:p>
            <a:pPr marL="273050" indent="-273050">
              <a:spcBef>
                <a:spcPts val="600"/>
              </a:spcBef>
            </a:pPr>
            <a:r>
              <a:rPr lang="ja-JP" altLang="en-US" sz="1200" dirty="0" smtClean="0">
                <a:solidFill>
                  <a:prstClr val="black"/>
                </a:solidFill>
              </a:rPr>
              <a:t>　○</a:t>
            </a:r>
            <a:r>
              <a:rPr lang="ja-JP" altLang="en-US" sz="1200" dirty="0">
                <a:solidFill>
                  <a:prstClr val="black"/>
                </a:solidFill>
              </a:rPr>
              <a:t>　集合</a:t>
            </a:r>
            <a:r>
              <a:rPr lang="ja-JP" altLang="en-US" sz="1200" dirty="0" smtClean="0">
                <a:solidFill>
                  <a:prstClr val="black"/>
                </a:solidFill>
              </a:rPr>
              <a:t>住宅居住者へ</a:t>
            </a:r>
            <a:r>
              <a:rPr lang="ja-JP" altLang="en-US" sz="1200" dirty="0">
                <a:solidFill>
                  <a:prstClr val="black"/>
                </a:solidFill>
              </a:rPr>
              <a:t>の訪問</a:t>
            </a:r>
            <a:r>
              <a:rPr lang="ja-JP" altLang="en-US" sz="1200" dirty="0" smtClean="0">
                <a:solidFill>
                  <a:prstClr val="black"/>
                </a:solidFill>
              </a:rPr>
              <a:t>介護等に関する減算</a:t>
            </a:r>
            <a:r>
              <a:rPr lang="ja-JP" altLang="en-US" sz="1200" dirty="0">
                <a:solidFill>
                  <a:prstClr val="black"/>
                </a:solidFill>
              </a:rPr>
              <a:t>及び区分支給</a:t>
            </a:r>
            <a:r>
              <a:rPr lang="ja-JP" altLang="en-US" sz="1200" dirty="0" smtClean="0">
                <a:solidFill>
                  <a:prstClr val="black"/>
                </a:solidFill>
              </a:rPr>
              <a:t>限度基準額</a:t>
            </a:r>
            <a:r>
              <a:rPr lang="ja-JP" altLang="en-US" sz="1200" dirty="0">
                <a:solidFill>
                  <a:prstClr val="black"/>
                </a:solidFill>
              </a:rPr>
              <a:t>の計算方法の</a:t>
            </a:r>
            <a:r>
              <a:rPr lang="ja-JP" altLang="en-US" sz="1200" dirty="0" smtClean="0">
                <a:solidFill>
                  <a:prstClr val="black"/>
                </a:solidFill>
              </a:rPr>
              <a:t>見直し等</a:t>
            </a:r>
            <a:endParaRPr lang="ja-JP" altLang="en-US" sz="1200" dirty="0">
              <a:solidFill>
                <a:prstClr val="black"/>
              </a:solidFill>
            </a:endParaRPr>
          </a:p>
          <a:p>
            <a:pPr marL="273050" indent="-273050">
              <a:spcBef>
                <a:spcPts val="600"/>
              </a:spcBef>
            </a:pPr>
            <a:r>
              <a:rPr lang="ja-JP" altLang="en-US" sz="1200" dirty="0" smtClean="0">
                <a:solidFill>
                  <a:prstClr val="black"/>
                </a:solidFill>
              </a:rPr>
              <a:t>　○　サービス提供内容を踏まえた訪問看護の報酬体系の見直し</a:t>
            </a:r>
            <a:endParaRPr lang="en-US" altLang="ja-JP" sz="1200" strike="sngStrike" dirty="0" smtClean="0">
              <a:solidFill>
                <a:prstClr val="black"/>
              </a:solidFill>
            </a:endParaRPr>
          </a:p>
          <a:p>
            <a:pPr>
              <a:spcBef>
                <a:spcPts val="600"/>
              </a:spcBef>
            </a:pPr>
            <a:r>
              <a:rPr lang="ja-JP" altLang="en-US" sz="1200" dirty="0" smtClean="0">
                <a:solidFill>
                  <a:prstClr val="black"/>
                </a:solidFill>
              </a:rPr>
              <a:t>　○　通所介護の基本報酬のサービス提供時間区分の見直し等</a:t>
            </a:r>
            <a:endParaRPr lang="en-US" altLang="ja-JP" sz="1200" dirty="0" smtClean="0">
              <a:solidFill>
                <a:prstClr val="black"/>
              </a:solidFill>
            </a:endParaRPr>
          </a:p>
          <a:p>
            <a:pPr>
              <a:spcBef>
                <a:spcPts val="600"/>
              </a:spcBef>
            </a:pPr>
            <a:r>
              <a:rPr lang="ja-JP" altLang="en-US" sz="1200" dirty="0" smtClean="0">
                <a:solidFill>
                  <a:prstClr val="black"/>
                </a:solidFill>
              </a:rPr>
              <a:t>　○　長時間の通所リハビリの基本報酬の見直し</a:t>
            </a:r>
            <a:endParaRPr lang="ja-JP" altLang="en-US" sz="1050" strike="sngStrike" dirty="0">
              <a:solidFill>
                <a:prstClr val="black"/>
              </a:solidFill>
            </a:endParaRPr>
          </a:p>
        </p:txBody>
      </p:sp>
      <p:sp>
        <p:nvSpPr>
          <p:cNvPr id="27" name="正方形/長方形 26"/>
          <p:cNvSpPr/>
          <p:nvPr/>
        </p:nvSpPr>
        <p:spPr>
          <a:xfrm>
            <a:off x="5002012" y="2246316"/>
            <a:ext cx="4834159" cy="2016000"/>
          </a:xfrm>
          <a:prstGeom prst="rect">
            <a:avLst/>
          </a:prstGeom>
          <a:solidFill>
            <a:srgbClr val="FF6600">
              <a:alpha val="2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5738" indent="-185738">
              <a:spcBef>
                <a:spcPts val="600"/>
              </a:spcBef>
            </a:pPr>
            <a:r>
              <a:rPr lang="en-US" altLang="ja-JP" sz="1200" dirty="0" smtClean="0">
                <a:solidFill>
                  <a:prstClr val="black"/>
                </a:solidFill>
                <a:latin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cs typeface="メイリオ" panose="020B0604030504040204" pitchFamily="50" charset="-128"/>
              </a:rPr>
              <a:t>主な事項</a:t>
            </a:r>
            <a:r>
              <a:rPr lang="en-US" altLang="ja-JP" sz="1200" dirty="0" smtClean="0">
                <a:solidFill>
                  <a:prstClr val="black"/>
                </a:solidFill>
                <a:latin typeface="メイリオ" panose="020B0604030504040204" pitchFamily="50" charset="-128"/>
                <a:cs typeface="メイリオ" panose="020B0604030504040204" pitchFamily="50" charset="-128"/>
              </a:rPr>
              <a:t>】</a:t>
            </a:r>
          </a:p>
          <a:p>
            <a:pPr marL="185738" indent="-185738">
              <a:spcBef>
                <a:spcPts val="400"/>
              </a:spcBef>
            </a:pPr>
            <a:r>
              <a:rPr lang="ja-JP" altLang="en-US" sz="1200" dirty="0" smtClean="0">
                <a:solidFill>
                  <a:prstClr val="black"/>
                </a:solidFill>
                <a:latin typeface="メイリオ" panose="020B0604030504040204" pitchFamily="50" charset="-128"/>
                <a:cs typeface="メイリオ" panose="020B0604030504040204" pitchFamily="50" charset="-128"/>
              </a:rPr>
              <a:t>　○　リハビリテーションに関する医師の関与の強化</a:t>
            </a:r>
            <a:endParaRPr lang="en-US" altLang="ja-JP" sz="1200" dirty="0" smtClean="0">
              <a:solidFill>
                <a:prstClr val="black"/>
              </a:solidFill>
              <a:latin typeface="メイリオ" panose="020B0604030504040204" pitchFamily="50" charset="-128"/>
              <a:cs typeface="メイリオ" panose="020B0604030504040204" pitchFamily="50" charset="-128"/>
            </a:endParaRPr>
          </a:p>
          <a:p>
            <a:pPr marL="185738" indent="-185738">
              <a:spcBef>
                <a:spcPts val="400"/>
              </a:spcBef>
            </a:pPr>
            <a:r>
              <a:rPr lang="ja-JP" altLang="en-US" sz="1200" dirty="0" smtClean="0">
                <a:solidFill>
                  <a:prstClr val="black"/>
                </a:solidFill>
                <a:latin typeface="メイリオ" panose="020B0604030504040204" pitchFamily="50" charset="-128"/>
                <a:cs typeface="メイリオ" panose="020B0604030504040204" pitchFamily="50" charset="-128"/>
              </a:rPr>
              <a:t>　○　リハビリテーションにおけるアウトカム評価の拡充</a:t>
            </a:r>
            <a:endParaRPr lang="en-US" altLang="ja-JP" sz="1200" dirty="0" smtClean="0">
              <a:solidFill>
                <a:prstClr val="black"/>
              </a:solidFill>
              <a:latin typeface="メイリオ" panose="020B0604030504040204" pitchFamily="50" charset="-128"/>
              <a:cs typeface="メイリオ" panose="020B0604030504040204" pitchFamily="50" charset="-128"/>
            </a:endParaRPr>
          </a:p>
          <a:p>
            <a:pPr marL="185738" indent="-185738">
              <a:spcBef>
                <a:spcPts val="400"/>
              </a:spcBef>
            </a:pPr>
            <a:r>
              <a:rPr lang="ja-JP" altLang="en-US" sz="1200" dirty="0" smtClean="0">
                <a:solidFill>
                  <a:prstClr val="black"/>
                </a:solidFill>
                <a:latin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cs typeface="メイリオ" panose="020B0604030504040204" pitchFamily="50" charset="-128"/>
              </a:rPr>
              <a:t>○　外部のリハビリ専門職等との連携の推進を含む訪問介護等の自立支援・重度化防止の推進</a:t>
            </a:r>
            <a:endParaRPr lang="en-US" altLang="ja-JP" sz="1200" dirty="0">
              <a:solidFill>
                <a:prstClr val="black"/>
              </a:solidFill>
              <a:latin typeface="メイリオ" panose="020B0604030504040204" pitchFamily="50" charset="-128"/>
              <a:cs typeface="メイリオ" panose="020B0604030504040204" pitchFamily="50" charset="-128"/>
            </a:endParaRPr>
          </a:p>
          <a:p>
            <a:pPr marL="185738" indent="-185738">
              <a:spcBef>
                <a:spcPts val="400"/>
              </a:spcBef>
            </a:pPr>
            <a:r>
              <a:rPr lang="ja-JP" altLang="en-US" sz="1200" dirty="0">
                <a:solidFill>
                  <a:prstClr val="black"/>
                </a:solidFill>
                <a:latin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cs typeface="メイリオ" panose="020B0604030504040204" pitchFamily="50" charset="-128"/>
              </a:rPr>
              <a:t>○　通所</a:t>
            </a:r>
            <a:r>
              <a:rPr lang="ja-JP" altLang="en-US" sz="1200" dirty="0">
                <a:solidFill>
                  <a:prstClr val="black"/>
                </a:solidFill>
                <a:latin typeface="メイリオ" panose="020B0604030504040204" pitchFamily="50" charset="-128"/>
                <a:cs typeface="メイリオ" panose="020B0604030504040204" pitchFamily="50" charset="-128"/>
              </a:rPr>
              <a:t>介護における心身機能の</a:t>
            </a:r>
            <a:r>
              <a:rPr lang="ja-JP" altLang="en-US" sz="1200" dirty="0" smtClean="0">
                <a:solidFill>
                  <a:prstClr val="black"/>
                </a:solidFill>
                <a:latin typeface="メイリオ" panose="020B0604030504040204" pitchFamily="50" charset="-128"/>
                <a:cs typeface="メイリオ" panose="020B0604030504040204" pitchFamily="50" charset="-128"/>
              </a:rPr>
              <a:t>維持に係るアウトカム評価の導入</a:t>
            </a:r>
            <a:endParaRPr lang="en-US" altLang="ja-JP" sz="1200" dirty="0" smtClean="0">
              <a:solidFill>
                <a:prstClr val="black"/>
              </a:solidFill>
              <a:latin typeface="メイリオ" panose="020B0604030504040204" pitchFamily="50" charset="-128"/>
              <a:cs typeface="メイリオ" panose="020B0604030504040204" pitchFamily="50" charset="-128"/>
            </a:endParaRPr>
          </a:p>
          <a:p>
            <a:pPr marL="185738" indent="-185738">
              <a:spcBef>
                <a:spcPts val="400"/>
              </a:spcBef>
            </a:pPr>
            <a:r>
              <a:rPr lang="ja-JP" altLang="en-US" sz="1200" dirty="0" smtClean="0">
                <a:solidFill>
                  <a:prstClr val="black"/>
                </a:solidFill>
                <a:latin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cs typeface="メイリオ" panose="020B0604030504040204" pitchFamily="50" charset="-128"/>
              </a:rPr>
              <a:t>　褥瘡の発生予防のための</a:t>
            </a:r>
            <a:r>
              <a:rPr lang="ja-JP" altLang="en-US" sz="1200" dirty="0" smtClean="0">
                <a:solidFill>
                  <a:prstClr val="black"/>
                </a:solidFill>
                <a:latin typeface="メイリオ" panose="020B0604030504040204" pitchFamily="50" charset="-128"/>
                <a:cs typeface="メイリオ" panose="020B0604030504040204" pitchFamily="50" charset="-128"/>
              </a:rPr>
              <a:t>管理や排泄に介護を要する利用者への</a:t>
            </a:r>
            <a:r>
              <a:rPr lang="ja-JP" altLang="en-US" sz="1200" dirty="0">
                <a:solidFill>
                  <a:prstClr val="black"/>
                </a:solidFill>
                <a:latin typeface="メイリオ" panose="020B0604030504040204" pitchFamily="50" charset="-128"/>
                <a:cs typeface="メイリオ" panose="020B0604030504040204" pitchFamily="50" charset="-128"/>
              </a:rPr>
              <a:t>支援に対する評価の</a:t>
            </a:r>
            <a:r>
              <a:rPr lang="ja-JP" altLang="en-US" sz="1200" dirty="0" smtClean="0">
                <a:solidFill>
                  <a:prstClr val="black"/>
                </a:solidFill>
                <a:latin typeface="メイリオ" panose="020B0604030504040204" pitchFamily="50" charset="-128"/>
                <a:cs typeface="メイリオ" panose="020B0604030504040204" pitchFamily="50" charset="-128"/>
              </a:rPr>
              <a:t>新設</a:t>
            </a:r>
            <a:endParaRPr lang="en-US" altLang="ja-JP" sz="1200" dirty="0" smtClean="0">
              <a:solidFill>
                <a:prstClr val="black"/>
              </a:solidFill>
              <a:latin typeface="メイリオ" panose="020B0604030504040204" pitchFamily="50" charset="-128"/>
              <a:cs typeface="メイリオ" panose="020B0604030504040204" pitchFamily="50" charset="-128"/>
            </a:endParaRPr>
          </a:p>
          <a:p>
            <a:pPr marL="185738" indent="-185738">
              <a:spcBef>
                <a:spcPts val="400"/>
              </a:spcBef>
            </a:pPr>
            <a:r>
              <a:rPr lang="ja-JP" altLang="en-US" sz="1200" dirty="0" smtClean="0">
                <a:solidFill>
                  <a:prstClr val="black"/>
                </a:solidFill>
                <a:latin typeface="メイリオ" panose="020B0604030504040204" pitchFamily="50" charset="-128"/>
                <a:cs typeface="メイリオ" panose="020B0604030504040204" pitchFamily="50" charset="-128"/>
              </a:rPr>
              <a:t>　○　身体的拘束等の適正化の推進</a:t>
            </a:r>
            <a:endParaRPr lang="en-US" altLang="ja-JP" sz="1200" dirty="0" smtClean="0">
              <a:solidFill>
                <a:prstClr val="black"/>
              </a:solidFill>
              <a:latin typeface="メイリオ" panose="020B0604030504040204" pitchFamily="50" charset="-128"/>
              <a:cs typeface="メイリオ" panose="020B0604030504040204" pitchFamily="50" charset="-128"/>
            </a:endParaRPr>
          </a:p>
        </p:txBody>
      </p:sp>
      <p:sp>
        <p:nvSpPr>
          <p:cNvPr id="25" name="正方形/長方形 24"/>
          <p:cNvSpPr/>
          <p:nvPr/>
        </p:nvSpPr>
        <p:spPr>
          <a:xfrm>
            <a:off x="83578" y="2250369"/>
            <a:ext cx="4834159" cy="2016000"/>
          </a:xfrm>
          <a:prstGeom prst="rect">
            <a:avLst/>
          </a:prstGeom>
          <a:solidFill>
            <a:srgbClr val="295CFF">
              <a:alpha val="1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5250" indent="-95250">
              <a:spcBef>
                <a:spcPts val="300"/>
              </a:spcBef>
            </a:pPr>
            <a:r>
              <a:rPr lang="en-US" altLang="ja-JP" sz="1200" dirty="0" smtClean="0">
                <a:solidFill>
                  <a:prstClr val="black"/>
                </a:solidFill>
              </a:rPr>
              <a:t>【</a:t>
            </a:r>
            <a:r>
              <a:rPr lang="ja-JP" altLang="en-US" sz="1200" dirty="0" smtClean="0">
                <a:solidFill>
                  <a:prstClr val="black"/>
                </a:solidFill>
              </a:rPr>
              <a:t>主な事項</a:t>
            </a:r>
            <a:r>
              <a:rPr lang="en-US" altLang="ja-JP" sz="1200" dirty="0" smtClean="0">
                <a:solidFill>
                  <a:prstClr val="black"/>
                </a:solidFill>
              </a:rPr>
              <a:t>】</a:t>
            </a:r>
          </a:p>
          <a:p>
            <a:pPr marL="273050" indent="-273050">
              <a:spcBef>
                <a:spcPts val="300"/>
              </a:spcBef>
            </a:pPr>
            <a:r>
              <a:rPr lang="ja-JP" altLang="en-US" sz="1200" dirty="0" smtClean="0">
                <a:solidFill>
                  <a:prstClr val="black"/>
                </a:solidFill>
              </a:rPr>
              <a:t>　○　中重度の在宅要介護者や、居住系サービス利用者、特別養護老人ホーム入所者の医療ニーズへの対応</a:t>
            </a:r>
            <a:endParaRPr lang="en-US" altLang="ja-JP" sz="1200" dirty="0" smtClean="0">
              <a:solidFill>
                <a:prstClr val="black"/>
              </a:solidFill>
            </a:endParaRPr>
          </a:p>
          <a:p>
            <a:pPr marL="95250" indent="-95250">
              <a:spcBef>
                <a:spcPts val="300"/>
              </a:spcBef>
            </a:pPr>
            <a:r>
              <a:rPr lang="ja-JP" altLang="en-US" sz="1200" dirty="0" smtClean="0">
                <a:solidFill>
                  <a:prstClr val="black"/>
                </a:solidFill>
              </a:rPr>
              <a:t>　○　医療・介護の役割分担と連携の一層の推進</a:t>
            </a:r>
            <a:endParaRPr lang="en-US" altLang="ja-JP" sz="1200" dirty="0" smtClean="0">
              <a:solidFill>
                <a:prstClr val="black"/>
              </a:solidFill>
            </a:endParaRPr>
          </a:p>
          <a:p>
            <a:pPr marL="95250" indent="-95250">
              <a:spcBef>
                <a:spcPts val="300"/>
              </a:spcBef>
            </a:pPr>
            <a:r>
              <a:rPr lang="ja-JP" altLang="en-US" sz="1200" dirty="0" smtClean="0">
                <a:solidFill>
                  <a:prstClr val="black"/>
                </a:solidFill>
              </a:rPr>
              <a:t>　○　医療と介護の複合的ニーズに対応する介護医療院の創設</a:t>
            </a:r>
            <a:endParaRPr lang="en-US" altLang="ja-JP" sz="1200" dirty="0" smtClean="0">
              <a:solidFill>
                <a:prstClr val="black"/>
              </a:solidFill>
            </a:endParaRPr>
          </a:p>
          <a:p>
            <a:pPr marL="95250" indent="-95250">
              <a:spcBef>
                <a:spcPts val="300"/>
              </a:spcBef>
            </a:pPr>
            <a:r>
              <a:rPr lang="ja-JP" altLang="en-US" sz="1200" dirty="0" smtClean="0">
                <a:solidFill>
                  <a:prstClr val="black"/>
                </a:solidFill>
              </a:rPr>
              <a:t>　○　ケアマネジメントの質の向上と公正中立性の確保</a:t>
            </a:r>
            <a:endParaRPr lang="en-US" altLang="ja-JP" sz="1200" dirty="0" smtClean="0">
              <a:solidFill>
                <a:prstClr val="black"/>
              </a:solidFill>
            </a:endParaRPr>
          </a:p>
          <a:p>
            <a:pPr marL="95250" indent="-95250">
              <a:spcBef>
                <a:spcPts val="300"/>
              </a:spcBef>
            </a:pPr>
            <a:r>
              <a:rPr lang="ja-JP" altLang="en-US" sz="1200" dirty="0" smtClean="0">
                <a:solidFill>
                  <a:prstClr val="black"/>
                </a:solidFill>
              </a:rPr>
              <a:t>　○　認知症の人への対応の強化</a:t>
            </a:r>
            <a:endParaRPr lang="en-US" altLang="ja-JP" sz="1200" dirty="0" smtClean="0">
              <a:solidFill>
                <a:prstClr val="black"/>
              </a:solidFill>
            </a:endParaRPr>
          </a:p>
          <a:p>
            <a:pPr marL="95250" indent="-95250">
              <a:spcBef>
                <a:spcPts val="300"/>
              </a:spcBef>
            </a:pPr>
            <a:r>
              <a:rPr lang="ja-JP" altLang="en-US" sz="1200" dirty="0">
                <a:solidFill>
                  <a:prstClr val="black"/>
                </a:solidFill>
              </a:rPr>
              <a:t>　</a:t>
            </a:r>
            <a:r>
              <a:rPr lang="ja-JP" altLang="en-US" sz="1200" dirty="0" smtClean="0">
                <a:solidFill>
                  <a:prstClr val="black"/>
                </a:solidFill>
              </a:rPr>
              <a:t>○　口腔衛生管理の充実と栄養改善の取組の推進</a:t>
            </a:r>
            <a:endParaRPr lang="en-US" altLang="ja-JP" sz="1200" dirty="0" smtClean="0">
              <a:solidFill>
                <a:prstClr val="black"/>
              </a:solidFill>
            </a:endParaRPr>
          </a:p>
          <a:p>
            <a:pPr marL="95250" indent="-95250">
              <a:spcBef>
                <a:spcPts val="300"/>
              </a:spcBef>
            </a:pPr>
            <a:r>
              <a:rPr lang="ja-JP" altLang="en-US" sz="1200" dirty="0" smtClean="0">
                <a:solidFill>
                  <a:prstClr val="black"/>
                </a:solidFill>
              </a:rPr>
              <a:t>　○　地域共生社会の実現に向けた取組の推進</a:t>
            </a:r>
            <a:endParaRPr lang="ja-JP" altLang="en-US" sz="1200" dirty="0">
              <a:solidFill>
                <a:prstClr val="black"/>
              </a:solidFill>
            </a:endParaRPr>
          </a:p>
        </p:txBody>
      </p:sp>
      <p:sp>
        <p:nvSpPr>
          <p:cNvPr id="37" name="正方形/長方形 36"/>
          <p:cNvSpPr/>
          <p:nvPr/>
        </p:nvSpPr>
        <p:spPr>
          <a:xfrm>
            <a:off x="4992534" y="1542937"/>
            <a:ext cx="4860000" cy="252000"/>
          </a:xfrm>
          <a:prstGeom prst="rect">
            <a:avLst/>
          </a:prstGeom>
          <a:solidFill>
            <a:srgbClr val="FF66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自立支援・重度化防止に資する質の高い介護サービスの実現</a:t>
            </a:r>
            <a:endParaRPr lang="ja-JP" altLang="en-US" sz="13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0992" y="4381900"/>
            <a:ext cx="4860000" cy="252000"/>
          </a:xfrm>
          <a:prstGeom prst="rect">
            <a:avLst/>
          </a:prstGeom>
          <a:solidFill>
            <a:srgbClr val="703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多様な人材の確保と生産性の向上</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6456" y="1779819"/>
            <a:ext cx="4897854" cy="461665"/>
          </a:xfrm>
          <a:prstGeom prst="rect">
            <a:avLst/>
          </a:prstGeom>
          <a:noFill/>
        </p:spPr>
        <p:txBody>
          <a:bodyPr wrap="square" rtlCol="0">
            <a:spAutoFit/>
          </a:bodyPr>
          <a:lstStyle/>
          <a:p>
            <a:pPr marL="185738" indent="-185738"/>
            <a:r>
              <a:rPr lang="ja-JP" altLang="en-US" sz="1200" b="1" dirty="0" smtClean="0">
                <a:solidFill>
                  <a:prstClr val="black"/>
                </a:solidFill>
                <a:latin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cs typeface="メイリオ" panose="020B0604030504040204" pitchFamily="50" charset="-128"/>
              </a:rPr>
              <a:t>中重度の要介護者も含め、</a:t>
            </a:r>
            <a:r>
              <a:rPr lang="ja-JP" altLang="en-US" sz="1200" b="1" dirty="0" smtClean="0">
                <a:solidFill>
                  <a:srgbClr val="FF0000"/>
                </a:solidFill>
                <a:latin typeface="メイリオ" panose="020B0604030504040204" pitchFamily="50" charset="-128"/>
                <a:cs typeface="メイリオ" panose="020B0604030504040204" pitchFamily="50" charset="-128"/>
              </a:rPr>
              <a:t>どこに住んでいても適切な医療・介護サービスを切れ目なく受けることができる</a:t>
            </a:r>
            <a:r>
              <a:rPr lang="ja-JP" altLang="en-US" sz="1200" b="1" dirty="0" smtClean="0">
                <a:solidFill>
                  <a:prstClr val="black"/>
                </a:solidFill>
                <a:latin typeface="メイリオ" panose="020B0604030504040204" pitchFamily="50" charset="-128"/>
                <a:cs typeface="メイリオ" panose="020B0604030504040204" pitchFamily="50" charset="-128"/>
              </a:rPr>
              <a:t>体制を整備</a:t>
            </a:r>
            <a:endParaRPr lang="en-US" altLang="ja-JP" sz="1300" dirty="0">
              <a:solidFill>
                <a:prstClr val="black"/>
              </a:solidFill>
              <a:latin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5002012" y="1784945"/>
            <a:ext cx="4795839" cy="461665"/>
          </a:xfrm>
          <a:prstGeom prst="rect">
            <a:avLst/>
          </a:prstGeom>
          <a:noFill/>
        </p:spPr>
        <p:txBody>
          <a:bodyPr wrap="square" rtlCol="0">
            <a:spAutoFit/>
          </a:bodyPr>
          <a:lstStyle/>
          <a:p>
            <a:pPr marL="185738" indent="-185738"/>
            <a:r>
              <a:rPr lang="ja-JP" altLang="en-US" sz="1200" b="1" spc="-40" dirty="0" smtClean="0">
                <a:solidFill>
                  <a:prstClr val="black"/>
                </a:solidFill>
                <a:latin typeface="メイリオ" panose="020B0604030504040204" pitchFamily="50" charset="-128"/>
                <a:cs typeface="メイリオ" panose="020B0604030504040204" pitchFamily="50" charset="-128"/>
              </a:rPr>
              <a:t>■　介護保険の理念や目的を踏まえ、</a:t>
            </a:r>
            <a:r>
              <a:rPr lang="ja-JP" altLang="en-US" sz="1200" b="1" spc="-40" dirty="0" smtClean="0">
                <a:solidFill>
                  <a:srgbClr val="FF0000"/>
                </a:solidFill>
                <a:latin typeface="メイリオ" panose="020B0604030504040204" pitchFamily="50" charset="-128"/>
                <a:cs typeface="メイリオ" panose="020B0604030504040204" pitchFamily="50" charset="-128"/>
              </a:rPr>
              <a:t>安心・安全で、自立支援・重度化防止に資する質の高い介護サービス</a:t>
            </a:r>
            <a:r>
              <a:rPr lang="ja-JP" altLang="en-US" sz="1200" b="1" spc="-40" dirty="0" smtClean="0">
                <a:solidFill>
                  <a:prstClr val="black"/>
                </a:solidFill>
                <a:latin typeface="メイリオ" panose="020B0604030504040204" pitchFamily="50" charset="-128"/>
                <a:cs typeface="メイリオ" panose="020B0604030504040204" pitchFamily="50" charset="-128"/>
              </a:rPr>
              <a:t>を実現</a:t>
            </a:r>
            <a:endParaRPr lang="ja-JP" altLang="en-US" sz="1200" dirty="0">
              <a:solidFill>
                <a:prstClr val="black"/>
              </a:solidFill>
              <a:latin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60965" y="4637614"/>
            <a:ext cx="4893351" cy="461665"/>
          </a:xfrm>
          <a:prstGeom prst="rect">
            <a:avLst/>
          </a:prstGeom>
          <a:noFill/>
          <a:ln>
            <a:noFill/>
          </a:ln>
        </p:spPr>
        <p:txBody>
          <a:bodyPr wrap="square" rtlCol="0">
            <a:spAutoFit/>
          </a:bodyPr>
          <a:lstStyle/>
          <a:p>
            <a:pPr marL="179388" indent="-179388"/>
            <a:r>
              <a:rPr lang="ja-JP" altLang="en-US" sz="1200" b="1" dirty="0" smtClean="0">
                <a:solidFill>
                  <a:prstClr val="black"/>
                </a:solidFill>
                <a:latin typeface="メイリオ" panose="020B0604030504040204" pitchFamily="50" charset="-128"/>
                <a:cs typeface="メイリオ" panose="020B0604030504040204" pitchFamily="50" charset="-128"/>
              </a:rPr>
              <a:t>■　</a:t>
            </a:r>
            <a:r>
              <a:rPr lang="ja-JP" altLang="en-US" sz="1200" b="1" dirty="0" smtClean="0">
                <a:solidFill>
                  <a:srgbClr val="FF0000"/>
                </a:solidFill>
                <a:latin typeface="メイリオ" panose="020B0604030504040204" pitchFamily="50" charset="-128"/>
                <a:cs typeface="メイリオ" panose="020B0604030504040204" pitchFamily="50" charset="-128"/>
              </a:rPr>
              <a:t>人材の有効活用・機能分化、ロボット技術等を用いた負担軽減、各種基準の緩和等</a:t>
            </a:r>
            <a:r>
              <a:rPr lang="ja-JP" altLang="en-US" sz="1200" b="1" dirty="0" smtClean="0">
                <a:solidFill>
                  <a:prstClr val="black"/>
                </a:solidFill>
                <a:latin typeface="メイリオ" panose="020B0604030504040204" pitchFamily="50" charset="-128"/>
                <a:cs typeface="メイリオ" panose="020B0604030504040204" pitchFamily="50" charset="-128"/>
              </a:rPr>
              <a:t>を通じた効率化を推進</a:t>
            </a:r>
            <a:endParaRPr lang="ja-JP" altLang="ja-JP" sz="1200" dirty="0">
              <a:solidFill>
                <a:prstClr val="black"/>
              </a:solidFill>
              <a:latin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4954310" y="4617529"/>
            <a:ext cx="4872384" cy="461665"/>
          </a:xfrm>
          <a:prstGeom prst="rect">
            <a:avLst/>
          </a:prstGeom>
          <a:noFill/>
        </p:spPr>
        <p:txBody>
          <a:bodyPr wrap="square" rtlCol="0">
            <a:spAutoFit/>
          </a:bodyPr>
          <a:lstStyle/>
          <a:p>
            <a:pPr marL="88900" indent="-88900"/>
            <a:r>
              <a:rPr lang="ja-JP" altLang="en-US" sz="1200" b="1" dirty="0" smtClean="0">
                <a:solidFill>
                  <a:prstClr val="black"/>
                </a:solidFill>
                <a:latin typeface="メイリオ" panose="020B0604030504040204" pitchFamily="50" charset="-128"/>
                <a:cs typeface="メイリオ" panose="020B0604030504040204" pitchFamily="50" charset="-128"/>
              </a:rPr>
              <a:t>■　介護サービスの適正化・重点化を図ることにより、</a:t>
            </a:r>
            <a:r>
              <a:rPr lang="ja-JP" altLang="ja-JP" sz="1200" b="1" dirty="0" smtClean="0">
                <a:solidFill>
                  <a:srgbClr val="FF0000"/>
                </a:solidFill>
                <a:latin typeface="メイリオ" panose="020B0604030504040204" pitchFamily="50" charset="-128"/>
                <a:cs typeface="メイリオ" panose="020B0604030504040204" pitchFamily="50" charset="-128"/>
              </a:rPr>
              <a:t>制度の</a:t>
            </a:r>
            <a:r>
              <a:rPr lang="ja-JP" altLang="en-US" sz="1200" b="1" dirty="0" smtClean="0">
                <a:solidFill>
                  <a:srgbClr val="FF0000"/>
                </a:solidFill>
                <a:latin typeface="メイリオ" panose="020B0604030504040204" pitchFamily="50" charset="-128"/>
                <a:cs typeface="メイリオ" panose="020B0604030504040204" pitchFamily="50" charset="-128"/>
              </a:rPr>
              <a:t>安定性・</a:t>
            </a:r>
            <a:r>
              <a:rPr lang="ja-JP" altLang="ja-JP" sz="1200" b="1" dirty="0" smtClean="0">
                <a:solidFill>
                  <a:srgbClr val="FF0000"/>
                </a:solidFill>
                <a:latin typeface="メイリオ" panose="020B0604030504040204" pitchFamily="50" charset="-128"/>
                <a:cs typeface="メイリオ" panose="020B0604030504040204" pitchFamily="50" charset="-128"/>
              </a:rPr>
              <a:t>持続</a:t>
            </a:r>
            <a:r>
              <a:rPr lang="ja-JP" altLang="ja-JP" sz="1200" b="1" dirty="0">
                <a:solidFill>
                  <a:srgbClr val="FF0000"/>
                </a:solidFill>
                <a:latin typeface="メイリオ" panose="020B0604030504040204" pitchFamily="50" charset="-128"/>
                <a:cs typeface="メイリオ" panose="020B0604030504040204" pitchFamily="50" charset="-128"/>
              </a:rPr>
              <a:t>可能性</a:t>
            </a:r>
            <a:r>
              <a:rPr lang="ja-JP" altLang="ja-JP" sz="1200" b="1" dirty="0">
                <a:solidFill>
                  <a:prstClr val="black"/>
                </a:solidFill>
                <a:latin typeface="メイリオ" panose="020B0604030504040204" pitchFamily="50" charset="-128"/>
                <a:cs typeface="メイリオ" panose="020B0604030504040204" pitchFamily="50" charset="-128"/>
              </a:rPr>
              <a:t>を</a:t>
            </a:r>
            <a:r>
              <a:rPr lang="ja-JP" altLang="ja-JP" sz="1200" b="1" dirty="0" smtClean="0">
                <a:solidFill>
                  <a:prstClr val="black"/>
                </a:solidFill>
                <a:latin typeface="メイリオ" panose="020B0604030504040204" pitchFamily="50" charset="-128"/>
                <a:cs typeface="メイリオ" panose="020B0604030504040204" pitchFamily="50" charset="-128"/>
              </a:rPr>
              <a:t>確保</a:t>
            </a:r>
            <a:endParaRPr lang="en-US" altLang="ja-JP" sz="1200" dirty="0" smtClean="0">
              <a:solidFill>
                <a:prstClr val="black"/>
              </a:solidFill>
              <a:latin typeface="メイリオ" panose="020B0604030504040204" pitchFamily="50" charset="-128"/>
              <a:cs typeface="メイリオ" panose="020B0604030504040204" pitchFamily="50" charset="-128"/>
            </a:endParaRPr>
          </a:p>
        </p:txBody>
      </p:sp>
      <p:sp>
        <p:nvSpPr>
          <p:cNvPr id="39" name="正方形/長方形 38"/>
          <p:cNvSpPr/>
          <p:nvPr/>
        </p:nvSpPr>
        <p:spPr>
          <a:xfrm>
            <a:off x="20992" y="1531047"/>
            <a:ext cx="4860000" cy="252000"/>
          </a:xfrm>
          <a:prstGeom prst="rect">
            <a:avLst/>
          </a:prstGeom>
          <a:solidFill>
            <a:srgbClr val="295C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地域包括ケアシステムの推進</a:t>
            </a:r>
            <a:endPar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5001419" y="4365104"/>
            <a:ext cx="4860000" cy="252000"/>
          </a:xfrm>
          <a:prstGeom prst="rect">
            <a:avLst/>
          </a:prstGeom>
          <a:solidFill>
            <a:srgbClr val="00B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1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介護サービスの適正化・重点化を通じた制度の安定性・持続可能性の確保</a:t>
            </a:r>
            <a:endPar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189" y="11079"/>
            <a:ext cx="9906000" cy="472400"/>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a:tabLst>
                <a:tab pos="3857625" algn="l"/>
              </a:tabLst>
            </a:pPr>
            <a:r>
              <a:rPr lang="ja-JP" altLang="en-US" sz="2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年度介護報酬改定の概要</a:t>
            </a:r>
            <a:endParaRPr lang="ja-JP" altLang="en-US" sz="2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56461" y="548680"/>
            <a:ext cx="9738136" cy="936104"/>
          </a:xfrm>
          <a:prstGeom prst="rect">
            <a:avLst/>
          </a:prstGeom>
          <a:no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716" tIns="33358" rIns="66716" bIns="33358" rtlCol="0" anchor="ctr"/>
          <a:lstStyle/>
          <a:p>
            <a:endParaRPr lang="en-US" altLang="ja-JP" sz="1500" spc="-40" dirty="0" smtClean="0">
              <a:solidFill>
                <a:prstClr val="black"/>
              </a:solidFill>
              <a:latin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08839" y="553801"/>
            <a:ext cx="9687758" cy="907941"/>
          </a:xfrm>
          <a:prstGeom prst="rect">
            <a:avLst/>
          </a:prstGeom>
          <a:noFill/>
        </p:spPr>
        <p:txBody>
          <a:bodyPr wrap="square" rtlCol="0" anchor="ctr">
            <a:spAutoFit/>
          </a:bodyPr>
          <a:lstStyle/>
          <a:p>
            <a:pPr marL="180975" indent="-180975"/>
            <a:r>
              <a:rPr lang="ja-JP" altLang="en-US" sz="1600" b="1" dirty="0" smtClean="0">
                <a:solidFill>
                  <a:prstClr val="black"/>
                </a:solidFill>
                <a:latin typeface="ＭＳ Ｐゴシック"/>
                <a:cs typeface="メイリオ" panose="020B0604030504040204" pitchFamily="50" charset="-128"/>
              </a:rPr>
              <a:t>○　団塊</a:t>
            </a:r>
            <a:r>
              <a:rPr lang="ja-JP" altLang="en-US" sz="1600" b="1" dirty="0">
                <a:solidFill>
                  <a:prstClr val="black"/>
                </a:solidFill>
                <a:latin typeface="ＭＳ Ｐゴシック"/>
                <a:cs typeface="メイリオ" panose="020B0604030504040204" pitchFamily="50" charset="-128"/>
              </a:rPr>
              <a:t>の世代</a:t>
            </a:r>
            <a:r>
              <a:rPr lang="ja-JP" altLang="en-US" sz="1600" b="1" dirty="0" smtClean="0">
                <a:solidFill>
                  <a:prstClr val="black"/>
                </a:solidFill>
                <a:latin typeface="ＭＳ Ｐゴシック"/>
                <a:cs typeface="メイリオ" panose="020B0604030504040204" pitchFamily="50" charset="-128"/>
              </a:rPr>
              <a:t>が</a:t>
            </a:r>
            <a:r>
              <a:rPr lang="en-US" altLang="ja-JP" sz="1600" b="1" dirty="0" smtClean="0">
                <a:solidFill>
                  <a:prstClr val="black"/>
                </a:solidFill>
                <a:latin typeface="ＭＳ Ｐゴシック"/>
                <a:cs typeface="メイリオ" panose="020B0604030504040204" pitchFamily="50" charset="-128"/>
              </a:rPr>
              <a:t>75</a:t>
            </a:r>
            <a:r>
              <a:rPr lang="ja-JP" altLang="en-US" sz="1600" b="1" dirty="0">
                <a:solidFill>
                  <a:prstClr val="black"/>
                </a:solidFill>
                <a:latin typeface="ＭＳ Ｐゴシック"/>
                <a:cs typeface="メイリオ" panose="020B0604030504040204" pitchFamily="50" charset="-128"/>
              </a:rPr>
              <a:t>歳以上となる</a:t>
            </a:r>
            <a:r>
              <a:rPr lang="en-US" altLang="ja-JP" sz="1600" b="1" dirty="0" smtClean="0">
                <a:solidFill>
                  <a:prstClr val="black"/>
                </a:solidFill>
                <a:latin typeface="ＭＳ Ｐゴシック"/>
                <a:cs typeface="メイリオ" panose="020B0604030504040204" pitchFamily="50" charset="-128"/>
              </a:rPr>
              <a:t>2025</a:t>
            </a:r>
            <a:r>
              <a:rPr lang="ja-JP" altLang="en-US" sz="1600" b="1" dirty="0" smtClean="0">
                <a:solidFill>
                  <a:prstClr val="black"/>
                </a:solidFill>
                <a:latin typeface="ＭＳ Ｐゴシック"/>
                <a:cs typeface="メイリオ" panose="020B0604030504040204" pitchFamily="50" charset="-128"/>
              </a:rPr>
              <a:t>年</a:t>
            </a:r>
            <a:r>
              <a:rPr lang="ja-JP" altLang="en-US" sz="1600" b="1" dirty="0">
                <a:solidFill>
                  <a:prstClr val="black"/>
                </a:solidFill>
                <a:latin typeface="ＭＳ Ｐゴシック"/>
                <a:cs typeface="メイリオ" panose="020B0604030504040204" pitchFamily="50" charset="-128"/>
              </a:rPr>
              <a:t>に向けて、国民１人１人が状態に応じた</a:t>
            </a:r>
            <a:r>
              <a:rPr lang="ja-JP" altLang="en-US" sz="1600" b="1" dirty="0" smtClean="0">
                <a:solidFill>
                  <a:prstClr val="black"/>
                </a:solidFill>
                <a:latin typeface="ＭＳ Ｐゴシック"/>
                <a:cs typeface="メイリオ" panose="020B0604030504040204" pitchFamily="50" charset="-128"/>
              </a:rPr>
              <a:t>適切な</a:t>
            </a:r>
            <a:r>
              <a:rPr lang="ja-JP" altLang="en-US" sz="1600" b="1" dirty="0">
                <a:solidFill>
                  <a:prstClr val="black"/>
                </a:solidFill>
                <a:latin typeface="ＭＳ Ｐゴシック"/>
                <a:cs typeface="メイリオ" panose="020B0604030504040204" pitchFamily="50" charset="-128"/>
              </a:rPr>
              <a:t>サービス</a:t>
            </a:r>
            <a:r>
              <a:rPr lang="ja-JP" altLang="en-US" sz="1600" b="1" dirty="0" smtClean="0">
                <a:solidFill>
                  <a:prstClr val="black"/>
                </a:solidFill>
                <a:latin typeface="ＭＳ Ｐゴシック"/>
                <a:cs typeface="メイリオ" panose="020B0604030504040204" pitchFamily="50" charset="-128"/>
              </a:rPr>
              <a:t>を受けられる</a:t>
            </a:r>
            <a:r>
              <a:rPr lang="ja-JP" altLang="en-US" sz="1600" b="1" spc="-40" dirty="0" smtClean="0">
                <a:solidFill>
                  <a:prstClr val="black"/>
                </a:solidFill>
                <a:latin typeface="ＭＳ Ｐゴシック"/>
                <a:cs typeface="メイリオ" panose="020B0604030504040204" pitchFamily="50" charset="-128"/>
              </a:rPr>
              <a:t>よう、平成</a:t>
            </a:r>
            <a:r>
              <a:rPr lang="en-US" altLang="ja-JP" sz="1600" b="1" spc="-40" dirty="0" smtClean="0">
                <a:solidFill>
                  <a:prstClr val="black"/>
                </a:solidFill>
                <a:latin typeface="ＭＳ Ｐゴシック"/>
                <a:cs typeface="メイリオ" panose="020B0604030504040204" pitchFamily="50" charset="-128"/>
              </a:rPr>
              <a:t>30</a:t>
            </a:r>
            <a:r>
              <a:rPr lang="ja-JP" altLang="en-US" sz="1600" b="1" spc="-40" dirty="0" smtClean="0">
                <a:solidFill>
                  <a:prstClr val="black"/>
                </a:solidFill>
                <a:latin typeface="ＭＳ Ｐゴシック"/>
                <a:cs typeface="メイリオ" panose="020B0604030504040204" pitchFamily="50" charset="-128"/>
              </a:rPr>
              <a:t>年度介護報酬改定により、質が高く効率的な介護の提供体制の整備を推進。</a:t>
            </a:r>
            <a:endParaRPr lang="en-US" altLang="ja-JP" sz="1600" b="1" spc="-40" dirty="0" smtClean="0">
              <a:solidFill>
                <a:prstClr val="black"/>
              </a:solidFill>
              <a:latin typeface="ＭＳ Ｐゴシック"/>
              <a:cs typeface="メイリオ" panose="020B0604030504040204" pitchFamily="50" charset="-128"/>
            </a:endParaRPr>
          </a:p>
          <a:p>
            <a:pPr marL="180975" indent="-180975">
              <a:spcBef>
                <a:spcPts val="600"/>
              </a:spcBef>
            </a:pPr>
            <a:r>
              <a:rPr lang="ja-JP" altLang="en-US" sz="1600" b="1" spc="-40" dirty="0" smtClean="0">
                <a:solidFill>
                  <a:prstClr val="black"/>
                </a:solidFill>
                <a:latin typeface="ＭＳ Ｐゴシック"/>
                <a:cs typeface="メイリオ" panose="020B0604030504040204" pitchFamily="50" charset="-128"/>
              </a:rPr>
              <a:t>　　平成</a:t>
            </a:r>
            <a:r>
              <a:rPr lang="en-US" altLang="ja-JP" sz="1600" b="1" spc="-40" dirty="0" smtClean="0">
                <a:solidFill>
                  <a:prstClr val="black"/>
                </a:solidFill>
                <a:latin typeface="ＭＳ Ｐゴシック"/>
                <a:cs typeface="メイリオ" panose="020B0604030504040204" pitchFamily="50" charset="-128"/>
              </a:rPr>
              <a:t>30</a:t>
            </a:r>
            <a:r>
              <a:rPr lang="ja-JP" altLang="en-US" sz="1600" b="1" spc="-40" dirty="0" smtClean="0">
                <a:solidFill>
                  <a:prstClr val="black"/>
                </a:solidFill>
                <a:latin typeface="ＭＳ Ｐゴシック"/>
                <a:cs typeface="メイリオ" panose="020B0604030504040204" pitchFamily="50" charset="-128"/>
              </a:rPr>
              <a:t>年度介護報酬改定　　　　　　</a:t>
            </a:r>
            <a:r>
              <a:rPr lang="ja-JP" altLang="en-US" sz="1600" b="1" u="sng" spc="-40" dirty="0" smtClean="0">
                <a:solidFill>
                  <a:srgbClr val="FF0000"/>
                </a:solidFill>
                <a:latin typeface="ＭＳ Ｐゴシック"/>
                <a:cs typeface="メイリオ" panose="020B0604030504040204" pitchFamily="50" charset="-128"/>
              </a:rPr>
              <a:t>改定率：＋０．５４％</a:t>
            </a:r>
            <a:endParaRPr lang="en-US" altLang="ja-JP" sz="1600" b="1" u="sng" spc="-40" dirty="0" smtClean="0">
              <a:solidFill>
                <a:srgbClr val="FF0000"/>
              </a:solidFill>
              <a:latin typeface="ＭＳ Ｐゴシック"/>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26</a:t>
            </a:fld>
            <a:endParaRPr lang="ja-JP" altLang="en-US">
              <a:solidFill>
                <a:prstClr val="black">
                  <a:tint val="75000"/>
                </a:prstClr>
              </a:solidFill>
            </a:endParaRPr>
          </a:p>
        </p:txBody>
      </p:sp>
    </p:spTree>
    <p:extLst>
      <p:ext uri="{BB962C8B-B14F-4D97-AF65-F5344CB8AC3E}">
        <p14:creationId xmlns:p14="http://schemas.microsoft.com/office/powerpoint/2010/main" val="1910181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ホームベース 71"/>
          <p:cNvSpPr/>
          <p:nvPr/>
        </p:nvSpPr>
        <p:spPr>
          <a:xfrm>
            <a:off x="54111" y="6021376"/>
            <a:ext cx="9798221" cy="792000"/>
          </a:xfrm>
          <a:prstGeom prst="homePlate">
            <a:avLst>
              <a:gd name="adj" fmla="val 36978"/>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37" name="ホームベース 36"/>
          <p:cNvSpPr/>
          <p:nvPr/>
        </p:nvSpPr>
        <p:spPr>
          <a:xfrm>
            <a:off x="21503" y="5085272"/>
            <a:ext cx="9830827" cy="900000"/>
          </a:xfrm>
          <a:prstGeom prst="homePlate">
            <a:avLst>
              <a:gd name="adj" fmla="val 29214"/>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38" name="ホームベース 37"/>
          <p:cNvSpPr/>
          <p:nvPr/>
        </p:nvSpPr>
        <p:spPr>
          <a:xfrm>
            <a:off x="21494" y="3645112"/>
            <a:ext cx="9830828" cy="1404000"/>
          </a:xfrm>
          <a:prstGeom prst="homePlate">
            <a:avLst>
              <a:gd name="adj" fmla="val 19444"/>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39" name="ホームベース 38"/>
          <p:cNvSpPr/>
          <p:nvPr/>
        </p:nvSpPr>
        <p:spPr>
          <a:xfrm>
            <a:off x="21502" y="2204952"/>
            <a:ext cx="9830827" cy="1404000"/>
          </a:xfrm>
          <a:prstGeom prst="homePlate">
            <a:avLst>
              <a:gd name="adj" fmla="val 20962"/>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accent3">
                  <a:lumMod val="50000"/>
                </a:schemeClr>
              </a:solidFill>
            </a:endParaRPr>
          </a:p>
        </p:txBody>
      </p:sp>
      <p:sp>
        <p:nvSpPr>
          <p:cNvPr id="40" name="ホームベース 39"/>
          <p:cNvSpPr/>
          <p:nvPr/>
        </p:nvSpPr>
        <p:spPr>
          <a:xfrm>
            <a:off x="21503" y="891252"/>
            <a:ext cx="9830825" cy="1277524"/>
          </a:xfrm>
          <a:prstGeom prst="homePlate">
            <a:avLst>
              <a:gd name="adj" fmla="val 24305"/>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45" name="角丸四角形 44"/>
          <p:cNvSpPr/>
          <p:nvPr/>
        </p:nvSpPr>
        <p:spPr>
          <a:xfrm>
            <a:off x="1588488" y="584800"/>
            <a:ext cx="3600000" cy="288000"/>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tIns="0" bIns="0" rtlCol="0" anchor="ctr" anchorCtr="0"/>
          <a:lstStyle/>
          <a:p>
            <a:pPr algn="ctr"/>
            <a:r>
              <a:rPr lang="ja-JP" altLang="en-US" b="1" dirty="0">
                <a:solidFill>
                  <a:schemeClr val="bg1"/>
                </a:solidFill>
                <a:latin typeface="HGPｺﾞｼｯｸM" panose="020B0600000000000000" pitchFamily="50" charset="-128"/>
                <a:ea typeface="HGPｺﾞｼｯｸM" panose="020B0600000000000000" pitchFamily="50" charset="-128"/>
              </a:rPr>
              <a:t>これまで</a:t>
            </a:r>
            <a:r>
              <a:rPr lang="ja-JP" altLang="en-US" b="1" dirty="0" smtClean="0">
                <a:solidFill>
                  <a:schemeClr val="bg1"/>
                </a:solidFill>
                <a:latin typeface="HGPｺﾞｼｯｸM" panose="020B0600000000000000" pitchFamily="50" charset="-128"/>
                <a:ea typeface="HGPｺﾞｼｯｸM" panose="020B0600000000000000" pitchFamily="50" charset="-128"/>
              </a:rPr>
              <a:t>の主な</a:t>
            </a:r>
            <a:r>
              <a:rPr kumimoji="1" lang="ja-JP" altLang="en-US" b="1" dirty="0" smtClean="0">
                <a:solidFill>
                  <a:schemeClr val="bg1"/>
                </a:solidFill>
                <a:latin typeface="HGPｺﾞｼｯｸM" panose="020B0600000000000000" pitchFamily="50" charset="-128"/>
                <a:ea typeface="HGPｺﾞｼｯｸM" panose="020B0600000000000000" pitchFamily="50" charset="-128"/>
              </a:rPr>
              <a:t>対策</a:t>
            </a:r>
          </a:p>
        </p:txBody>
      </p:sp>
      <p:sp>
        <p:nvSpPr>
          <p:cNvPr id="46" name="正方形/長方形 45"/>
          <p:cNvSpPr/>
          <p:nvPr/>
        </p:nvSpPr>
        <p:spPr>
          <a:xfrm>
            <a:off x="1588482" y="980816"/>
            <a:ext cx="3599999" cy="1119958"/>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179388" indent="-179388" algn="just"/>
            <a:r>
              <a:rPr kumimoji="1" lang="ja-JP" altLang="en-US" sz="1600" dirty="0" smtClean="0">
                <a:solidFill>
                  <a:schemeClr val="tx1"/>
                </a:solidFill>
                <a:latin typeface="HGPｺﾞｼｯｸM" panose="020B0600000000000000" pitchFamily="50" charset="-128"/>
                <a:ea typeface="HGPｺﾞｼｯｸM" panose="020B0600000000000000" pitchFamily="50" charset="-128"/>
              </a:rPr>
              <a:t>（実績）月額平均５．３万円相当の改善</a:t>
            </a:r>
            <a:endParaRPr kumimoji="1" lang="en-US" altLang="ja-JP" sz="1600" dirty="0" smtClean="0">
              <a:solidFill>
                <a:schemeClr val="tx1"/>
              </a:solidFill>
              <a:latin typeface="HGPｺﾞｼｯｸM" panose="020B0600000000000000" pitchFamily="50" charset="-128"/>
              <a:ea typeface="HGPｺﾞｼｯｸM" panose="020B0600000000000000" pitchFamily="50" charset="-128"/>
            </a:endParaRPr>
          </a:p>
          <a:p>
            <a:pPr marL="179388" indent="-179388" algn="just"/>
            <a:endParaRPr lang="en-US" altLang="ja-JP" sz="300" dirty="0" smtClean="0">
              <a:solidFill>
                <a:schemeClr val="tx1"/>
              </a:solidFill>
              <a:latin typeface="HGPｺﾞｼｯｸM" panose="020B0600000000000000" pitchFamily="50" charset="-128"/>
              <a:ea typeface="HGPｺﾞｼｯｸM" panose="020B0600000000000000" pitchFamily="50" charset="-128"/>
            </a:endParaRPr>
          </a:p>
          <a:p>
            <a:pPr marL="179388" indent="-179388" algn="ct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月額平均１万円の改善（</a:t>
            </a:r>
            <a:r>
              <a:rPr kumimoji="1" lang="en-US" altLang="ja-JP" sz="1200" dirty="0" smtClean="0">
                <a:solidFill>
                  <a:schemeClr val="tx1"/>
                </a:solidFill>
                <a:latin typeface="HGPｺﾞｼｯｸM" panose="020B0600000000000000" pitchFamily="50" charset="-128"/>
                <a:ea typeface="HGPｺﾞｼｯｸM" panose="020B0600000000000000" pitchFamily="50" charset="-128"/>
              </a:rPr>
              <a:t>29</a:t>
            </a: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年度～）</a:t>
            </a:r>
            <a:endParaRPr kumimoji="1" lang="en-US" altLang="ja-JP" sz="1200" dirty="0" smtClean="0">
              <a:solidFill>
                <a:schemeClr val="tx1"/>
              </a:solidFill>
              <a:latin typeface="HGPｺﾞｼｯｸM" panose="020B0600000000000000" pitchFamily="50" charset="-128"/>
              <a:ea typeface="HGPｺﾞｼｯｸM" panose="020B0600000000000000" pitchFamily="50" charset="-128"/>
            </a:endParaRPr>
          </a:p>
          <a:p>
            <a:pPr marL="179388" indent="-179388" algn="ct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月額平均</a:t>
            </a:r>
            <a:r>
              <a:rPr kumimoji="1" lang="en-US" altLang="ja-JP" sz="1200" dirty="0" smtClean="0">
                <a:solidFill>
                  <a:schemeClr val="tx1"/>
                </a:solidFill>
                <a:latin typeface="HGPｺﾞｼｯｸM" panose="020B0600000000000000" pitchFamily="50" charset="-128"/>
                <a:ea typeface="HGPｺﾞｼｯｸM" panose="020B0600000000000000" pitchFamily="50" charset="-128"/>
              </a:rPr>
              <a:t>1.3</a:t>
            </a: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万円の改善（</a:t>
            </a:r>
            <a:r>
              <a:rPr kumimoji="1" lang="en-US" altLang="ja-JP" sz="1200" dirty="0" smtClean="0">
                <a:solidFill>
                  <a:schemeClr val="tx1"/>
                </a:solidFill>
                <a:latin typeface="HGPｺﾞｼｯｸM" panose="020B0600000000000000" pitchFamily="50" charset="-128"/>
                <a:ea typeface="HGPｺﾞｼｯｸM" panose="020B0600000000000000" pitchFamily="50" charset="-128"/>
              </a:rPr>
              <a:t>27</a:t>
            </a: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年度～）</a:t>
            </a:r>
            <a:endParaRPr kumimoji="1" lang="en-US" altLang="ja-JP" sz="1200" dirty="0" smtClean="0">
              <a:solidFill>
                <a:schemeClr val="tx1"/>
              </a:solidFill>
              <a:latin typeface="HGPｺﾞｼｯｸM" panose="020B0600000000000000" pitchFamily="50" charset="-128"/>
              <a:ea typeface="HGPｺﾞｼｯｸM" panose="020B0600000000000000" pitchFamily="50" charset="-128"/>
            </a:endParaRPr>
          </a:p>
          <a:p>
            <a:pPr marL="179388" indent="-179388" algn="ctr"/>
            <a:r>
              <a:rPr lang="ja-JP" altLang="en-US" sz="1200" dirty="0" smtClean="0">
                <a:solidFill>
                  <a:schemeClr val="tx1"/>
                </a:solidFill>
                <a:latin typeface="HGPｺﾞｼｯｸM" panose="020B0600000000000000" pitchFamily="50" charset="-128"/>
                <a:ea typeface="HGPｺﾞｼｯｸM" panose="020B0600000000000000" pitchFamily="50" charset="-128"/>
              </a:rPr>
              <a:t>月額平均</a:t>
            </a:r>
            <a:r>
              <a:rPr lang="en-US" altLang="ja-JP" sz="1200" dirty="0" smtClean="0">
                <a:solidFill>
                  <a:schemeClr val="tx1"/>
                </a:solidFill>
                <a:latin typeface="HGPｺﾞｼｯｸM" panose="020B0600000000000000" pitchFamily="50" charset="-128"/>
                <a:ea typeface="HGPｺﾞｼｯｸM" panose="020B0600000000000000" pitchFamily="50" charset="-128"/>
              </a:rPr>
              <a:t>0.6</a:t>
            </a:r>
            <a:r>
              <a:rPr lang="ja-JP" altLang="en-US" sz="1200" dirty="0" smtClean="0">
                <a:solidFill>
                  <a:schemeClr val="tx1"/>
                </a:solidFill>
                <a:latin typeface="HGPｺﾞｼｯｸM" panose="020B0600000000000000" pitchFamily="50" charset="-128"/>
                <a:ea typeface="HGPｺﾞｼｯｸM" panose="020B0600000000000000" pitchFamily="50" charset="-128"/>
              </a:rPr>
              <a:t>万円の改善（</a:t>
            </a:r>
            <a:r>
              <a:rPr lang="en-US" altLang="ja-JP" sz="1200" dirty="0" smtClean="0">
                <a:solidFill>
                  <a:schemeClr val="tx1"/>
                </a:solidFill>
                <a:latin typeface="HGPｺﾞｼｯｸM" panose="020B0600000000000000" pitchFamily="50" charset="-128"/>
                <a:ea typeface="HGPｺﾞｼｯｸM" panose="020B0600000000000000" pitchFamily="50" charset="-128"/>
              </a:rPr>
              <a:t>24</a:t>
            </a:r>
            <a:r>
              <a:rPr lang="ja-JP" altLang="en-US" sz="1200" dirty="0" smtClean="0">
                <a:solidFill>
                  <a:schemeClr val="tx1"/>
                </a:solidFill>
                <a:latin typeface="HGPｺﾞｼｯｸM" panose="020B0600000000000000" pitchFamily="50" charset="-128"/>
                <a:ea typeface="HGPｺﾞｼｯｸM" panose="020B0600000000000000" pitchFamily="50" charset="-128"/>
              </a:rPr>
              <a:t>年度～）</a:t>
            </a:r>
            <a:endParaRPr lang="en-US" altLang="ja-JP" sz="1200" dirty="0" smtClean="0">
              <a:solidFill>
                <a:schemeClr val="tx1"/>
              </a:solidFill>
              <a:latin typeface="HGPｺﾞｼｯｸM" panose="020B0600000000000000" pitchFamily="50" charset="-128"/>
              <a:ea typeface="HGPｺﾞｼｯｸM" panose="020B0600000000000000" pitchFamily="50" charset="-128"/>
            </a:endParaRPr>
          </a:p>
          <a:p>
            <a:pPr marL="179388" indent="-179388" algn="ct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月額平均</a:t>
            </a:r>
            <a:r>
              <a:rPr kumimoji="1" lang="en-US" altLang="ja-JP" sz="1200" dirty="0" smtClean="0">
                <a:solidFill>
                  <a:schemeClr val="tx1"/>
                </a:solidFill>
                <a:latin typeface="HGPｺﾞｼｯｸM" panose="020B0600000000000000" pitchFamily="50" charset="-128"/>
                <a:ea typeface="HGPｺﾞｼｯｸM" panose="020B0600000000000000" pitchFamily="50" charset="-128"/>
              </a:rPr>
              <a:t>2.4</a:t>
            </a: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万円の改善（</a:t>
            </a:r>
            <a:r>
              <a:rPr kumimoji="1" lang="en-US" altLang="ja-JP" sz="1200" dirty="0" smtClean="0">
                <a:solidFill>
                  <a:schemeClr val="tx1"/>
                </a:solidFill>
                <a:latin typeface="HGPｺﾞｼｯｸM" panose="020B0600000000000000" pitchFamily="50" charset="-128"/>
                <a:ea typeface="HGPｺﾞｼｯｸM" panose="020B0600000000000000" pitchFamily="50" charset="-128"/>
              </a:rPr>
              <a:t>21</a:t>
            </a: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年度～）</a:t>
            </a:r>
            <a:endParaRPr kumimoji="1" lang="en-US" altLang="ja-JP" sz="1200" dirty="0" smtClean="0">
              <a:solidFill>
                <a:schemeClr val="tx1"/>
              </a:solidFill>
              <a:latin typeface="HGPｺﾞｼｯｸM" panose="020B0600000000000000" pitchFamily="50" charset="-128"/>
              <a:ea typeface="HGPｺﾞｼｯｸM" panose="020B0600000000000000" pitchFamily="50" charset="-128"/>
            </a:endParaRPr>
          </a:p>
        </p:txBody>
      </p:sp>
      <p:sp>
        <p:nvSpPr>
          <p:cNvPr id="47" name="正方形/長方形 46"/>
          <p:cNvSpPr/>
          <p:nvPr/>
        </p:nvSpPr>
        <p:spPr>
          <a:xfrm>
            <a:off x="1574112" y="2263109"/>
            <a:ext cx="3614377" cy="1283286"/>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179388" indent="-179388" algn="just"/>
            <a:r>
              <a:rPr lang="ja-JP" altLang="en-US" sz="1600" dirty="0" smtClean="0">
                <a:solidFill>
                  <a:schemeClr val="tx1"/>
                </a:solidFill>
                <a:latin typeface="HGPｺﾞｼｯｸM" panose="020B0600000000000000" pitchFamily="50" charset="-128"/>
                <a:ea typeface="HGPｺﾞｼｯｸM" panose="020B0600000000000000" pitchFamily="50" charset="-128"/>
              </a:rPr>
              <a:t>○　介護福祉士を目指す学生への修学資金貸付</a:t>
            </a:r>
            <a:endParaRPr lang="en-US" altLang="ja-JP" sz="1600" dirty="0" smtClean="0">
              <a:solidFill>
                <a:schemeClr val="tx1"/>
              </a:solidFill>
              <a:latin typeface="HGPｺﾞｼｯｸM" panose="020B0600000000000000" pitchFamily="50" charset="-128"/>
              <a:ea typeface="HGPｺﾞｼｯｸM" panose="020B0600000000000000" pitchFamily="50" charset="-128"/>
            </a:endParaRPr>
          </a:p>
          <a:p>
            <a:pPr marL="179388" indent="-179388" algn="just"/>
            <a:r>
              <a:rPr lang="ja-JP" altLang="en-US" sz="1600" dirty="0">
                <a:solidFill>
                  <a:schemeClr val="tx1"/>
                </a:solidFill>
                <a:latin typeface="HGPｺﾞｼｯｸM" panose="020B0600000000000000" pitchFamily="50" charset="-128"/>
                <a:ea typeface="HGPｺﾞｼｯｸM" panose="020B0600000000000000" pitchFamily="50" charset="-128"/>
              </a:rPr>
              <a:t>○　いったん仕事を</a:t>
            </a:r>
            <a:r>
              <a:rPr lang="ja-JP" altLang="en-US" sz="1600" dirty="0" smtClean="0">
                <a:solidFill>
                  <a:schemeClr val="tx1"/>
                </a:solidFill>
                <a:latin typeface="HGPｺﾞｼｯｸM" panose="020B0600000000000000" pitchFamily="50" charset="-128"/>
                <a:ea typeface="HGPｺﾞｼｯｸM" panose="020B0600000000000000" pitchFamily="50" charset="-128"/>
              </a:rPr>
              <a:t>離れた介護人材</a:t>
            </a:r>
            <a:r>
              <a:rPr lang="ja-JP" altLang="en-US" sz="1600" dirty="0">
                <a:solidFill>
                  <a:schemeClr val="tx1"/>
                </a:solidFill>
                <a:latin typeface="HGPｺﾞｼｯｸM" panose="020B0600000000000000" pitchFamily="50" charset="-128"/>
                <a:ea typeface="HGPｺﾞｼｯｸM" panose="020B0600000000000000" pitchFamily="50" charset="-128"/>
              </a:rPr>
              <a:t>への再就職</a:t>
            </a:r>
            <a:r>
              <a:rPr lang="ja-JP" altLang="en-US" sz="1600" dirty="0" smtClean="0">
                <a:solidFill>
                  <a:schemeClr val="tx1"/>
                </a:solidFill>
                <a:latin typeface="HGPｺﾞｼｯｸM" panose="020B0600000000000000" pitchFamily="50" charset="-128"/>
                <a:ea typeface="HGPｺﾞｼｯｸM" panose="020B0600000000000000" pitchFamily="50" charset="-128"/>
              </a:rPr>
              <a:t>準備金貸付（人材確保が特に困難な地域では貸付額を倍増）</a:t>
            </a:r>
            <a:endParaRPr lang="en-US" altLang="ja-JP" sz="2000" dirty="0" smtClean="0">
              <a:solidFill>
                <a:schemeClr val="tx1"/>
              </a:solidFill>
              <a:latin typeface="HGPｺﾞｼｯｸM" panose="020B0600000000000000" pitchFamily="50" charset="-128"/>
              <a:ea typeface="HGPｺﾞｼｯｸM" panose="020B0600000000000000" pitchFamily="50" charset="-128"/>
            </a:endParaRPr>
          </a:p>
        </p:txBody>
      </p:sp>
      <p:sp>
        <p:nvSpPr>
          <p:cNvPr id="48" name="正方形/長方形 47"/>
          <p:cNvSpPr/>
          <p:nvPr/>
        </p:nvSpPr>
        <p:spPr>
          <a:xfrm>
            <a:off x="1568633" y="3717121"/>
            <a:ext cx="3617937" cy="1252095"/>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179388" indent="-179388" algn="just"/>
            <a:r>
              <a:rPr lang="ja-JP" altLang="en-US" sz="1600" dirty="0" smtClean="0">
                <a:solidFill>
                  <a:schemeClr val="tx1"/>
                </a:solidFill>
                <a:latin typeface="HGPｺﾞｼｯｸM" panose="020B0600000000000000" pitchFamily="50" charset="-128"/>
                <a:ea typeface="HGPｺﾞｼｯｸM" panose="020B0600000000000000" pitchFamily="50" charset="-128"/>
              </a:rPr>
              <a:t>○</a:t>
            </a:r>
            <a:r>
              <a:rPr lang="ja-JP" altLang="en-US" sz="1600" dirty="0">
                <a:solidFill>
                  <a:schemeClr val="tx1"/>
                </a:solidFill>
                <a:latin typeface="HGPｺﾞｼｯｸM" panose="020B0600000000000000" pitchFamily="50" charset="-128"/>
                <a:ea typeface="HGPｺﾞｼｯｸM" panose="020B0600000000000000" pitchFamily="50" charset="-128"/>
              </a:rPr>
              <a:t>　</a:t>
            </a:r>
            <a:r>
              <a:rPr lang="ja-JP" altLang="en-US" sz="1600" dirty="0" smtClean="0">
                <a:solidFill>
                  <a:schemeClr val="tx1"/>
                </a:solidFill>
                <a:latin typeface="HGPｺﾞｼｯｸM" panose="020B0600000000000000" pitchFamily="50" charset="-128"/>
                <a:ea typeface="HGPｺﾞｼｯｸM" panose="020B0600000000000000" pitchFamily="50" charset="-128"/>
              </a:rPr>
              <a:t>介護ロボット・</a:t>
            </a:r>
            <a:r>
              <a:rPr lang="ja-JP" altLang="en-US" sz="1600" dirty="0">
                <a:solidFill>
                  <a:schemeClr val="tx1"/>
                </a:solidFill>
                <a:latin typeface="HGPｺﾞｼｯｸM" panose="020B0600000000000000" pitchFamily="50" charset="-128"/>
                <a:ea typeface="HGPｺﾞｼｯｸM" panose="020B0600000000000000" pitchFamily="50" charset="-128"/>
              </a:rPr>
              <a:t>ＩＣＴ</a:t>
            </a:r>
            <a:r>
              <a:rPr lang="ja-JP" altLang="en-US" sz="1600" dirty="0" smtClean="0">
                <a:solidFill>
                  <a:schemeClr val="tx1"/>
                </a:solidFill>
                <a:latin typeface="HGPｺﾞｼｯｸM" panose="020B0600000000000000" pitchFamily="50" charset="-128"/>
                <a:ea typeface="HGPｺﾞｼｯｸM" panose="020B0600000000000000" pitchFamily="50" charset="-128"/>
              </a:rPr>
              <a:t>の活用推進</a:t>
            </a:r>
            <a:endParaRPr lang="en-US" altLang="ja-JP" sz="1600" dirty="0" smtClean="0">
              <a:solidFill>
                <a:schemeClr val="tx1"/>
              </a:solidFill>
              <a:latin typeface="HGPｺﾞｼｯｸM" panose="020B0600000000000000" pitchFamily="50" charset="-128"/>
              <a:ea typeface="HGPｺﾞｼｯｸM" panose="020B0600000000000000" pitchFamily="50" charset="-128"/>
            </a:endParaRPr>
          </a:p>
          <a:p>
            <a:pPr marL="179388" indent="-179388" algn="just"/>
            <a:r>
              <a:rPr kumimoji="1" lang="ja-JP" altLang="en-US" sz="1600" dirty="0" smtClean="0">
                <a:solidFill>
                  <a:schemeClr val="tx1"/>
                </a:solidFill>
                <a:latin typeface="HGPｺﾞｼｯｸM" panose="020B0600000000000000" pitchFamily="50" charset="-128"/>
                <a:ea typeface="HGPｺﾞｼｯｸM" panose="020B0600000000000000" pitchFamily="50" charset="-128"/>
              </a:rPr>
              <a:t>○　介護施設・事業所内の</a:t>
            </a:r>
            <a:r>
              <a:rPr lang="ja-JP" altLang="en-US" sz="1600" dirty="0">
                <a:solidFill>
                  <a:schemeClr val="tx1"/>
                </a:solidFill>
                <a:latin typeface="HGPｺﾞｼｯｸM" panose="020B0600000000000000" pitchFamily="50" charset="-128"/>
                <a:ea typeface="HGPｺﾞｼｯｸM" panose="020B0600000000000000" pitchFamily="50" charset="-128"/>
              </a:rPr>
              <a:t>保育</a:t>
            </a:r>
            <a:r>
              <a:rPr lang="ja-JP" altLang="en-US" sz="1600" dirty="0" smtClean="0">
                <a:solidFill>
                  <a:schemeClr val="tx1"/>
                </a:solidFill>
                <a:latin typeface="HGPｺﾞｼｯｸM" panose="020B0600000000000000" pitchFamily="50" charset="-128"/>
                <a:ea typeface="HGPｺﾞｼｯｸM" panose="020B0600000000000000" pitchFamily="50" charset="-128"/>
              </a:rPr>
              <a:t>施設の設置・運営の支援</a:t>
            </a:r>
            <a:endParaRPr lang="en-US" altLang="ja-JP" sz="1600" dirty="0">
              <a:solidFill>
                <a:schemeClr val="tx1"/>
              </a:solidFill>
              <a:latin typeface="HGPｺﾞｼｯｸM" panose="020B0600000000000000" pitchFamily="50" charset="-128"/>
              <a:ea typeface="HGPｺﾞｼｯｸM" panose="020B0600000000000000" pitchFamily="50" charset="-128"/>
            </a:endParaRPr>
          </a:p>
          <a:p>
            <a:pPr marL="179388" indent="-179388" algn="just"/>
            <a:r>
              <a:rPr lang="ja-JP" altLang="en-US" sz="1600" dirty="0" smtClean="0">
                <a:solidFill>
                  <a:schemeClr val="tx1"/>
                </a:solidFill>
                <a:latin typeface="HGPｺﾞｼｯｸM" panose="020B0600000000000000" pitchFamily="50" charset="-128"/>
                <a:ea typeface="HGPｺﾞｼｯｸM" panose="020B0600000000000000" pitchFamily="50" charset="-128"/>
              </a:rPr>
              <a:t>○　キャリアアップのための研修受講負担軽減や代替職員の確保支援</a:t>
            </a:r>
            <a:endParaRPr kumimoji="1" lang="en-US" altLang="ja-JP" sz="1200" dirty="0" smtClean="0">
              <a:solidFill>
                <a:schemeClr val="tx1"/>
              </a:solidFill>
              <a:latin typeface="HGPｺﾞｼｯｸM" panose="020B0600000000000000" pitchFamily="50" charset="-128"/>
              <a:ea typeface="HGPｺﾞｼｯｸM" panose="020B0600000000000000" pitchFamily="50" charset="-128"/>
            </a:endParaRPr>
          </a:p>
        </p:txBody>
      </p:sp>
      <p:sp>
        <p:nvSpPr>
          <p:cNvPr id="49" name="正方形/長方形 48"/>
          <p:cNvSpPr/>
          <p:nvPr/>
        </p:nvSpPr>
        <p:spPr>
          <a:xfrm>
            <a:off x="5745488" y="980816"/>
            <a:ext cx="3600000" cy="1121448"/>
          </a:xfrm>
          <a:prstGeom prst="rect">
            <a:avLst/>
          </a:prstGeom>
          <a:solidFill>
            <a:schemeClr val="bg1"/>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79388" indent="-179388" algn="just"/>
            <a:r>
              <a:rPr lang="ja-JP" altLang="en-US" sz="1600" b="1" dirty="0" smtClean="0">
                <a:solidFill>
                  <a:schemeClr val="tx1"/>
                </a:solidFill>
                <a:latin typeface="HGPｺﾞｼｯｸM" panose="020B0600000000000000" pitchFamily="50" charset="-128"/>
                <a:ea typeface="HGPｺﾞｼｯｸM" panose="020B0600000000000000" pitchFamily="50" charset="-128"/>
              </a:rPr>
              <a:t>◎　</a:t>
            </a:r>
            <a:r>
              <a:rPr lang="ja-JP" altLang="en-US" sz="1600" b="1" dirty="0">
                <a:solidFill>
                  <a:schemeClr val="tx1"/>
                </a:solidFill>
                <a:latin typeface="HGPｺﾞｼｯｸM" panose="020B0600000000000000" pitchFamily="50" charset="-128"/>
                <a:ea typeface="HGPｺﾞｼｯｸM" panose="020B0600000000000000" pitchFamily="50" charset="-128"/>
              </a:rPr>
              <a:t>２０１９年１０月の消費税率の引き上げに伴い、更なる処遇改善を実施予定</a:t>
            </a:r>
          </a:p>
        </p:txBody>
      </p:sp>
      <p:sp>
        <p:nvSpPr>
          <p:cNvPr id="50" name="正方形/長方形 49"/>
          <p:cNvSpPr/>
          <p:nvPr/>
        </p:nvSpPr>
        <p:spPr>
          <a:xfrm>
            <a:off x="1568633" y="5157265"/>
            <a:ext cx="3617937" cy="756000"/>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179388" indent="-179388" algn="just"/>
            <a:r>
              <a:rPr lang="ja-JP" altLang="en-US" sz="1600" dirty="0" smtClean="0">
                <a:solidFill>
                  <a:schemeClr val="tx1"/>
                </a:solidFill>
                <a:latin typeface="HGPｺﾞｼｯｸM" panose="020B0600000000000000" pitchFamily="50" charset="-128"/>
                <a:ea typeface="HGPｺﾞｼｯｸM" panose="020B0600000000000000" pitchFamily="50" charset="-128"/>
              </a:rPr>
              <a:t>○　学生やその保護者、進路指導担当者等への介護の仕事の理解促進　　</a:t>
            </a:r>
            <a:endParaRPr kumimoji="1" lang="en-US" altLang="ja-JP" sz="1600" dirty="0" smtClean="0">
              <a:solidFill>
                <a:schemeClr val="tx1"/>
              </a:solidFill>
              <a:latin typeface="HGPｺﾞｼｯｸM" panose="020B0600000000000000" pitchFamily="50" charset="-128"/>
              <a:ea typeface="HGPｺﾞｼｯｸM" panose="020B0600000000000000" pitchFamily="50" charset="-128"/>
            </a:endParaRPr>
          </a:p>
        </p:txBody>
      </p:sp>
      <p:sp>
        <p:nvSpPr>
          <p:cNvPr id="51" name="正方形/長方形 50"/>
          <p:cNvSpPr/>
          <p:nvPr/>
        </p:nvSpPr>
        <p:spPr>
          <a:xfrm>
            <a:off x="5745489" y="2263109"/>
            <a:ext cx="3600001" cy="1283286"/>
          </a:xfrm>
          <a:prstGeom prst="rect">
            <a:avLst/>
          </a:prstGeom>
          <a:solidFill>
            <a:schemeClr val="bg1"/>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79388" indent="-179388" algn="just"/>
            <a:r>
              <a:rPr lang="ja-JP" altLang="en-US" sz="1600" b="1" dirty="0" smtClean="0">
                <a:solidFill>
                  <a:schemeClr val="tx1"/>
                </a:solidFill>
                <a:latin typeface="HGPｺﾞｼｯｸM" panose="020B0600000000000000" pitchFamily="50" charset="-128"/>
                <a:ea typeface="HGPｺﾞｼｯｸM" panose="020B0600000000000000" pitchFamily="50" charset="-128"/>
              </a:rPr>
              <a:t>◎　中高</a:t>
            </a:r>
            <a:r>
              <a:rPr lang="ja-JP" altLang="en-US" sz="1600" b="1" dirty="0">
                <a:solidFill>
                  <a:schemeClr val="tx1"/>
                </a:solidFill>
                <a:latin typeface="HGPｺﾞｼｯｸM" panose="020B0600000000000000" pitchFamily="50" charset="-128"/>
                <a:ea typeface="HGPｺﾞｼｯｸM" panose="020B0600000000000000" pitchFamily="50" charset="-128"/>
              </a:rPr>
              <a:t>年齢者</a:t>
            </a:r>
            <a:r>
              <a:rPr lang="ja-JP" altLang="en-US" sz="1600" b="1" dirty="0" smtClean="0">
                <a:solidFill>
                  <a:schemeClr val="tx1"/>
                </a:solidFill>
                <a:latin typeface="HGPｺﾞｼｯｸM" panose="020B0600000000000000" pitchFamily="50" charset="-128"/>
                <a:ea typeface="HGPｺﾞｼｯｸM" panose="020B0600000000000000" pitchFamily="50" charset="-128"/>
              </a:rPr>
              <a:t>等の介護未経験者に対する</a:t>
            </a:r>
            <a:r>
              <a:rPr lang="ja-JP" altLang="en-US" sz="1600" b="1" smtClean="0">
                <a:solidFill>
                  <a:schemeClr val="tx1"/>
                </a:solidFill>
                <a:latin typeface="HGPｺﾞｼｯｸM" panose="020B0600000000000000" pitchFamily="50" charset="-128"/>
                <a:ea typeface="HGPｺﾞｼｯｸM" panose="020B0600000000000000" pitchFamily="50" charset="-128"/>
              </a:rPr>
              <a:t>入門的研修</a:t>
            </a:r>
            <a:r>
              <a:rPr lang="ja-JP" altLang="en-US" sz="1600" b="1" dirty="0">
                <a:solidFill>
                  <a:schemeClr val="tx1"/>
                </a:solidFill>
                <a:latin typeface="HGPｺﾞｼｯｸM" panose="020B0600000000000000" pitchFamily="50" charset="-128"/>
                <a:ea typeface="HGPｺﾞｼｯｸM" panose="020B0600000000000000" pitchFamily="50" charset="-128"/>
              </a:rPr>
              <a:t>を</a:t>
            </a:r>
            <a:r>
              <a:rPr lang="ja-JP" altLang="en-US" sz="1600" b="1" smtClean="0">
                <a:solidFill>
                  <a:schemeClr val="tx1"/>
                </a:solidFill>
                <a:latin typeface="HGPｺﾞｼｯｸM" panose="020B0600000000000000" pitchFamily="50" charset="-128"/>
                <a:ea typeface="HGPｺﾞｼｯｸM" panose="020B0600000000000000" pitchFamily="50" charset="-128"/>
              </a:rPr>
              <a:t>創設</a:t>
            </a:r>
            <a:r>
              <a:rPr lang="ja-JP" altLang="en-US" sz="1600" b="1" dirty="0" smtClean="0">
                <a:solidFill>
                  <a:schemeClr val="tx1"/>
                </a:solidFill>
                <a:latin typeface="HGPｺﾞｼｯｸM" panose="020B0600000000000000" pitchFamily="50" charset="-128"/>
                <a:ea typeface="HGPｺﾞｼｯｸM" panose="020B0600000000000000" pitchFamily="50" charset="-128"/>
              </a:rPr>
              <a:t>し、研修受講後のマッチングまでを一体的に支援</a:t>
            </a:r>
            <a:endParaRPr lang="en-US" altLang="ja-JP" sz="1600" b="1" dirty="0" smtClean="0">
              <a:solidFill>
                <a:schemeClr val="tx1"/>
              </a:solidFill>
              <a:latin typeface="HGPｺﾞｼｯｸM" panose="020B0600000000000000" pitchFamily="50" charset="-128"/>
              <a:ea typeface="HGPｺﾞｼｯｸM" panose="020B0600000000000000" pitchFamily="50" charset="-128"/>
            </a:endParaRPr>
          </a:p>
          <a:p>
            <a:pPr marL="179388" indent="-179388" algn="just"/>
            <a:r>
              <a:rPr lang="ja-JP" altLang="en-US" sz="1600" b="1" dirty="0" smtClean="0">
                <a:solidFill>
                  <a:schemeClr val="tx1"/>
                </a:solidFill>
                <a:latin typeface="HGPｺﾞｼｯｸM" panose="020B0600000000000000" pitchFamily="50" charset="-128"/>
                <a:ea typeface="HGPｺﾞｼｯｸM" panose="020B0600000000000000" pitchFamily="50" charset="-128"/>
              </a:rPr>
              <a:t>◎　介護福祉士養成施設における人材確保の取組を支援</a:t>
            </a:r>
            <a:endParaRPr lang="en-US" altLang="ja-JP" sz="1600" b="1" dirty="0" smtClean="0">
              <a:solidFill>
                <a:schemeClr val="tx1"/>
              </a:solidFill>
              <a:latin typeface="HGPｺﾞｼｯｸM" panose="020B0600000000000000" pitchFamily="50" charset="-128"/>
              <a:ea typeface="HGPｺﾞｼｯｸM" panose="020B0600000000000000" pitchFamily="50" charset="-128"/>
            </a:endParaRPr>
          </a:p>
        </p:txBody>
      </p:sp>
      <p:sp>
        <p:nvSpPr>
          <p:cNvPr id="52" name="正方形/長方形 51"/>
          <p:cNvSpPr/>
          <p:nvPr/>
        </p:nvSpPr>
        <p:spPr>
          <a:xfrm>
            <a:off x="5745488" y="3717124"/>
            <a:ext cx="3600000" cy="1252094"/>
          </a:xfrm>
          <a:prstGeom prst="rect">
            <a:avLst/>
          </a:prstGeom>
          <a:solidFill>
            <a:schemeClr val="bg1"/>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79388" indent="-179388" algn="just"/>
            <a:r>
              <a:rPr lang="ja-JP" altLang="en-US" sz="1600" b="1" dirty="0" smtClean="0">
                <a:solidFill>
                  <a:schemeClr val="tx1"/>
                </a:solidFill>
                <a:latin typeface="HGPｺﾞｼｯｸM" panose="020B0600000000000000" pitchFamily="50" charset="-128"/>
                <a:ea typeface="HGPｺﾞｼｯｸM" panose="020B0600000000000000" pitchFamily="50" charset="-128"/>
              </a:rPr>
              <a:t>◎　介護ロボットの導入支援や生産性向上のガイドラインの作成など、介護ロボット</a:t>
            </a:r>
            <a:r>
              <a:rPr lang="ja-JP" altLang="en-US" sz="1600" b="1" dirty="0">
                <a:solidFill>
                  <a:schemeClr val="tx1"/>
                </a:solidFill>
                <a:latin typeface="HGPｺﾞｼｯｸM" panose="020B0600000000000000" pitchFamily="50" charset="-128"/>
                <a:ea typeface="HGPｺﾞｼｯｸM" panose="020B0600000000000000" pitchFamily="50" charset="-128"/>
              </a:rPr>
              <a:t>・</a:t>
            </a:r>
            <a:r>
              <a:rPr lang="ja-JP" altLang="en-US" sz="1600" b="1" dirty="0" smtClean="0">
                <a:solidFill>
                  <a:schemeClr val="tx1"/>
                </a:solidFill>
                <a:latin typeface="HGPｺﾞｼｯｸM" panose="020B0600000000000000" pitchFamily="50" charset="-128"/>
                <a:ea typeface="HGPｺﾞｼｯｸM" panose="020B0600000000000000" pitchFamily="50" charset="-128"/>
              </a:rPr>
              <a:t>ＩＣＴ活用</a:t>
            </a:r>
            <a:r>
              <a:rPr lang="ja-JP" altLang="en-US" sz="1600" b="1" dirty="0">
                <a:solidFill>
                  <a:schemeClr val="tx1"/>
                </a:solidFill>
                <a:latin typeface="HGPｺﾞｼｯｸM" panose="020B0600000000000000" pitchFamily="50" charset="-128"/>
                <a:ea typeface="HGPｺﾞｼｯｸM" panose="020B0600000000000000" pitchFamily="50" charset="-128"/>
              </a:rPr>
              <a:t>推進の</a:t>
            </a:r>
            <a:r>
              <a:rPr lang="ja-JP" altLang="en-US" sz="1600" b="1" dirty="0" smtClean="0">
                <a:solidFill>
                  <a:schemeClr val="tx1"/>
                </a:solidFill>
                <a:latin typeface="HGPｺﾞｼｯｸM" panose="020B0600000000000000" pitchFamily="50" charset="-128"/>
                <a:ea typeface="HGPｺﾞｼｯｸM" panose="020B0600000000000000" pitchFamily="50" charset="-128"/>
              </a:rPr>
              <a:t>加速化</a:t>
            </a:r>
            <a:endParaRPr lang="en-US" altLang="ja-JP" sz="1600" b="1" dirty="0" smtClean="0">
              <a:solidFill>
                <a:schemeClr val="tx1"/>
              </a:solidFill>
              <a:latin typeface="HGPｺﾞｼｯｸM" panose="020B0600000000000000" pitchFamily="50" charset="-128"/>
              <a:ea typeface="HGPｺﾞｼｯｸM" panose="020B0600000000000000" pitchFamily="50" charset="-128"/>
            </a:endParaRPr>
          </a:p>
          <a:p>
            <a:pPr marL="179388" indent="-179388" algn="just"/>
            <a:r>
              <a:rPr lang="ja-JP" altLang="en-US" sz="1600" b="1" dirty="0" smtClean="0">
                <a:solidFill>
                  <a:schemeClr val="tx1"/>
                </a:solidFill>
                <a:latin typeface="HGPｺﾞｼｯｸM" panose="020B0600000000000000" pitchFamily="50" charset="-128"/>
                <a:ea typeface="HGPｺﾞｼｯｸM" panose="020B0600000000000000" pitchFamily="50" charset="-128"/>
              </a:rPr>
              <a:t>◎　認証評価制度の普及に向けたガイドラインの策定</a:t>
            </a:r>
            <a:endParaRPr lang="en-US" altLang="ja-JP" sz="1600" b="1" dirty="0" smtClean="0">
              <a:solidFill>
                <a:schemeClr val="tx1"/>
              </a:solidFill>
              <a:latin typeface="HGPｺﾞｼｯｸM" panose="020B0600000000000000" pitchFamily="50" charset="-128"/>
              <a:ea typeface="HGPｺﾞｼｯｸM" panose="020B0600000000000000" pitchFamily="50" charset="-128"/>
            </a:endParaRPr>
          </a:p>
        </p:txBody>
      </p:sp>
      <p:sp>
        <p:nvSpPr>
          <p:cNvPr id="53" name="正方形/長方形 52"/>
          <p:cNvSpPr/>
          <p:nvPr/>
        </p:nvSpPr>
        <p:spPr>
          <a:xfrm>
            <a:off x="5745488" y="5157273"/>
            <a:ext cx="3600000" cy="756001"/>
          </a:xfrm>
          <a:prstGeom prst="rect">
            <a:avLst/>
          </a:prstGeom>
          <a:solidFill>
            <a:schemeClr val="bg1"/>
          </a:solidFill>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79388" indent="-179388" algn="just"/>
            <a:r>
              <a:rPr lang="ja-JP" altLang="en-US" sz="1600" b="1" dirty="0" smtClean="0">
                <a:solidFill>
                  <a:schemeClr val="tx1"/>
                </a:solidFill>
                <a:latin typeface="HGPｺﾞｼｯｸM" panose="020B0600000000000000" pitchFamily="50" charset="-128"/>
                <a:ea typeface="HGPｺﾞｼｯｸM" panose="020B0600000000000000" pitchFamily="50" charset="-128"/>
              </a:rPr>
              <a:t>◎　介護を知るための体験型イベントの開催（介護職の魅力などの向上）</a:t>
            </a:r>
            <a:endParaRPr lang="en-US" altLang="ja-JP" sz="1600" b="1" dirty="0">
              <a:solidFill>
                <a:schemeClr val="tx1"/>
              </a:solidFill>
              <a:latin typeface="HGPｺﾞｼｯｸM" panose="020B0600000000000000" pitchFamily="50" charset="-128"/>
              <a:ea typeface="HGPｺﾞｼｯｸM" panose="020B0600000000000000" pitchFamily="50" charset="-128"/>
            </a:endParaRPr>
          </a:p>
        </p:txBody>
      </p:sp>
      <p:sp>
        <p:nvSpPr>
          <p:cNvPr id="57" name="十字形 56"/>
          <p:cNvSpPr/>
          <p:nvPr/>
        </p:nvSpPr>
        <p:spPr>
          <a:xfrm>
            <a:off x="5295596" y="1368022"/>
            <a:ext cx="360000" cy="360000"/>
          </a:xfrm>
          <a:prstGeom prst="plus">
            <a:avLst>
              <a:gd name="adj" fmla="val 35455"/>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smtClean="0">
              <a:solidFill>
                <a:schemeClr val="tx1"/>
              </a:solidFill>
            </a:endParaRPr>
          </a:p>
        </p:txBody>
      </p:sp>
      <p:sp>
        <p:nvSpPr>
          <p:cNvPr id="61" name="角丸四角形 60"/>
          <p:cNvSpPr/>
          <p:nvPr/>
        </p:nvSpPr>
        <p:spPr>
          <a:xfrm>
            <a:off x="80937" y="1196843"/>
            <a:ext cx="1440000" cy="720000"/>
          </a:xfrm>
          <a:prstGeom prst="roundRect">
            <a:avLst/>
          </a:prstGeom>
          <a:solidFill>
            <a:schemeClr val="bg1"/>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介護職員の</a:t>
            </a:r>
            <a:endParaRPr lang="en-US" altLang="ja-JP" sz="1600" b="1" dirty="0" smtClean="0">
              <a:solidFill>
                <a:schemeClr val="accent3">
                  <a:lumMod val="50000"/>
                </a:schemeClr>
              </a:solidFill>
              <a:latin typeface="HGPｺﾞｼｯｸM" panose="020B0600000000000000" pitchFamily="50" charset="-128"/>
              <a:ea typeface="HGPｺﾞｼｯｸM" panose="020B0600000000000000" pitchFamily="50" charset="-128"/>
            </a:endParaRPr>
          </a:p>
          <a:p>
            <a:pPr algn="ctr"/>
            <a:r>
              <a:rPr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処遇改善</a:t>
            </a:r>
            <a:endParaRPr kumimoji="1"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endParaRPr>
          </a:p>
        </p:txBody>
      </p:sp>
      <p:sp>
        <p:nvSpPr>
          <p:cNvPr id="62" name="角丸四角形 61"/>
          <p:cNvSpPr/>
          <p:nvPr/>
        </p:nvSpPr>
        <p:spPr>
          <a:xfrm>
            <a:off x="80937" y="2564992"/>
            <a:ext cx="1440000" cy="720080"/>
          </a:xfrm>
          <a:prstGeom prst="roundRect">
            <a:avLst/>
          </a:prstGeom>
          <a:solidFill>
            <a:schemeClr val="bg1"/>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多様な人材</a:t>
            </a:r>
            <a:endParaRPr kumimoji="1" lang="en-US" altLang="ja-JP" sz="1600" b="1" dirty="0" smtClean="0">
              <a:solidFill>
                <a:schemeClr val="accent3">
                  <a:lumMod val="50000"/>
                </a:schemeClr>
              </a:solidFill>
              <a:latin typeface="HGPｺﾞｼｯｸM" panose="020B0600000000000000" pitchFamily="50" charset="-128"/>
              <a:ea typeface="HGPｺﾞｼｯｸM" panose="020B0600000000000000" pitchFamily="50" charset="-128"/>
            </a:endParaRPr>
          </a:p>
          <a:p>
            <a:pPr algn="ctr"/>
            <a:r>
              <a:rPr kumimoji="1"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の確保・育成</a:t>
            </a:r>
          </a:p>
        </p:txBody>
      </p:sp>
      <p:sp>
        <p:nvSpPr>
          <p:cNvPr id="63" name="角丸四角形 62"/>
          <p:cNvSpPr/>
          <p:nvPr/>
        </p:nvSpPr>
        <p:spPr>
          <a:xfrm>
            <a:off x="80937" y="3889103"/>
            <a:ext cx="1440000" cy="857545"/>
          </a:xfrm>
          <a:prstGeom prst="roundRect">
            <a:avLst/>
          </a:prstGeom>
          <a:solidFill>
            <a:schemeClr val="bg1"/>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離職防止</a:t>
            </a:r>
            <a:endParaRPr lang="en-US" altLang="ja-JP" sz="1600" b="1" dirty="0" smtClean="0">
              <a:solidFill>
                <a:schemeClr val="accent3">
                  <a:lumMod val="50000"/>
                </a:schemeClr>
              </a:solidFill>
              <a:latin typeface="HGPｺﾞｼｯｸM" panose="020B0600000000000000" pitchFamily="50" charset="-128"/>
              <a:ea typeface="HGPｺﾞｼｯｸM" panose="020B0600000000000000" pitchFamily="50" charset="-128"/>
            </a:endParaRPr>
          </a:p>
          <a:p>
            <a:pPr algn="ctr"/>
            <a:r>
              <a:rPr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定着促進</a:t>
            </a:r>
            <a:endParaRPr lang="en-US" altLang="ja-JP" sz="1600" b="1" dirty="0" smtClean="0">
              <a:solidFill>
                <a:schemeClr val="accent3">
                  <a:lumMod val="50000"/>
                </a:schemeClr>
              </a:solidFill>
              <a:latin typeface="HGPｺﾞｼｯｸM" panose="020B0600000000000000" pitchFamily="50" charset="-128"/>
              <a:ea typeface="HGPｺﾞｼｯｸM" panose="020B0600000000000000" pitchFamily="50" charset="-128"/>
            </a:endParaRPr>
          </a:p>
          <a:p>
            <a:pPr algn="ctr"/>
            <a:r>
              <a:rPr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生産性向上</a:t>
            </a:r>
            <a:endParaRPr kumimoji="1"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endParaRPr>
          </a:p>
        </p:txBody>
      </p:sp>
      <p:sp>
        <p:nvSpPr>
          <p:cNvPr id="64" name="角丸四角形 63"/>
          <p:cNvSpPr/>
          <p:nvPr/>
        </p:nvSpPr>
        <p:spPr>
          <a:xfrm>
            <a:off x="80937" y="5175476"/>
            <a:ext cx="1440000" cy="720000"/>
          </a:xfrm>
          <a:prstGeom prst="roundRect">
            <a:avLst/>
          </a:prstGeom>
          <a:solidFill>
            <a:schemeClr val="bg1"/>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600" b="1" dirty="0">
                <a:solidFill>
                  <a:schemeClr val="accent3">
                    <a:lumMod val="50000"/>
                  </a:schemeClr>
                </a:solidFill>
                <a:latin typeface="HGPｺﾞｼｯｸM" panose="020B0600000000000000" pitchFamily="50" charset="-128"/>
                <a:ea typeface="HGPｺﾞｼｯｸM" panose="020B0600000000000000" pitchFamily="50" charset="-128"/>
              </a:rPr>
              <a:t>介護</a:t>
            </a:r>
            <a:r>
              <a:rPr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職</a:t>
            </a:r>
            <a:endParaRPr lang="en-US" altLang="ja-JP" sz="1600" b="1" dirty="0" smtClean="0">
              <a:solidFill>
                <a:schemeClr val="accent3">
                  <a:lumMod val="50000"/>
                </a:schemeClr>
              </a:solidFill>
              <a:latin typeface="HGPｺﾞｼｯｸM" panose="020B0600000000000000" pitchFamily="50" charset="-128"/>
              <a:ea typeface="HGPｺﾞｼｯｸM" panose="020B0600000000000000" pitchFamily="50" charset="-128"/>
            </a:endParaRPr>
          </a:p>
          <a:p>
            <a:pPr algn="ctr"/>
            <a:r>
              <a:rPr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の</a:t>
            </a:r>
            <a:r>
              <a:rPr kumimoji="1" lang="ja-JP" altLang="en-US" sz="1600" b="1" dirty="0" smtClean="0">
                <a:solidFill>
                  <a:schemeClr val="accent3">
                    <a:lumMod val="50000"/>
                  </a:schemeClr>
                </a:solidFill>
                <a:latin typeface="HGPｺﾞｼｯｸM" panose="020B0600000000000000" pitchFamily="50" charset="-128"/>
                <a:ea typeface="HGPｺﾞｼｯｸM" panose="020B0600000000000000" pitchFamily="50" charset="-128"/>
              </a:rPr>
              <a:t>魅力向上</a:t>
            </a:r>
          </a:p>
        </p:txBody>
      </p:sp>
      <p:sp>
        <p:nvSpPr>
          <p:cNvPr id="67" name="角丸四角形 66"/>
          <p:cNvSpPr/>
          <p:nvPr/>
        </p:nvSpPr>
        <p:spPr>
          <a:xfrm>
            <a:off x="5745488" y="584800"/>
            <a:ext cx="3600000" cy="288000"/>
          </a:xfrm>
          <a:prstGeom prst="roundRect">
            <a:avLst/>
          </a:prstGeom>
          <a:solidFill>
            <a:schemeClr val="accent3">
              <a:lumMod val="75000"/>
            </a:schemeClr>
          </a:solidFill>
          <a:ln>
            <a:noFill/>
          </a:ln>
        </p:spPr>
        <p:style>
          <a:lnRef idx="2">
            <a:schemeClr val="accent1"/>
          </a:lnRef>
          <a:fillRef idx="1">
            <a:schemeClr val="lt1"/>
          </a:fillRef>
          <a:effectRef idx="0">
            <a:schemeClr val="accent1"/>
          </a:effectRef>
          <a:fontRef idx="minor">
            <a:schemeClr val="dk1"/>
          </a:fontRef>
        </p:style>
        <p:txBody>
          <a:bodyPr tIns="0" bIns="0" rtlCol="0" anchor="ctr" anchorCtr="0"/>
          <a:lstStyle/>
          <a:p>
            <a:pPr algn="ctr"/>
            <a:r>
              <a:rPr lang="ja-JP" altLang="en-US" b="1" dirty="0" smtClean="0">
                <a:solidFill>
                  <a:schemeClr val="bg1"/>
                </a:solidFill>
                <a:latin typeface="HGPｺﾞｼｯｸM" panose="020B0600000000000000" pitchFamily="50" charset="-128"/>
                <a:ea typeface="HGPｺﾞｼｯｸM" panose="020B0600000000000000" pitchFamily="50" charset="-128"/>
              </a:rPr>
              <a:t>今後、さらに講じる</a:t>
            </a:r>
            <a:r>
              <a:rPr lang="ja-JP" altLang="en-US" b="1" dirty="0">
                <a:solidFill>
                  <a:schemeClr val="bg1"/>
                </a:solidFill>
                <a:latin typeface="HGPｺﾞｼｯｸM" panose="020B0600000000000000" pitchFamily="50" charset="-128"/>
                <a:ea typeface="HGPｺﾞｼｯｸM" panose="020B0600000000000000" pitchFamily="50" charset="-128"/>
              </a:rPr>
              <a:t>主な</a:t>
            </a:r>
            <a:r>
              <a:rPr kumimoji="1" lang="ja-JP" altLang="en-US" b="1" dirty="0" smtClean="0">
                <a:solidFill>
                  <a:schemeClr val="bg1"/>
                </a:solidFill>
                <a:latin typeface="HGPｺﾞｼｯｸM" panose="020B0600000000000000" pitchFamily="50" charset="-128"/>
                <a:ea typeface="HGPｺﾞｼｯｸM" panose="020B0600000000000000" pitchFamily="50" charset="-128"/>
              </a:rPr>
              <a:t>対策</a:t>
            </a:r>
          </a:p>
        </p:txBody>
      </p:sp>
      <p:sp>
        <p:nvSpPr>
          <p:cNvPr id="71" name="角丸四角形 70"/>
          <p:cNvSpPr/>
          <p:nvPr/>
        </p:nvSpPr>
        <p:spPr>
          <a:xfrm>
            <a:off x="80929" y="6095251"/>
            <a:ext cx="1440001" cy="612000"/>
          </a:xfrm>
          <a:prstGeom prst="roundRect">
            <a:avLst/>
          </a:prstGeom>
          <a:solidFill>
            <a:schemeClr val="bg1"/>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500" b="1" dirty="0" smtClean="0">
                <a:solidFill>
                  <a:srgbClr val="37441C"/>
                </a:solidFill>
                <a:latin typeface="HGPｺﾞｼｯｸM" panose="020B0600000000000000" pitchFamily="50" charset="-128"/>
                <a:ea typeface="HGPｺﾞｼｯｸM" panose="020B0600000000000000" pitchFamily="50" charset="-128"/>
              </a:rPr>
              <a:t>外国人材の受入れ環境整備</a:t>
            </a:r>
          </a:p>
        </p:txBody>
      </p:sp>
      <p:sp>
        <p:nvSpPr>
          <p:cNvPr id="2" name="大かっこ 1"/>
          <p:cNvSpPr/>
          <p:nvPr/>
        </p:nvSpPr>
        <p:spPr>
          <a:xfrm>
            <a:off x="1985892" y="1340857"/>
            <a:ext cx="2736000" cy="720000"/>
          </a:xfrm>
          <a:prstGeom prst="bracketPair">
            <a:avLst>
              <a:gd name="adj" fmla="val 108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1568627" y="6093383"/>
            <a:ext cx="7776861" cy="648000"/>
          </a:xfrm>
          <a:prstGeom prst="rect">
            <a:avLst/>
          </a:prstGeom>
          <a:solidFill>
            <a:schemeClr val="bg1"/>
          </a:solidFill>
          <a:ln w="19050">
            <a:solidFill>
              <a:schemeClr val="accent2">
                <a:lumMod val="60000"/>
                <a:lumOff val="40000"/>
              </a:schemeClr>
            </a:solidFill>
          </a:ln>
        </p:spPr>
        <p:txBody>
          <a:bodyPr wrap="square" rtlCol="0" anchor="ctr">
            <a:noAutofit/>
          </a:bodyPr>
          <a:lstStyle/>
          <a:p>
            <a:pPr marL="177800" indent="-177800"/>
            <a:r>
              <a:rPr lang="ja-JP" altLang="en-US" sz="1600" dirty="0" smtClean="0">
                <a:latin typeface="HGPｺﾞｼｯｸM" panose="020B0600000000000000" pitchFamily="50" charset="-128"/>
                <a:ea typeface="HGPｺﾞｼｯｸM" panose="020B0600000000000000" pitchFamily="50" charset="-128"/>
              </a:rPr>
              <a:t>○　在留資格「介護」の創設に伴う介護福祉士国家資格の取得を目指す外国人留学生等の支援（介護福祉士修学資金の貸付推進、日常生活面での相談支援等）</a:t>
            </a:r>
            <a:endParaRPr kumimoji="1" lang="en-US" altLang="ja-JP" sz="1600" dirty="0" smtClean="0">
              <a:latin typeface="+mj-ea"/>
              <a:ea typeface="+mj-ea"/>
            </a:endParaRPr>
          </a:p>
        </p:txBody>
      </p:sp>
      <p:sp>
        <p:nvSpPr>
          <p:cNvPr id="43" name="十字形 42"/>
          <p:cNvSpPr/>
          <p:nvPr/>
        </p:nvSpPr>
        <p:spPr>
          <a:xfrm>
            <a:off x="5313080" y="2767165"/>
            <a:ext cx="360000" cy="360000"/>
          </a:xfrm>
          <a:prstGeom prst="plus">
            <a:avLst>
              <a:gd name="adj" fmla="val 35455"/>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smtClean="0">
              <a:solidFill>
                <a:schemeClr val="tx1"/>
              </a:solidFill>
            </a:endParaRPr>
          </a:p>
        </p:txBody>
      </p:sp>
      <p:sp>
        <p:nvSpPr>
          <p:cNvPr id="44" name="十字形 43"/>
          <p:cNvSpPr/>
          <p:nvPr/>
        </p:nvSpPr>
        <p:spPr>
          <a:xfrm>
            <a:off x="5295596" y="4177126"/>
            <a:ext cx="360000" cy="360000"/>
          </a:xfrm>
          <a:prstGeom prst="plus">
            <a:avLst>
              <a:gd name="adj" fmla="val 35455"/>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smtClean="0">
              <a:solidFill>
                <a:schemeClr val="tx1"/>
              </a:solidFill>
            </a:endParaRPr>
          </a:p>
        </p:txBody>
      </p:sp>
      <p:sp>
        <p:nvSpPr>
          <p:cNvPr id="59" name="十字形 58"/>
          <p:cNvSpPr/>
          <p:nvPr/>
        </p:nvSpPr>
        <p:spPr>
          <a:xfrm>
            <a:off x="5295596" y="5409254"/>
            <a:ext cx="360000" cy="360000"/>
          </a:xfrm>
          <a:prstGeom prst="plus">
            <a:avLst>
              <a:gd name="adj" fmla="val 35455"/>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smtClean="0">
              <a:solidFill>
                <a:schemeClr val="tx1"/>
              </a:solidFill>
            </a:endParaRPr>
          </a:p>
        </p:txBody>
      </p:sp>
      <p:sp>
        <p:nvSpPr>
          <p:cNvPr id="30" name="Rectangle 59"/>
          <p:cNvSpPr txBox="1">
            <a:spLocks noChangeArrowheads="1"/>
          </p:cNvSpPr>
          <p:nvPr/>
        </p:nvSpPr>
        <p:spPr>
          <a:xfrm>
            <a:off x="8" y="-2674"/>
            <a:ext cx="9906000" cy="431529"/>
          </a:xfrm>
          <a:prstGeom prst="rect">
            <a:avLst/>
          </a:prstGeom>
          <a:solidFill>
            <a:srgbClr val="002060"/>
          </a:solidFill>
          <a:ln w="38100" cmpd="dbl">
            <a:solidFill>
              <a:schemeClr val="tx1"/>
            </a:solidFill>
            <a:miter lim="800000"/>
            <a:headEnd/>
            <a:tailEnd/>
          </a:ln>
        </p:spPr>
        <p:txBody>
          <a:bodyPr wrap="square" lIns="92075" tIns="46038" rIns="92075" bIns="46038">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総合的</a:t>
            </a:r>
            <a:r>
              <a:rPr lang="ja-JP" altLang="en-US" sz="2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な介護人材確保対策（主な取組）</a:t>
            </a:r>
            <a:endParaRPr lang="en-US" altLang="ja-JP" sz="2200" b="1" spc="-14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464357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733125" y="2996665"/>
            <a:ext cx="5929828" cy="584775"/>
          </a:xfrm>
        </p:spPr>
        <p:txBody>
          <a:bodyPr wrap="none">
            <a:spAutoFit/>
          </a:bodyPr>
          <a:lstStyle/>
          <a:p>
            <a:r>
              <a:rPr lang="ja-JP" altLang="en-US" sz="3200" dirty="0" smtClean="0">
                <a:latin typeface="HG丸ｺﾞｼｯｸM-PRO" pitchFamily="50" charset="-128"/>
                <a:ea typeface="HG丸ｺﾞｼｯｸM-PRO" pitchFamily="50" charset="-128"/>
              </a:rPr>
              <a:t>　２</a:t>
            </a:r>
            <a:r>
              <a:rPr lang="ja-JP" altLang="en-US" sz="3200" dirty="0" smtClean="0">
                <a:latin typeface="HG丸ｺﾞｼｯｸM-PRO" pitchFamily="50" charset="-128"/>
                <a:ea typeface="HG丸ｺﾞｼｯｸM-PRO" pitchFamily="50" charset="-128"/>
              </a:rPr>
              <a:t>．最近のトピックについて</a:t>
            </a:r>
            <a:endParaRPr lang="ja-JP" altLang="en-US" sz="3200" dirty="0">
              <a:latin typeface="HG丸ｺﾞｼｯｸM-PRO" pitchFamily="50" charset="-128"/>
              <a:ea typeface="HG丸ｺﾞｼｯｸM-PRO" pitchFamily="50" charset="-128"/>
            </a:endParaRPr>
          </a:p>
        </p:txBody>
      </p:sp>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28</a:t>
            </a:fld>
            <a:endParaRPr lang="ja-JP" altLang="en-US">
              <a:solidFill>
                <a:prstClr val="black">
                  <a:tint val="75000"/>
                </a:prstClr>
              </a:solidFill>
            </a:endParaRPr>
          </a:p>
        </p:txBody>
      </p:sp>
    </p:spTree>
    <p:extLst>
      <p:ext uri="{BB962C8B-B14F-4D97-AF65-F5344CB8AC3E}">
        <p14:creationId xmlns:p14="http://schemas.microsoft.com/office/powerpoint/2010/main" val="226924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42278" y="860180"/>
            <a:ext cx="3725245" cy="2134695"/>
          </a:xfrm>
          <a:prstGeom prst="rect">
            <a:avLst/>
          </a:prstGeom>
          <a:solidFill>
            <a:srgbClr val="CCFFFF"/>
          </a:solidFill>
          <a:ln w="38100">
            <a:solidFill>
              <a:schemeClr val="tx1"/>
            </a:solidFill>
            <a:miter lim="800000"/>
            <a:headEnd/>
            <a:tailEnd/>
          </a:ln>
        </p:spPr>
        <p:txBody>
          <a:bodyPr wrap="none" anchor="ct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411" name="Rectangle 3"/>
          <p:cNvSpPr>
            <a:spLocks noChangeArrowheads="1"/>
          </p:cNvSpPr>
          <p:nvPr/>
        </p:nvSpPr>
        <p:spPr bwMode="auto">
          <a:xfrm>
            <a:off x="4876215" y="773147"/>
            <a:ext cx="1594272" cy="587081"/>
          </a:xfrm>
          <a:prstGeom prst="rect">
            <a:avLst/>
          </a:prstGeom>
          <a:solidFill>
            <a:srgbClr val="FFFF99"/>
          </a:solidFill>
          <a:ln w="38100" cmpd="dbl">
            <a:solidFill>
              <a:schemeClr val="tx1"/>
            </a:solidFill>
            <a:miter lim="800000"/>
            <a:headEnd/>
            <a:tailEnd/>
          </a:ln>
        </p:spPr>
        <p:txBody>
          <a:bodyPr wrap="none" anchor="ct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412" name="Oval 4"/>
          <p:cNvSpPr>
            <a:spLocks noChangeArrowheads="1"/>
          </p:cNvSpPr>
          <p:nvPr/>
        </p:nvSpPr>
        <p:spPr bwMode="auto">
          <a:xfrm>
            <a:off x="3164826" y="3499666"/>
            <a:ext cx="1399539" cy="506377"/>
          </a:xfrm>
          <a:prstGeom prst="ellipse">
            <a:avLst/>
          </a:prstGeom>
          <a:solidFill>
            <a:srgbClr val="CCECFF"/>
          </a:solidFill>
          <a:ln w="12700">
            <a:solidFill>
              <a:schemeClr val="tx1"/>
            </a:solidFill>
            <a:round/>
            <a:headEnd/>
            <a:tailEnd/>
          </a:ln>
        </p:spPr>
        <p:txBody>
          <a:bodyPr wrap="none" lIns="87000" tIns="43501" rIns="87000" bIns="43501" anchor="ctr"/>
          <a:lstStyle/>
          <a:p>
            <a:pPr marL="0" marR="0" lvl="0" indent="0" algn="ctr" defTabSz="870326" rtl="0" eaLnBrk="1" fontAlgn="auto" latinLnBrk="0" hangingPunct="1">
              <a:lnSpc>
                <a:spcPct val="100000"/>
              </a:lnSpc>
              <a:spcBef>
                <a:spcPts val="0"/>
              </a:spcBef>
              <a:spcAft>
                <a:spcPts val="0"/>
              </a:spcAft>
              <a:buClrTx/>
              <a:buSzTx/>
              <a:buFontTx/>
              <a:buNone/>
              <a:tabLst/>
              <a:defRPr/>
            </a:pPr>
            <a:endParaRPr kumimoji="1" lang="ja-JP" altLang="ja-JP" sz="2293" b="0" i="0" u="none" strike="noStrike" kern="1200" cap="none" spc="0" normalizeH="0" baseline="0" noProof="0" dirty="0">
              <a:ln>
                <a:noFill/>
              </a:ln>
              <a:solidFill>
                <a:srgbClr val="000000"/>
              </a:solidFill>
              <a:effectLst/>
              <a:uLnTx/>
              <a:uFillTx/>
              <a:latin typeface="Times New Roman" pitchFamily="18" charset="0"/>
              <a:ea typeface="ＭＳ Ｐゴシック"/>
              <a:cs typeface="+mn-cs"/>
            </a:endParaRPr>
          </a:p>
        </p:txBody>
      </p:sp>
      <p:sp>
        <p:nvSpPr>
          <p:cNvPr id="17413" name="Rectangle 5"/>
          <p:cNvSpPr>
            <a:spLocks noChangeArrowheads="1"/>
          </p:cNvSpPr>
          <p:nvPr/>
        </p:nvSpPr>
        <p:spPr bwMode="auto">
          <a:xfrm>
            <a:off x="4868046" y="849043"/>
            <a:ext cx="1648672" cy="46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06" tIns="43803" rIns="87606" bIns="43803"/>
          <a:lstStyle/>
          <a:p>
            <a:pPr marL="0" marR="0" lvl="0" indent="0" algn="ctr" defTabSz="724744" rtl="0" eaLnBrk="1" fontAlgn="auto" latinLnBrk="0" hangingPunct="1">
              <a:lnSpc>
                <a:spcPct val="100000"/>
              </a:lnSpc>
              <a:spcBef>
                <a:spcPts val="0"/>
              </a:spcBef>
              <a:spcAft>
                <a:spcPts val="0"/>
              </a:spcAft>
              <a:buClrTx/>
              <a:buSzTx/>
              <a:buFontTx/>
              <a:buNone/>
              <a:tabLst/>
              <a:defRPr/>
            </a:pPr>
            <a:r>
              <a:rPr kumimoji="1" lang="ja-JP" altLang="en-US" sz="1196" b="0"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費用の９割分（８割・７割分）の支払い</a:t>
            </a:r>
            <a:r>
              <a:rPr kumimoji="1" lang="en-US" altLang="ja-JP" sz="1196" b="0"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a:t>
            </a:r>
            <a:endParaRPr kumimoji="1" lang="ja-JP" altLang="en-US" sz="1196" b="0" i="0" u="none" strike="noStrike" kern="1200" cap="none" spc="0" normalizeH="0" baseline="0" noProof="0" dirty="0">
              <a:ln>
                <a:noFill/>
              </a:ln>
              <a:solidFill>
                <a:srgbClr val="000000"/>
              </a:solidFill>
              <a:effectLst/>
              <a:uLnTx/>
              <a:uFillTx/>
              <a:latin typeface="Times New Roman" pitchFamily="18" charset="0"/>
              <a:ea typeface="ＭＳ Ｐゴシック"/>
              <a:cs typeface="+mn-cs"/>
            </a:endParaRPr>
          </a:p>
        </p:txBody>
      </p:sp>
      <p:sp>
        <p:nvSpPr>
          <p:cNvPr id="17414" name="Rectangle 6"/>
          <p:cNvSpPr>
            <a:spLocks noChangeArrowheads="1"/>
          </p:cNvSpPr>
          <p:nvPr/>
        </p:nvSpPr>
        <p:spPr bwMode="auto">
          <a:xfrm>
            <a:off x="2484032" y="4648507"/>
            <a:ext cx="5112117" cy="1479570"/>
          </a:xfrm>
          <a:prstGeom prst="rect">
            <a:avLst/>
          </a:prstGeom>
          <a:solidFill>
            <a:srgbClr val="FFFFCC">
              <a:alpha val="50195"/>
            </a:srgbClr>
          </a:solidFill>
          <a:ln w="38100">
            <a:solidFill>
              <a:schemeClr val="tx1"/>
            </a:solidFill>
            <a:miter lim="800000"/>
            <a:headEnd/>
            <a:tailEnd/>
          </a:ln>
        </p:spPr>
        <p:txBody>
          <a:bodyPr wrap="none" anchor="ct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415" name="Rectangle 7" descr="20%"/>
          <p:cNvSpPr>
            <a:spLocks noChangeArrowheads="1"/>
          </p:cNvSpPr>
          <p:nvPr/>
        </p:nvSpPr>
        <p:spPr bwMode="auto">
          <a:xfrm>
            <a:off x="2620227" y="5294247"/>
            <a:ext cx="2075561" cy="548651"/>
          </a:xfrm>
          <a:prstGeom prst="rect">
            <a:avLst/>
          </a:prstGeom>
          <a:pattFill prst="pct20">
            <a:fgClr>
              <a:srgbClr val="FF3300"/>
            </a:fgClr>
            <a:bgClr>
              <a:srgbClr val="FFFFFF"/>
            </a:bgClr>
          </a:pattFill>
          <a:ln w="15875">
            <a:solidFill>
              <a:schemeClr val="tx1"/>
            </a:solidFill>
            <a:prstDash val="dash"/>
            <a:miter lim="800000"/>
            <a:headEnd/>
            <a:tailEnd/>
          </a:ln>
        </p:spPr>
        <p:txBody>
          <a:bodyPr lIns="87606" tIns="43803" rIns="87606" bIns="43803">
            <a:spAutoFit/>
          </a:bodyPr>
          <a:lstStyle/>
          <a:p>
            <a:pPr marL="0" marR="0" lvl="0" indent="0" algn="ctr" defTabSz="724744" rtl="0" eaLnBrk="1" fontAlgn="auto" latinLnBrk="0" hangingPunct="1">
              <a:lnSpc>
                <a:spcPct val="100000"/>
              </a:lnSpc>
              <a:spcBef>
                <a:spcPts val="0"/>
              </a:spcBef>
              <a:spcAft>
                <a:spcPts val="0"/>
              </a:spcAft>
              <a:buClrTx/>
              <a:buSzTx/>
              <a:buFontTx/>
              <a:buNone/>
              <a:tabLst/>
              <a:defRPr/>
            </a:pPr>
            <a:r>
              <a:rPr kumimoji="1" lang="ja-JP" altLang="en-US" sz="1495" b="1" i="0" u="none" strike="noStrike" kern="1200" cap="none" spc="0" normalizeH="0" baseline="0" noProof="0" dirty="0">
                <a:ln>
                  <a:noFill/>
                </a:ln>
                <a:solidFill>
                  <a:srgbClr val="000000"/>
                </a:solidFill>
                <a:effectLst/>
                <a:uLnTx/>
                <a:uFillTx/>
                <a:latin typeface="Arial"/>
                <a:ea typeface="ＭＳ Ｐゴシック"/>
                <a:cs typeface="+mn-cs"/>
              </a:rPr>
              <a:t>第１号被保険者　</a:t>
            </a:r>
            <a:endParaRPr kumimoji="1" lang="ja-JP" altLang="en-US" sz="997"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724744" rtl="0" eaLnBrk="1" fontAlgn="auto" latinLnBrk="0" hangingPunct="1">
              <a:lnSpc>
                <a:spcPct val="100000"/>
              </a:lnSpc>
              <a:spcBef>
                <a:spcPts val="0"/>
              </a:spcBef>
              <a:spcAft>
                <a:spcPts val="0"/>
              </a:spcAft>
              <a:buClrTx/>
              <a:buSzTx/>
              <a:buFontTx/>
              <a:buNone/>
              <a:tabLst/>
              <a:defRPr/>
            </a:pPr>
            <a:r>
              <a:rPr kumimoji="1" lang="ja-JP" altLang="en-US" sz="1495"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1495" b="0" i="0" u="none" strike="noStrike" kern="1200" cap="none" spc="0" normalizeH="0" baseline="0" noProof="0" dirty="0">
                <a:ln>
                  <a:noFill/>
                </a:ln>
                <a:solidFill>
                  <a:srgbClr val="000000"/>
                </a:solidFill>
                <a:effectLst/>
                <a:uLnTx/>
                <a:uFillTx/>
                <a:latin typeface="Arial"/>
                <a:ea typeface="ＭＳ Ｐゴシック"/>
                <a:cs typeface="+mn-cs"/>
              </a:rPr>
              <a:t>65</a:t>
            </a:r>
            <a:r>
              <a:rPr kumimoji="1" lang="ja-JP" altLang="en-US" sz="1495" b="0" i="0" u="none" strike="noStrike" kern="1200" cap="none" spc="0" normalizeH="0" baseline="0" noProof="0" dirty="0">
                <a:ln>
                  <a:noFill/>
                </a:ln>
                <a:solidFill>
                  <a:srgbClr val="000000"/>
                </a:solidFill>
                <a:effectLst/>
                <a:uLnTx/>
                <a:uFillTx/>
                <a:latin typeface="Arial"/>
                <a:ea typeface="ＭＳ Ｐゴシック"/>
                <a:cs typeface="+mn-cs"/>
              </a:rPr>
              <a:t>歳以上の者</a:t>
            </a:r>
          </a:p>
        </p:txBody>
      </p:sp>
      <p:sp>
        <p:nvSpPr>
          <p:cNvPr id="17416" name="Rectangle 8" descr="50%"/>
          <p:cNvSpPr>
            <a:spLocks noChangeArrowheads="1"/>
          </p:cNvSpPr>
          <p:nvPr/>
        </p:nvSpPr>
        <p:spPr bwMode="auto">
          <a:xfrm>
            <a:off x="4876170" y="5294247"/>
            <a:ext cx="2158296" cy="548651"/>
          </a:xfrm>
          <a:prstGeom prst="rect">
            <a:avLst/>
          </a:prstGeom>
          <a:pattFill prst="pct50">
            <a:fgClr>
              <a:schemeClr val="hlink"/>
            </a:fgClr>
            <a:bgClr>
              <a:srgbClr val="FFFFFF"/>
            </a:bgClr>
          </a:pattFill>
          <a:ln w="15875">
            <a:solidFill>
              <a:schemeClr val="tx1"/>
            </a:solidFill>
            <a:prstDash val="dash"/>
            <a:miter lim="800000"/>
            <a:headEnd/>
            <a:tailEnd/>
          </a:ln>
        </p:spPr>
        <p:txBody>
          <a:bodyPr wrap="none" lIns="87606" tIns="43803" rIns="87606" bIns="43803">
            <a:spAutoFit/>
          </a:bodyPr>
          <a:lstStyle/>
          <a:p>
            <a:pPr marL="0" marR="0" lvl="0" indent="0" algn="ctr" defTabSz="724744" rtl="0" eaLnBrk="1" fontAlgn="auto" latinLnBrk="0" hangingPunct="1">
              <a:lnSpc>
                <a:spcPct val="100000"/>
              </a:lnSpc>
              <a:spcBef>
                <a:spcPts val="0"/>
              </a:spcBef>
              <a:spcAft>
                <a:spcPts val="0"/>
              </a:spcAft>
              <a:buClrTx/>
              <a:buSzTx/>
              <a:buFontTx/>
              <a:buNone/>
              <a:tabLst/>
              <a:defRPr/>
            </a:pPr>
            <a:r>
              <a:rPr kumimoji="1" lang="ja-JP" altLang="en-US" sz="1495" b="1" i="0" u="none" strike="noStrike" kern="1200" cap="none" spc="0" normalizeH="0" baseline="0" noProof="0" dirty="0">
                <a:ln>
                  <a:noFill/>
                </a:ln>
                <a:solidFill>
                  <a:srgbClr val="000000"/>
                </a:solidFill>
                <a:effectLst/>
                <a:uLnTx/>
                <a:uFillTx/>
                <a:latin typeface="Arial"/>
                <a:ea typeface="ＭＳ Ｐゴシック"/>
                <a:cs typeface="+mn-cs"/>
              </a:rPr>
              <a:t>第２号被保険者</a:t>
            </a:r>
            <a:endParaRPr kumimoji="1" lang="ja-JP" altLang="en-US" sz="997"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724744" rtl="0" eaLnBrk="1" fontAlgn="auto" latinLnBrk="0" hangingPunct="1">
              <a:lnSpc>
                <a:spcPct val="100000"/>
              </a:lnSpc>
              <a:spcBef>
                <a:spcPts val="0"/>
              </a:spcBef>
              <a:spcAft>
                <a:spcPts val="0"/>
              </a:spcAft>
              <a:buClrTx/>
              <a:buSzTx/>
              <a:buFontTx/>
              <a:buNone/>
              <a:tabLst/>
              <a:defRPr/>
            </a:pPr>
            <a:r>
              <a:rPr kumimoji="1" lang="ja-JP" altLang="en-US" sz="1495"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en-US" altLang="ja-JP" sz="1495" b="0" i="0" u="none" strike="noStrike" kern="1200" cap="none" spc="0" normalizeH="0" baseline="0" noProof="0" dirty="0">
                <a:ln>
                  <a:noFill/>
                </a:ln>
                <a:solidFill>
                  <a:srgbClr val="000000"/>
                </a:solidFill>
                <a:effectLst/>
                <a:uLnTx/>
                <a:uFillTx/>
                <a:latin typeface="Arial"/>
                <a:ea typeface="ＭＳ Ｐゴシック"/>
                <a:cs typeface="+mn-cs"/>
              </a:rPr>
              <a:t>40</a:t>
            </a:r>
            <a:r>
              <a:rPr kumimoji="1" lang="ja-JP" altLang="en-US" sz="1495" b="0" i="0" u="none" strike="noStrike" kern="1200" cap="none" spc="0" normalizeH="0" baseline="0" noProof="0" dirty="0">
                <a:ln>
                  <a:noFill/>
                </a:ln>
                <a:solidFill>
                  <a:srgbClr val="000000"/>
                </a:solidFill>
                <a:effectLst/>
                <a:uLnTx/>
                <a:uFillTx/>
                <a:latin typeface="Arial"/>
                <a:ea typeface="ＭＳ Ｐゴシック"/>
                <a:cs typeface="+mn-cs"/>
              </a:rPr>
              <a:t>歳から</a:t>
            </a:r>
            <a:r>
              <a:rPr kumimoji="1" lang="en-US" altLang="ja-JP" sz="1495" b="0" i="0" u="none" strike="noStrike" kern="1200" cap="none" spc="0" normalizeH="0" baseline="0" noProof="0" dirty="0">
                <a:ln>
                  <a:noFill/>
                </a:ln>
                <a:solidFill>
                  <a:srgbClr val="000000"/>
                </a:solidFill>
                <a:effectLst/>
                <a:uLnTx/>
                <a:uFillTx/>
                <a:latin typeface="Arial"/>
                <a:ea typeface="ＭＳ Ｐゴシック"/>
                <a:cs typeface="+mn-cs"/>
              </a:rPr>
              <a:t>64</a:t>
            </a:r>
            <a:r>
              <a:rPr kumimoji="1" lang="ja-JP" altLang="en-US" sz="1495" b="0" i="0" u="none" strike="noStrike" kern="1200" cap="none" spc="0" normalizeH="0" baseline="0" noProof="0" dirty="0">
                <a:ln>
                  <a:noFill/>
                </a:ln>
                <a:solidFill>
                  <a:srgbClr val="000000"/>
                </a:solidFill>
                <a:effectLst/>
                <a:uLnTx/>
                <a:uFillTx/>
                <a:latin typeface="Arial"/>
                <a:ea typeface="ＭＳ Ｐゴシック"/>
                <a:cs typeface="+mn-cs"/>
              </a:rPr>
              <a:t>歳までの者</a:t>
            </a:r>
            <a:endParaRPr kumimoji="1" lang="ja-JP" altLang="en-US" sz="1495"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417" name="Rectangle 9"/>
          <p:cNvSpPr>
            <a:spLocks noChangeArrowheads="1"/>
          </p:cNvSpPr>
          <p:nvPr/>
        </p:nvSpPr>
        <p:spPr bwMode="auto">
          <a:xfrm>
            <a:off x="1065535" y="4002880"/>
            <a:ext cx="934081" cy="50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495" b="0" i="0" u="none" strike="noStrike" kern="1200" cap="none" spc="0" normalizeH="0" baseline="0" noProof="0">
                <a:ln>
                  <a:noFill/>
                </a:ln>
                <a:solidFill>
                  <a:srgbClr val="000000"/>
                </a:solidFill>
                <a:effectLst/>
                <a:uLnTx/>
                <a:uFillTx/>
                <a:latin typeface="Times New Roman" pitchFamily="18" charset="0"/>
                <a:ea typeface="ＭＳ Ｐゴシック"/>
                <a:cs typeface="+mn-cs"/>
              </a:rPr>
              <a:t>保険料</a:t>
            </a:r>
          </a:p>
          <a:p>
            <a:pPr marL="0" marR="0" lvl="0" indent="0" algn="l" defTabSz="724744" rtl="0" eaLnBrk="1" fontAlgn="auto" latinLnBrk="0" hangingPunct="1">
              <a:lnSpc>
                <a:spcPct val="100000"/>
              </a:lnSpc>
              <a:spcBef>
                <a:spcPts val="0"/>
              </a:spcBef>
              <a:spcAft>
                <a:spcPts val="0"/>
              </a:spcAft>
              <a:buClrTx/>
              <a:buSzTx/>
              <a:buFontTx/>
              <a:buNone/>
              <a:tabLst/>
              <a:defRPr/>
            </a:pPr>
            <a:endParaRPr kumimoji="1" lang="en-US" altLang="ja-JP" sz="1196" b="0" i="0" u="none" strike="noStrike" kern="1200" cap="none" spc="0" normalizeH="0" baseline="0" noProof="0">
              <a:ln>
                <a:noFill/>
              </a:ln>
              <a:solidFill>
                <a:srgbClr val="000000"/>
              </a:solidFill>
              <a:effectLst/>
              <a:uLnTx/>
              <a:uFillTx/>
              <a:latin typeface="Times New Roman" pitchFamily="18" charset="0"/>
              <a:ea typeface="ＭＳ Ｐゴシック"/>
              <a:cs typeface="+mn-cs"/>
            </a:endParaRPr>
          </a:p>
        </p:txBody>
      </p:sp>
      <p:sp>
        <p:nvSpPr>
          <p:cNvPr id="17418" name="Rectangle 10"/>
          <p:cNvSpPr>
            <a:spLocks noChangeArrowheads="1"/>
          </p:cNvSpPr>
          <p:nvPr/>
        </p:nvSpPr>
        <p:spPr bwMode="auto">
          <a:xfrm>
            <a:off x="15862" y="4351013"/>
            <a:ext cx="2346287" cy="31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495" b="1" i="0" u="none" strike="noStrike" kern="1200" cap="none" spc="0" normalizeH="0" baseline="0" noProof="0">
                <a:ln>
                  <a:noFill/>
                </a:ln>
                <a:solidFill>
                  <a:srgbClr val="000000"/>
                </a:solidFill>
                <a:effectLst/>
                <a:uLnTx/>
                <a:uFillTx/>
                <a:latin typeface="Times New Roman" pitchFamily="18" charset="0"/>
                <a:ea typeface="ＭＳ Ｐゴシック"/>
                <a:cs typeface="+mn-cs"/>
              </a:rPr>
              <a:t>　</a:t>
            </a:r>
          </a:p>
        </p:txBody>
      </p:sp>
      <p:sp>
        <p:nvSpPr>
          <p:cNvPr id="17419" name="Rectangle 11"/>
          <p:cNvSpPr>
            <a:spLocks noChangeArrowheads="1"/>
          </p:cNvSpPr>
          <p:nvPr/>
        </p:nvSpPr>
        <p:spPr bwMode="auto">
          <a:xfrm>
            <a:off x="443313" y="4289403"/>
            <a:ext cx="1838721" cy="28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296" b="0" i="0" u="sng"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原則年金からの天引き</a:t>
            </a:r>
          </a:p>
        </p:txBody>
      </p:sp>
      <p:sp>
        <p:nvSpPr>
          <p:cNvPr id="17420" name="Rectangle 12"/>
          <p:cNvSpPr>
            <a:spLocks noChangeArrowheads="1"/>
          </p:cNvSpPr>
          <p:nvPr/>
        </p:nvSpPr>
        <p:spPr bwMode="auto">
          <a:xfrm>
            <a:off x="3370134" y="3584945"/>
            <a:ext cx="1044574"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ctr" defTabSz="724744" rtl="0" eaLnBrk="1" fontAlgn="auto" latinLnBrk="0" hangingPunct="1">
              <a:lnSpc>
                <a:spcPct val="100000"/>
              </a:lnSpc>
              <a:spcBef>
                <a:spcPts val="0"/>
              </a:spcBef>
              <a:spcAft>
                <a:spcPts val="0"/>
              </a:spcAft>
              <a:buClrTx/>
              <a:buSzTx/>
              <a:buFontTx/>
              <a:buNone/>
              <a:tabLst/>
              <a:defRPr/>
            </a:pPr>
            <a:r>
              <a:rPr kumimoji="1" lang="ja-JP" altLang="en-US" sz="1396" b="0"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全国プール</a:t>
            </a:r>
          </a:p>
        </p:txBody>
      </p:sp>
      <p:sp>
        <p:nvSpPr>
          <p:cNvPr id="17421" name="Line 13"/>
          <p:cNvSpPr>
            <a:spLocks noChangeShapeType="1"/>
          </p:cNvSpPr>
          <p:nvPr/>
        </p:nvSpPr>
        <p:spPr bwMode="auto">
          <a:xfrm flipH="1" flipV="1">
            <a:off x="4019711" y="4002877"/>
            <a:ext cx="856505" cy="1291261"/>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22" name="Rectangle 14"/>
          <p:cNvSpPr>
            <a:spLocks noChangeArrowheads="1"/>
          </p:cNvSpPr>
          <p:nvPr/>
        </p:nvSpPr>
        <p:spPr bwMode="auto">
          <a:xfrm>
            <a:off x="4174918" y="3931669"/>
            <a:ext cx="1691715" cy="48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296" b="1" i="0" u="none" strike="noStrike" kern="1200" cap="none" spc="0" normalizeH="0" baseline="0" noProof="0">
                <a:ln>
                  <a:noFill/>
                </a:ln>
                <a:solidFill>
                  <a:srgbClr val="000000"/>
                </a:solidFill>
                <a:effectLst/>
                <a:uLnTx/>
                <a:uFillTx/>
                <a:latin typeface="Times New Roman" pitchFamily="18" charset="0"/>
                <a:ea typeface="ＭＳ Ｐゴシック"/>
                <a:cs typeface="+mn-cs"/>
              </a:rPr>
              <a:t>　</a:t>
            </a:r>
            <a:r>
              <a:rPr kumimoji="1" lang="ja-JP" altLang="en-US" sz="1296" b="0" i="0" u="none" strike="noStrike" kern="1200" cap="none" spc="0" normalizeH="0" baseline="0" noProof="0">
                <a:ln>
                  <a:noFill/>
                </a:ln>
                <a:solidFill>
                  <a:srgbClr val="000000"/>
                </a:solidFill>
                <a:effectLst/>
                <a:uLnTx/>
                <a:uFillTx/>
                <a:latin typeface="Times New Roman" pitchFamily="18" charset="0"/>
                <a:ea typeface="ＭＳ Ｐゴシック"/>
                <a:cs typeface="+mn-cs"/>
              </a:rPr>
              <a:t>国民健康保険 ・</a:t>
            </a: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296" b="0" i="0" u="none" strike="noStrike" kern="1200" cap="none" spc="0" normalizeH="0" baseline="0" noProof="0">
                <a:ln>
                  <a:noFill/>
                </a:ln>
                <a:solidFill>
                  <a:srgbClr val="000000"/>
                </a:solidFill>
                <a:effectLst/>
                <a:uLnTx/>
                <a:uFillTx/>
                <a:latin typeface="Times New Roman" pitchFamily="18" charset="0"/>
                <a:ea typeface="ＭＳ Ｐゴシック"/>
                <a:cs typeface="+mn-cs"/>
              </a:rPr>
              <a:t>　　健康保険組合など</a:t>
            </a:r>
          </a:p>
        </p:txBody>
      </p:sp>
      <p:sp>
        <p:nvSpPr>
          <p:cNvPr id="17424" name="Rectangle 16"/>
          <p:cNvSpPr>
            <a:spLocks noChangeArrowheads="1"/>
          </p:cNvSpPr>
          <p:nvPr/>
        </p:nvSpPr>
        <p:spPr bwMode="auto">
          <a:xfrm>
            <a:off x="5018767" y="3107434"/>
            <a:ext cx="2135926" cy="318556"/>
          </a:xfrm>
          <a:prstGeom prst="rect">
            <a:avLst/>
          </a:prstGeom>
          <a:solidFill>
            <a:srgbClr val="FFCCCC"/>
          </a:solidFill>
          <a:ln w="9525">
            <a:solidFill>
              <a:schemeClr val="tx1"/>
            </a:solidFill>
            <a:miter lim="800000"/>
            <a:headEnd/>
            <a:tailEnd/>
          </a:ln>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495" b="0"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１割（２割・３割）負担</a:t>
            </a:r>
            <a:r>
              <a:rPr kumimoji="1" lang="en-US" altLang="ja-JP" sz="1495" b="0"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a:t>
            </a:r>
            <a:endParaRPr kumimoji="1" lang="ja-JP" altLang="en-US" sz="1495" b="0" i="0" u="none" strike="noStrike" kern="1200" cap="none" spc="0" normalizeH="0" baseline="0" noProof="0" dirty="0">
              <a:ln>
                <a:noFill/>
              </a:ln>
              <a:solidFill>
                <a:srgbClr val="000000"/>
              </a:solidFill>
              <a:effectLst/>
              <a:uLnTx/>
              <a:uFillTx/>
              <a:latin typeface="Times New Roman" pitchFamily="18" charset="0"/>
              <a:ea typeface="ＭＳ Ｐゴシック"/>
              <a:cs typeface="+mn-cs"/>
            </a:endParaRPr>
          </a:p>
        </p:txBody>
      </p:sp>
      <p:sp>
        <p:nvSpPr>
          <p:cNvPr id="17426" name="Rectangle 18"/>
          <p:cNvSpPr>
            <a:spLocks noChangeArrowheads="1"/>
          </p:cNvSpPr>
          <p:nvPr/>
        </p:nvSpPr>
        <p:spPr bwMode="auto">
          <a:xfrm>
            <a:off x="7367696" y="3706114"/>
            <a:ext cx="1274669" cy="318556"/>
          </a:xfrm>
          <a:prstGeom prst="rect">
            <a:avLst/>
          </a:prstGeom>
          <a:solidFill>
            <a:srgbClr val="FFCCCC"/>
          </a:solidFill>
          <a:ln w="9525">
            <a:solidFill>
              <a:schemeClr val="tx1"/>
            </a:solidFill>
            <a:miter lim="800000"/>
            <a:headEnd/>
            <a:tailEnd/>
          </a:ln>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495" b="0" i="0" u="none" strike="noStrike" kern="1200" cap="none" spc="0" normalizeH="0" baseline="0" noProof="0">
                <a:ln>
                  <a:noFill/>
                </a:ln>
                <a:solidFill>
                  <a:srgbClr val="000000"/>
                </a:solidFill>
                <a:effectLst/>
                <a:uLnTx/>
                <a:uFillTx/>
                <a:latin typeface="Times New Roman" pitchFamily="18" charset="0"/>
                <a:ea typeface="ＭＳ Ｐゴシック"/>
                <a:cs typeface="+mn-cs"/>
              </a:rPr>
              <a:t>サービス利用</a:t>
            </a:r>
          </a:p>
        </p:txBody>
      </p:sp>
      <p:sp>
        <p:nvSpPr>
          <p:cNvPr id="17427" name="Rectangle 19"/>
          <p:cNvSpPr>
            <a:spLocks noChangeArrowheads="1"/>
          </p:cNvSpPr>
          <p:nvPr/>
        </p:nvSpPr>
        <p:spPr bwMode="auto">
          <a:xfrm>
            <a:off x="251762" y="5552092"/>
            <a:ext cx="2094381" cy="31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495" b="1" i="0" u="none" strike="noStrike" kern="1200" cap="none" spc="0" normalizeH="0" baseline="0" noProof="0">
                <a:ln>
                  <a:noFill/>
                </a:ln>
                <a:solidFill>
                  <a:srgbClr val="000000"/>
                </a:solidFill>
                <a:effectLst/>
                <a:uLnTx/>
                <a:uFillTx/>
                <a:latin typeface="Times New Roman" pitchFamily="18" charset="0"/>
                <a:ea typeface="ＭＳ Ｐゴシック"/>
                <a:cs typeface="+mn-cs"/>
              </a:rPr>
              <a:t>加　入　者　（被保険者）</a:t>
            </a:r>
          </a:p>
        </p:txBody>
      </p:sp>
      <p:sp>
        <p:nvSpPr>
          <p:cNvPr id="17428" name="Line 20"/>
          <p:cNvSpPr>
            <a:spLocks noChangeShapeType="1"/>
          </p:cNvSpPr>
          <p:nvPr/>
        </p:nvSpPr>
        <p:spPr bwMode="auto">
          <a:xfrm flipH="1" flipV="1">
            <a:off x="1842834" y="2998042"/>
            <a:ext cx="1477117" cy="2296105"/>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29" name="Line 21"/>
          <p:cNvSpPr>
            <a:spLocks noChangeShapeType="1"/>
          </p:cNvSpPr>
          <p:nvPr/>
        </p:nvSpPr>
        <p:spPr bwMode="auto">
          <a:xfrm>
            <a:off x="4719508" y="1633981"/>
            <a:ext cx="2100891"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30" name="Rectangle 22"/>
          <p:cNvSpPr>
            <a:spLocks noChangeArrowheads="1"/>
          </p:cNvSpPr>
          <p:nvPr/>
        </p:nvSpPr>
        <p:spPr bwMode="auto">
          <a:xfrm>
            <a:off x="1497691" y="554873"/>
            <a:ext cx="1902636" cy="31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495" b="1" i="0" u="none" strike="noStrike" kern="1200" cap="none" spc="0" normalizeH="0" baseline="0" noProof="0">
                <a:ln>
                  <a:noFill/>
                </a:ln>
                <a:solidFill>
                  <a:srgbClr val="000000"/>
                </a:solidFill>
                <a:effectLst/>
                <a:uLnTx/>
                <a:uFillTx/>
                <a:latin typeface="Times New Roman" pitchFamily="18" charset="0"/>
                <a:ea typeface="ＭＳ Ｐゴシック"/>
                <a:cs typeface="+mn-cs"/>
              </a:rPr>
              <a:t>市　町　村　（保険者）</a:t>
            </a:r>
          </a:p>
        </p:txBody>
      </p:sp>
      <p:sp>
        <p:nvSpPr>
          <p:cNvPr id="17431" name="Rectangle 23"/>
          <p:cNvSpPr>
            <a:spLocks noChangeArrowheads="1"/>
          </p:cNvSpPr>
          <p:nvPr/>
        </p:nvSpPr>
        <p:spPr bwMode="auto">
          <a:xfrm>
            <a:off x="1549984" y="1314332"/>
            <a:ext cx="201065" cy="3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432" name="Rectangle 24"/>
          <p:cNvSpPr>
            <a:spLocks noChangeArrowheads="1"/>
          </p:cNvSpPr>
          <p:nvPr/>
        </p:nvSpPr>
        <p:spPr bwMode="auto">
          <a:xfrm>
            <a:off x="873729" y="2202078"/>
            <a:ext cx="1407430" cy="31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606" tIns="43803" rIns="87606" bIns="43803">
            <a:spAutoFit/>
          </a:bodyPr>
          <a:lstStyle/>
          <a:p>
            <a:pPr marL="0" marR="0" lvl="0" indent="0" algn="ctr" defTabSz="724744" rtl="0" eaLnBrk="1" fontAlgn="auto" latinLnBrk="0" hangingPunct="1">
              <a:lnSpc>
                <a:spcPct val="100000"/>
              </a:lnSpc>
              <a:spcBef>
                <a:spcPts val="0"/>
              </a:spcBef>
              <a:spcAft>
                <a:spcPts val="0"/>
              </a:spcAft>
              <a:buClrTx/>
              <a:buSzTx/>
              <a:buFontTx/>
              <a:buNone/>
              <a:tabLst/>
              <a:defRPr/>
            </a:pPr>
            <a:r>
              <a:rPr kumimoji="1" lang="ja-JP" altLang="en-US" sz="1495" b="1" i="0" u="none" strike="noStrike" kern="1200" cap="none" spc="0" normalizeH="0" baseline="0" noProof="0" dirty="0">
                <a:ln>
                  <a:noFill/>
                </a:ln>
                <a:solidFill>
                  <a:srgbClr val="000000"/>
                </a:solidFill>
                <a:effectLst/>
                <a:uLnTx/>
                <a:uFillTx/>
                <a:latin typeface="ＭＳ Ｐゴシック"/>
                <a:ea typeface="ＭＳ Ｐゴシック"/>
                <a:cs typeface="+mn-cs"/>
              </a:rPr>
              <a:t>２３％</a:t>
            </a:r>
            <a:endParaRPr kumimoji="1" lang="en-US" altLang="ja-JP" sz="1495"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7433" name="Rectangle 25"/>
          <p:cNvSpPr>
            <a:spLocks noChangeArrowheads="1"/>
          </p:cNvSpPr>
          <p:nvPr/>
        </p:nvSpPr>
        <p:spPr bwMode="auto">
          <a:xfrm>
            <a:off x="2938897" y="2202085"/>
            <a:ext cx="655457" cy="54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ctr" defTabSz="724744" rtl="0" eaLnBrk="1" fontAlgn="auto" latinLnBrk="0" hangingPunct="1">
              <a:lnSpc>
                <a:spcPct val="100000"/>
              </a:lnSpc>
              <a:spcBef>
                <a:spcPts val="0"/>
              </a:spcBef>
              <a:spcAft>
                <a:spcPts val="0"/>
              </a:spcAft>
              <a:buClrTx/>
              <a:buSzTx/>
              <a:buFontTx/>
              <a:buNone/>
              <a:tabLst/>
              <a:defRPr/>
            </a:pPr>
            <a:r>
              <a:rPr kumimoji="1" lang="ja-JP" altLang="en-US" sz="1495" b="1"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２７％</a:t>
            </a:r>
            <a:endParaRPr kumimoji="1" lang="ja-JP" altLang="en-US" sz="1096"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724744" rtl="0" eaLnBrk="1" fontAlgn="auto" latinLnBrk="0" hangingPunct="1">
              <a:lnSpc>
                <a:spcPct val="100000"/>
              </a:lnSpc>
              <a:spcBef>
                <a:spcPts val="0"/>
              </a:spcBef>
              <a:spcAft>
                <a:spcPts val="0"/>
              </a:spcAft>
              <a:buClrTx/>
              <a:buSzTx/>
              <a:buFontTx/>
              <a:buNone/>
              <a:tabLst/>
              <a:defRPr/>
            </a:pPr>
            <a:endParaRPr kumimoji="1" lang="ja-JP" altLang="en-US" sz="1495" b="1" i="0" u="none" strike="noStrike" kern="1200" cap="none" spc="0" normalizeH="0" baseline="0" noProof="0" dirty="0">
              <a:ln>
                <a:noFill/>
              </a:ln>
              <a:solidFill>
                <a:srgbClr val="000000"/>
              </a:solidFill>
              <a:effectLst/>
              <a:uLnTx/>
              <a:uFillTx/>
              <a:latin typeface="Times New Roman" pitchFamily="18" charset="0"/>
              <a:ea typeface="ＭＳ Ｐゴシック"/>
              <a:cs typeface="+mn-cs"/>
            </a:endParaRPr>
          </a:p>
        </p:txBody>
      </p:sp>
      <p:sp>
        <p:nvSpPr>
          <p:cNvPr id="17434" name="Line 26"/>
          <p:cNvSpPr>
            <a:spLocks noChangeShapeType="1"/>
          </p:cNvSpPr>
          <p:nvPr/>
        </p:nvSpPr>
        <p:spPr bwMode="auto">
          <a:xfrm>
            <a:off x="831173" y="2064405"/>
            <a:ext cx="3717328" cy="316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35" name="Line 27"/>
          <p:cNvSpPr>
            <a:spLocks noChangeShapeType="1"/>
          </p:cNvSpPr>
          <p:nvPr/>
        </p:nvSpPr>
        <p:spPr bwMode="auto">
          <a:xfrm>
            <a:off x="2305005" y="2104720"/>
            <a:ext cx="0" cy="933633"/>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36" name="Rectangle 28"/>
          <p:cNvSpPr>
            <a:spLocks noChangeArrowheads="1"/>
          </p:cNvSpPr>
          <p:nvPr/>
        </p:nvSpPr>
        <p:spPr bwMode="auto">
          <a:xfrm>
            <a:off x="15851" y="1203668"/>
            <a:ext cx="736182" cy="31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en-US" altLang="ja-JP" sz="1495" b="1" i="0" u="none" strike="noStrike" kern="1200" cap="none" spc="0" normalizeH="0" baseline="0" noProof="0">
                <a:ln>
                  <a:noFill/>
                </a:ln>
                <a:solidFill>
                  <a:srgbClr val="000000"/>
                </a:solidFill>
                <a:effectLst/>
                <a:uLnTx/>
                <a:uFillTx/>
                <a:latin typeface="Times New Roman" pitchFamily="18" charset="0"/>
                <a:ea typeface="ＭＳ Ｐゴシック"/>
                <a:cs typeface="+mn-cs"/>
              </a:rPr>
              <a:t> </a:t>
            </a:r>
            <a:r>
              <a:rPr kumimoji="1" lang="ja-JP" altLang="en-US" sz="1495" b="1" i="0" u="none" strike="noStrike" kern="1200" cap="none" spc="0" normalizeH="0" baseline="0" noProof="0">
                <a:ln>
                  <a:noFill/>
                </a:ln>
                <a:solidFill>
                  <a:srgbClr val="000000"/>
                </a:solidFill>
                <a:effectLst/>
                <a:uLnTx/>
                <a:uFillTx/>
                <a:latin typeface="Times New Roman" pitchFamily="18" charset="0"/>
                <a:ea typeface="ＭＳ Ｐゴシック"/>
                <a:cs typeface="+mn-cs"/>
              </a:rPr>
              <a:t>税　金</a:t>
            </a:r>
          </a:p>
        </p:txBody>
      </p:sp>
      <p:sp>
        <p:nvSpPr>
          <p:cNvPr id="17437" name="Rectangle 29"/>
          <p:cNvSpPr>
            <a:spLocks noChangeArrowheads="1"/>
          </p:cNvSpPr>
          <p:nvPr/>
        </p:nvSpPr>
        <p:spPr bwMode="auto">
          <a:xfrm>
            <a:off x="53866" y="2208511"/>
            <a:ext cx="752161" cy="31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495" b="1" i="0" u="none" strike="noStrike" kern="1200" cap="none" spc="0" normalizeH="0" baseline="0" noProof="0">
                <a:ln>
                  <a:noFill/>
                </a:ln>
                <a:solidFill>
                  <a:srgbClr val="000000"/>
                </a:solidFill>
                <a:effectLst/>
                <a:uLnTx/>
                <a:uFillTx/>
                <a:latin typeface="Times New Roman" pitchFamily="18" charset="0"/>
                <a:ea typeface="ＭＳ Ｐゴシック"/>
                <a:cs typeface="+mn-cs"/>
              </a:rPr>
              <a:t>保険料</a:t>
            </a:r>
          </a:p>
        </p:txBody>
      </p:sp>
      <p:sp>
        <p:nvSpPr>
          <p:cNvPr id="17438" name="Line 30"/>
          <p:cNvSpPr>
            <a:spLocks noChangeShapeType="1"/>
          </p:cNvSpPr>
          <p:nvPr/>
        </p:nvSpPr>
        <p:spPr bwMode="auto">
          <a:xfrm>
            <a:off x="1735592" y="917145"/>
            <a:ext cx="0" cy="114726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39" name="Line 31"/>
          <p:cNvSpPr>
            <a:spLocks noChangeShapeType="1"/>
          </p:cNvSpPr>
          <p:nvPr/>
        </p:nvSpPr>
        <p:spPr bwMode="auto">
          <a:xfrm>
            <a:off x="2663978" y="917145"/>
            <a:ext cx="0" cy="114726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40" name="Rectangle 32"/>
          <p:cNvSpPr>
            <a:spLocks noChangeArrowheads="1"/>
          </p:cNvSpPr>
          <p:nvPr/>
        </p:nvSpPr>
        <p:spPr bwMode="auto">
          <a:xfrm>
            <a:off x="987927" y="988353"/>
            <a:ext cx="713812"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0" i="0" u="none" strike="noStrike" kern="1200" cap="none" spc="0" normalizeH="0" baseline="0" noProof="0">
                <a:ln>
                  <a:noFill/>
                </a:ln>
                <a:solidFill>
                  <a:srgbClr val="000000"/>
                </a:solidFill>
                <a:effectLst/>
                <a:uLnTx/>
                <a:uFillTx/>
                <a:latin typeface="Times New Roman" pitchFamily="18" charset="0"/>
                <a:ea typeface="ＭＳ Ｐゴシック"/>
                <a:cs typeface="+mn-cs"/>
              </a:rPr>
              <a:t>市町村</a:t>
            </a:r>
          </a:p>
        </p:txBody>
      </p:sp>
      <p:sp>
        <p:nvSpPr>
          <p:cNvPr id="17441" name="Rectangle 33"/>
          <p:cNvSpPr>
            <a:spLocks noChangeArrowheads="1"/>
          </p:cNvSpPr>
          <p:nvPr/>
        </p:nvSpPr>
        <p:spPr bwMode="auto">
          <a:xfrm>
            <a:off x="1920451" y="988353"/>
            <a:ext cx="892775"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0" i="0" u="none" strike="noStrike" kern="1200" cap="none" spc="0" normalizeH="0" baseline="0" noProof="0">
                <a:ln>
                  <a:noFill/>
                </a:ln>
                <a:solidFill>
                  <a:srgbClr val="000000"/>
                </a:solidFill>
                <a:effectLst/>
                <a:uLnTx/>
                <a:uFillTx/>
                <a:latin typeface="Times New Roman" pitchFamily="18" charset="0"/>
                <a:ea typeface="ＭＳ Ｐゴシック"/>
                <a:cs typeface="+mn-cs"/>
              </a:rPr>
              <a:t>都道府県</a:t>
            </a:r>
          </a:p>
        </p:txBody>
      </p:sp>
      <p:sp>
        <p:nvSpPr>
          <p:cNvPr id="17442" name="Rectangle 34"/>
          <p:cNvSpPr>
            <a:spLocks noChangeArrowheads="1"/>
          </p:cNvSpPr>
          <p:nvPr/>
        </p:nvSpPr>
        <p:spPr bwMode="auto">
          <a:xfrm>
            <a:off x="3554308" y="988353"/>
            <a:ext cx="355886"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0" i="0" u="none" strike="noStrike" kern="1200" cap="none" spc="0" normalizeH="0" baseline="0" noProof="0">
                <a:ln>
                  <a:noFill/>
                </a:ln>
                <a:solidFill>
                  <a:srgbClr val="000000"/>
                </a:solidFill>
                <a:effectLst/>
                <a:uLnTx/>
                <a:uFillTx/>
                <a:latin typeface="Times New Roman" pitchFamily="18" charset="0"/>
                <a:ea typeface="ＭＳ Ｐゴシック"/>
                <a:cs typeface="+mn-cs"/>
              </a:rPr>
              <a:t>国</a:t>
            </a:r>
          </a:p>
        </p:txBody>
      </p:sp>
      <p:sp>
        <p:nvSpPr>
          <p:cNvPr id="17443" name="Rectangle 35"/>
          <p:cNvSpPr>
            <a:spLocks noChangeArrowheads="1"/>
          </p:cNvSpPr>
          <p:nvPr/>
        </p:nvSpPr>
        <p:spPr bwMode="auto">
          <a:xfrm>
            <a:off x="908743" y="1203564"/>
            <a:ext cx="844838"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1"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１２．５％</a:t>
            </a:r>
          </a:p>
        </p:txBody>
      </p:sp>
      <p:sp>
        <p:nvSpPr>
          <p:cNvPr id="17444" name="Rectangle 36"/>
          <p:cNvSpPr>
            <a:spLocks noChangeArrowheads="1"/>
          </p:cNvSpPr>
          <p:nvPr/>
        </p:nvSpPr>
        <p:spPr bwMode="auto">
          <a:xfrm>
            <a:off x="1867224" y="1203669"/>
            <a:ext cx="1578439"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1"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１２．５％</a:t>
            </a:r>
            <a:r>
              <a:rPr kumimoji="1" lang="ja-JP" altLang="en-US" sz="997" b="0"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a:t>
            </a:r>
            <a:r>
              <a:rPr kumimoji="1" lang="en-US" altLang="ja-JP" sz="997" b="0"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a:t>
            </a:r>
            <a:r>
              <a:rPr kumimoji="1" lang="ja-JP" altLang="en-US" sz="997" b="0" i="0" u="none" strike="noStrike" kern="1200" cap="none" spc="0" normalizeH="0" baseline="0" noProof="0" dirty="0">
                <a:ln>
                  <a:noFill/>
                </a:ln>
                <a:solidFill>
                  <a:srgbClr val="000000"/>
                </a:solidFill>
                <a:effectLst/>
                <a:uLnTx/>
                <a:uFillTx/>
                <a:latin typeface="Times New Roman" pitchFamily="18" charset="0"/>
                <a:ea typeface="ＭＳ Ｐゴシック"/>
                <a:cs typeface="+mn-cs"/>
              </a:rPr>
              <a:t>）</a:t>
            </a:r>
          </a:p>
        </p:txBody>
      </p:sp>
      <p:sp>
        <p:nvSpPr>
          <p:cNvPr id="17445" name="Rectangle 37"/>
          <p:cNvSpPr>
            <a:spLocks noChangeArrowheads="1"/>
          </p:cNvSpPr>
          <p:nvPr/>
        </p:nvSpPr>
        <p:spPr bwMode="auto">
          <a:xfrm>
            <a:off x="3459262" y="1203564"/>
            <a:ext cx="857621"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1" i="0" u="none" strike="noStrike" kern="1200" cap="none" spc="0" normalizeH="0" baseline="0" noProof="0">
                <a:ln>
                  <a:noFill/>
                </a:ln>
                <a:solidFill>
                  <a:srgbClr val="000000"/>
                </a:solidFill>
                <a:effectLst/>
                <a:uLnTx/>
                <a:uFillTx/>
                <a:latin typeface="Times New Roman" pitchFamily="18" charset="0"/>
                <a:ea typeface="ＭＳ Ｐゴシック"/>
                <a:cs typeface="+mn-cs"/>
              </a:rPr>
              <a:t>２５％</a:t>
            </a:r>
            <a:r>
              <a:rPr kumimoji="1" lang="ja-JP" altLang="en-US" sz="997" b="0" i="0" u="none" strike="noStrike" kern="1200" cap="none" spc="0" normalizeH="0" baseline="0" noProof="0">
                <a:ln>
                  <a:noFill/>
                </a:ln>
                <a:solidFill>
                  <a:srgbClr val="000000"/>
                </a:solidFill>
                <a:effectLst/>
                <a:uLnTx/>
                <a:uFillTx/>
                <a:latin typeface="Times New Roman" pitchFamily="18" charset="0"/>
                <a:ea typeface="ＭＳ Ｐゴシック"/>
                <a:cs typeface="+mn-cs"/>
              </a:rPr>
              <a:t>（</a:t>
            </a:r>
            <a:r>
              <a:rPr kumimoji="1" lang="en-US" altLang="ja-JP" sz="997" b="0" i="0" u="none" strike="noStrike" kern="1200" cap="none" spc="0" normalizeH="0" baseline="0" noProof="0">
                <a:ln>
                  <a:noFill/>
                </a:ln>
                <a:solidFill>
                  <a:srgbClr val="000000"/>
                </a:solidFill>
                <a:effectLst/>
                <a:uLnTx/>
                <a:uFillTx/>
                <a:latin typeface="Times New Roman" pitchFamily="18" charset="0"/>
                <a:ea typeface="ＭＳ Ｐゴシック"/>
                <a:cs typeface="+mn-cs"/>
              </a:rPr>
              <a:t>※</a:t>
            </a:r>
            <a:r>
              <a:rPr kumimoji="1" lang="ja-JP" altLang="en-US" sz="997" b="0" i="0" u="none" strike="noStrike" kern="1200" cap="none" spc="0" normalizeH="0" baseline="0" noProof="0">
                <a:ln>
                  <a:noFill/>
                </a:ln>
                <a:solidFill>
                  <a:srgbClr val="000000"/>
                </a:solidFill>
                <a:effectLst/>
                <a:uLnTx/>
                <a:uFillTx/>
                <a:latin typeface="Times New Roman" pitchFamily="18" charset="0"/>
                <a:ea typeface="ＭＳ Ｐゴシック"/>
                <a:cs typeface="+mn-cs"/>
              </a:rPr>
              <a:t>）</a:t>
            </a:r>
          </a:p>
        </p:txBody>
      </p:sp>
      <p:sp>
        <p:nvSpPr>
          <p:cNvPr id="17446" name="Rectangle 38"/>
          <p:cNvSpPr>
            <a:spLocks noChangeArrowheads="1"/>
          </p:cNvSpPr>
          <p:nvPr/>
        </p:nvSpPr>
        <p:spPr bwMode="auto">
          <a:xfrm>
            <a:off x="144118" y="3213247"/>
            <a:ext cx="1556275" cy="51030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7606" tIns="43803" rIns="87606" bIns="43803">
            <a:spAutoFit/>
          </a:bodyPr>
          <a:lstStyle/>
          <a:p>
            <a:pPr marL="0" marR="0" lvl="0" indent="0" algn="l" defTabSz="724744" rtl="0" eaLnBrk="1" fontAlgn="auto" latinLnBrk="0" hangingPunct="1">
              <a:lnSpc>
                <a:spcPct val="50000"/>
              </a:lnSpc>
              <a:spcBef>
                <a:spcPts val="0"/>
              </a:spcBef>
              <a:spcAft>
                <a:spcPts val="0"/>
              </a:spcAft>
              <a:buClrTx/>
              <a:buSzTx/>
              <a:buFontTx/>
              <a:buNone/>
              <a:tabLst/>
              <a:defRPr/>
            </a:pPr>
            <a:endParaRPr kumimoji="1" lang="en-US" altLang="ja-JP" sz="1296" b="1" i="0" u="none" strike="noStrike" kern="1200" cap="none" spc="0" normalizeH="0" baseline="0" noProof="0">
              <a:ln>
                <a:noFill/>
              </a:ln>
              <a:solidFill>
                <a:srgbClr val="000000"/>
              </a:solidFill>
              <a:effectLst/>
              <a:uLnTx/>
              <a:uFillTx/>
              <a:latin typeface="Times New Roman" pitchFamily="18" charset="0"/>
              <a:ea typeface="ＭＳ Ｐゴシック"/>
              <a:cs typeface="+mn-cs"/>
            </a:endParaRP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1" i="0" u="none" strike="noStrike" kern="1200" cap="none" spc="0" normalizeH="0" baseline="0" noProof="0">
                <a:ln>
                  <a:noFill/>
                </a:ln>
                <a:solidFill>
                  <a:srgbClr val="000000"/>
                </a:solidFill>
                <a:effectLst/>
                <a:uLnTx/>
                <a:uFillTx/>
                <a:latin typeface="Times New Roman" pitchFamily="18" charset="0"/>
                <a:ea typeface="ＭＳ Ｐゴシック"/>
                <a:cs typeface="+mn-cs"/>
              </a:rPr>
              <a:t>財政安定化基金</a:t>
            </a:r>
          </a:p>
          <a:p>
            <a:pPr marL="0" marR="0" lvl="0" indent="0" algn="l" defTabSz="724744" rtl="0" eaLnBrk="1" fontAlgn="auto" latinLnBrk="0" hangingPunct="1">
              <a:lnSpc>
                <a:spcPct val="50000"/>
              </a:lnSpc>
              <a:spcBef>
                <a:spcPts val="0"/>
              </a:spcBef>
              <a:spcAft>
                <a:spcPts val="0"/>
              </a:spcAft>
              <a:buClrTx/>
              <a:buSzTx/>
              <a:buFontTx/>
              <a:buNone/>
              <a:tabLst/>
              <a:defRPr/>
            </a:pPr>
            <a:endParaRPr kumimoji="1" lang="en-US" altLang="ja-JP" sz="1396" b="1" i="0" u="none" strike="noStrike" kern="1200" cap="none" spc="0" normalizeH="0" baseline="0" noProof="0">
              <a:ln>
                <a:noFill/>
              </a:ln>
              <a:solidFill>
                <a:srgbClr val="000000"/>
              </a:solidFill>
              <a:effectLst/>
              <a:uLnTx/>
              <a:uFillTx/>
              <a:latin typeface="Times New Roman" pitchFamily="18" charset="0"/>
              <a:ea typeface="ＭＳ Ｐゴシック"/>
              <a:cs typeface="+mn-cs"/>
            </a:endParaRPr>
          </a:p>
        </p:txBody>
      </p:sp>
      <p:sp>
        <p:nvSpPr>
          <p:cNvPr id="17447" name="Text Box 39"/>
          <p:cNvSpPr txBox="1">
            <a:spLocks noChangeArrowheads="1"/>
          </p:cNvSpPr>
          <p:nvPr/>
        </p:nvSpPr>
        <p:spPr bwMode="auto">
          <a:xfrm>
            <a:off x="3707848" y="3069352"/>
            <a:ext cx="1481865" cy="25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7000" tIns="43501" rIns="87000" bIns="43501">
            <a:spAutoFit/>
          </a:bodyPr>
          <a:lstStyle>
            <a:lvl1pPr defTabSz="727075" eaLnBrk="0" hangingPunct="0">
              <a:defRPr kumimoji="1">
                <a:solidFill>
                  <a:schemeClr val="tx1"/>
                </a:solidFill>
                <a:latin typeface="Arial" charset="0"/>
                <a:ea typeface="ＭＳ Ｐゴシック" pitchFamily="50" charset="-128"/>
              </a:defRPr>
            </a:lvl1pPr>
            <a:lvl2pPr marL="742950" indent="-285750" defTabSz="727075" eaLnBrk="0" hangingPunct="0">
              <a:defRPr kumimoji="1">
                <a:solidFill>
                  <a:schemeClr val="tx1"/>
                </a:solidFill>
                <a:latin typeface="Arial" charset="0"/>
                <a:ea typeface="ＭＳ Ｐゴシック" pitchFamily="50" charset="-128"/>
              </a:defRPr>
            </a:lvl2pPr>
            <a:lvl3pPr marL="1143000" indent="-228600" defTabSz="727075" eaLnBrk="0" hangingPunct="0">
              <a:defRPr kumimoji="1">
                <a:solidFill>
                  <a:schemeClr val="tx1"/>
                </a:solidFill>
                <a:latin typeface="Arial" charset="0"/>
                <a:ea typeface="ＭＳ Ｐゴシック" pitchFamily="50" charset="-128"/>
              </a:defRPr>
            </a:lvl3pPr>
            <a:lvl4pPr marL="1600200" indent="-228600" defTabSz="727075" eaLnBrk="0" hangingPunct="0">
              <a:defRPr kumimoji="1">
                <a:solidFill>
                  <a:schemeClr val="tx1"/>
                </a:solidFill>
                <a:latin typeface="Arial" charset="0"/>
                <a:ea typeface="ＭＳ Ｐゴシック" pitchFamily="50" charset="-128"/>
              </a:defRPr>
            </a:lvl4pPr>
            <a:lvl5pPr marL="2057400" indent="-228600" defTabSz="727075" eaLnBrk="0" hangingPunct="0">
              <a:defRPr kumimoji="1">
                <a:solidFill>
                  <a:schemeClr val="tx1"/>
                </a:solidFill>
                <a:latin typeface="Arial" charset="0"/>
                <a:ea typeface="ＭＳ Ｐゴシック" pitchFamily="50" charset="-128"/>
              </a:defRPr>
            </a:lvl5pPr>
            <a:lvl6pPr marL="25146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724744" rtl="0" eaLnBrk="1" fontAlgn="auto" latinLnBrk="0" hangingPunct="1">
              <a:lnSpc>
                <a:spcPct val="100000"/>
              </a:lnSpc>
              <a:spcBef>
                <a:spcPct val="50000"/>
              </a:spcBef>
              <a:spcAft>
                <a:spcPts val="0"/>
              </a:spcAft>
              <a:buClrTx/>
              <a:buSzTx/>
              <a:buFontTx/>
              <a:buNone/>
              <a:tabLst/>
              <a:defRPr/>
            </a:pPr>
            <a:r>
              <a:rPr kumimoji="1" lang="ja-JP" altLang="en-US" sz="1096"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（平成</a:t>
            </a:r>
            <a:r>
              <a:rPr kumimoji="1" lang="en-US" altLang="ja-JP" sz="1096"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30</a:t>
            </a:r>
            <a:r>
              <a:rPr kumimoji="1" lang="ja-JP" altLang="en-US" sz="1096"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a:t>
            </a:r>
            <a:r>
              <a:rPr kumimoji="1" lang="en-US" altLang="ja-JP" sz="1096"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32</a:t>
            </a:r>
            <a:r>
              <a:rPr kumimoji="1" lang="ja-JP" altLang="en-US" sz="1096"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年度）</a:t>
            </a:r>
          </a:p>
        </p:txBody>
      </p:sp>
      <p:sp>
        <p:nvSpPr>
          <p:cNvPr id="17449" name="Line 41"/>
          <p:cNvSpPr>
            <a:spLocks noChangeShapeType="1"/>
          </p:cNvSpPr>
          <p:nvPr/>
        </p:nvSpPr>
        <p:spPr bwMode="auto">
          <a:xfrm flipV="1">
            <a:off x="1065480" y="2710142"/>
            <a:ext cx="0" cy="503212"/>
          </a:xfrm>
          <a:prstGeom prst="line">
            <a:avLst/>
          </a:prstGeom>
          <a:noFill/>
          <a:ln w="25400">
            <a:solidFill>
              <a:schemeClr val="tx1"/>
            </a:solidFill>
            <a:prstDash val="sysDot"/>
            <a:round/>
            <a:headEnd type="none" w="sm" len="sm"/>
            <a:tailEnd type="stealth" w="med" len="lg"/>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50" name="Text Box 42"/>
          <p:cNvSpPr txBox="1">
            <a:spLocks noChangeArrowheads="1"/>
          </p:cNvSpPr>
          <p:nvPr/>
        </p:nvSpPr>
        <p:spPr bwMode="auto">
          <a:xfrm>
            <a:off x="2775350" y="5868667"/>
            <a:ext cx="1811168" cy="28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00" tIns="43501" rIns="87000" bIns="43501">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70326" rtl="0" eaLnBrk="1" fontAlgn="auto" latinLnBrk="0" hangingPunct="1">
              <a:lnSpc>
                <a:spcPct val="100000"/>
              </a:lnSpc>
              <a:spcBef>
                <a:spcPct val="50000"/>
              </a:spcBef>
              <a:spcAft>
                <a:spcPts val="0"/>
              </a:spcAft>
              <a:buClrTx/>
              <a:buSzTx/>
              <a:buFontTx/>
              <a:buNone/>
              <a:tabLst/>
              <a:defRPr/>
            </a:pPr>
            <a:r>
              <a:rPr kumimoji="1" lang="ja-JP" altLang="en-US" sz="12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a:t>
            </a:r>
            <a:r>
              <a:rPr kumimoji="1" lang="ja-JP" altLang="en-US" sz="1196" b="0" i="0" u="none" strike="noStrike" kern="1200" cap="none" spc="0" normalizeH="0" baseline="0" noProof="0" dirty="0">
                <a:ln>
                  <a:noFill/>
                </a:ln>
                <a:solidFill>
                  <a:prstClr val="black"/>
                </a:solidFill>
                <a:effectLst/>
                <a:uLnTx/>
                <a:uFillTx/>
                <a:latin typeface="Times New Roman" pitchFamily="18" charset="0"/>
                <a:ea typeface="ＭＳ ゴシック" pitchFamily="49" charset="-128"/>
                <a:cs typeface="+mn-cs"/>
              </a:rPr>
              <a:t>３、４４０万人</a:t>
            </a:r>
            <a:r>
              <a:rPr kumimoji="1" lang="ja-JP" altLang="en-US" sz="12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a:t>
            </a:r>
          </a:p>
        </p:txBody>
      </p:sp>
      <p:sp>
        <p:nvSpPr>
          <p:cNvPr id="17451" name="Text Box 43"/>
          <p:cNvSpPr txBox="1">
            <a:spLocks noChangeArrowheads="1"/>
          </p:cNvSpPr>
          <p:nvPr/>
        </p:nvSpPr>
        <p:spPr bwMode="auto">
          <a:xfrm>
            <a:off x="5262542" y="5868667"/>
            <a:ext cx="1893494" cy="28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00" tIns="43501" rIns="87000" bIns="43501">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70326" rtl="0" eaLnBrk="1" fontAlgn="auto" latinLnBrk="0" hangingPunct="1">
              <a:lnSpc>
                <a:spcPct val="100000"/>
              </a:lnSpc>
              <a:spcBef>
                <a:spcPct val="50000"/>
              </a:spcBef>
              <a:spcAft>
                <a:spcPts val="0"/>
              </a:spcAft>
              <a:buClrTx/>
              <a:buSzTx/>
              <a:buFontTx/>
              <a:buNone/>
              <a:tabLst/>
              <a:defRPr/>
            </a:pPr>
            <a:r>
              <a:rPr kumimoji="1" lang="ja-JP" altLang="en-US" sz="1296" b="0" i="0" u="none" strike="noStrike" kern="1200" cap="none" spc="0" normalizeH="0" baseline="0" noProof="0" dirty="0">
                <a:ln>
                  <a:noFill/>
                </a:ln>
                <a:solidFill>
                  <a:prstClr val="black"/>
                </a:solidFill>
                <a:effectLst/>
                <a:uLnTx/>
                <a:uFillTx/>
                <a:latin typeface="Times New Roman" pitchFamily="18" charset="0"/>
                <a:ea typeface="ＭＳ ゴシック" pitchFamily="49" charset="-128"/>
                <a:cs typeface="+mn-cs"/>
              </a:rPr>
              <a:t>（</a:t>
            </a:r>
            <a:r>
              <a:rPr kumimoji="1" lang="ja-JP" altLang="en-US" sz="1196" b="0" i="0" u="none" strike="noStrike" kern="1200" cap="none" spc="0" normalizeH="0" baseline="0" noProof="0" dirty="0">
                <a:ln>
                  <a:noFill/>
                </a:ln>
                <a:solidFill>
                  <a:prstClr val="black"/>
                </a:solidFill>
                <a:effectLst/>
                <a:uLnTx/>
                <a:uFillTx/>
                <a:latin typeface="Times New Roman" pitchFamily="18" charset="0"/>
                <a:ea typeface="ＭＳ ゴシック" pitchFamily="49" charset="-128"/>
                <a:cs typeface="+mn-cs"/>
              </a:rPr>
              <a:t>４，２００万人</a:t>
            </a:r>
            <a:r>
              <a:rPr kumimoji="1" lang="ja-JP" altLang="en-US" sz="12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a:t>
            </a:r>
          </a:p>
        </p:txBody>
      </p:sp>
      <p:sp>
        <p:nvSpPr>
          <p:cNvPr id="17452" name="Text Box 44"/>
          <p:cNvSpPr txBox="1">
            <a:spLocks noChangeArrowheads="1"/>
          </p:cNvSpPr>
          <p:nvPr/>
        </p:nvSpPr>
        <p:spPr bwMode="auto">
          <a:xfrm>
            <a:off x="3065103" y="4270306"/>
            <a:ext cx="1109816" cy="2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ja-JP" sz="897" b="0"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endParaRPr>
          </a:p>
        </p:txBody>
      </p:sp>
      <p:sp>
        <p:nvSpPr>
          <p:cNvPr id="17453" name="Oval 45"/>
          <p:cNvSpPr>
            <a:spLocks noChangeArrowheads="1"/>
          </p:cNvSpPr>
          <p:nvPr/>
        </p:nvSpPr>
        <p:spPr bwMode="auto">
          <a:xfrm>
            <a:off x="1920412" y="3858876"/>
            <a:ext cx="1399539" cy="501630"/>
          </a:xfrm>
          <a:prstGeom prst="ellipse">
            <a:avLst/>
          </a:prstGeom>
          <a:solidFill>
            <a:srgbClr val="CCECFF"/>
          </a:solidFill>
          <a:ln w="12700">
            <a:solidFill>
              <a:schemeClr val="tx1"/>
            </a:solidFill>
            <a:round/>
            <a:headEnd/>
            <a:tailEnd/>
          </a:ln>
        </p:spPr>
        <p:txBody>
          <a:bodyPr wrap="none" lIns="87000" tIns="43501" rIns="87000" bIns="43501" anchor="ctr"/>
          <a:lstStyle/>
          <a:p>
            <a:pPr marL="0" marR="0" lvl="0" indent="0" algn="l" defTabSz="870326" rtl="0" eaLnBrk="1" fontAlgn="auto" latinLnBrk="0" hangingPunct="1">
              <a:lnSpc>
                <a:spcPct val="100000"/>
              </a:lnSpc>
              <a:spcBef>
                <a:spcPts val="0"/>
              </a:spcBef>
              <a:spcAft>
                <a:spcPts val="0"/>
              </a:spcAft>
              <a:buClrTx/>
              <a:buSzTx/>
              <a:buFontTx/>
              <a:buNone/>
              <a:tabLst/>
              <a:defRPr/>
            </a:pPr>
            <a:r>
              <a:rPr kumimoji="1" lang="ja-JP" altLang="en-US" sz="1396" b="0" i="0" u="none" strike="noStrike" kern="1200" cap="none" spc="0" normalizeH="0" baseline="0" noProof="0">
                <a:ln>
                  <a:noFill/>
                </a:ln>
                <a:solidFill>
                  <a:srgbClr val="000000"/>
                </a:solidFill>
                <a:effectLst/>
                <a:uLnTx/>
                <a:uFillTx/>
                <a:latin typeface="Times New Roman" pitchFamily="18" charset="0"/>
                <a:ea typeface="ＭＳ Ｐゴシック"/>
                <a:cs typeface="+mn-cs"/>
              </a:rPr>
              <a:t>個別市町村</a:t>
            </a:r>
          </a:p>
        </p:txBody>
      </p:sp>
      <p:sp>
        <p:nvSpPr>
          <p:cNvPr id="17454" name="Rectangle 46"/>
          <p:cNvSpPr>
            <a:spLocks noChangeArrowheads="1"/>
          </p:cNvSpPr>
          <p:nvPr/>
        </p:nvSpPr>
        <p:spPr bwMode="auto">
          <a:xfrm>
            <a:off x="5415083" y="3615566"/>
            <a:ext cx="1231525" cy="318556"/>
          </a:xfrm>
          <a:prstGeom prst="rect">
            <a:avLst/>
          </a:prstGeom>
          <a:solidFill>
            <a:srgbClr val="FFCCCC"/>
          </a:solidFill>
          <a:ln w="9525">
            <a:solidFill>
              <a:schemeClr val="tx1"/>
            </a:solidFill>
            <a:miter lim="800000"/>
            <a:headEnd/>
            <a:tailEnd/>
          </a:ln>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495" b="0" i="0" u="none" strike="noStrike" kern="1200" cap="none" spc="0" normalizeH="0" baseline="0" noProof="0">
                <a:ln>
                  <a:noFill/>
                </a:ln>
                <a:solidFill>
                  <a:srgbClr val="000000"/>
                </a:solidFill>
                <a:effectLst/>
                <a:uLnTx/>
                <a:uFillTx/>
                <a:latin typeface="Times New Roman" pitchFamily="18" charset="0"/>
                <a:ea typeface="ＭＳ Ｐゴシック"/>
                <a:cs typeface="+mn-cs"/>
              </a:rPr>
              <a:t>居住費・食費</a:t>
            </a:r>
          </a:p>
        </p:txBody>
      </p:sp>
      <p:sp>
        <p:nvSpPr>
          <p:cNvPr id="17455" name="Line 47"/>
          <p:cNvSpPr>
            <a:spLocks noChangeShapeType="1"/>
          </p:cNvSpPr>
          <p:nvPr/>
        </p:nvSpPr>
        <p:spPr bwMode="auto">
          <a:xfrm flipH="1" flipV="1">
            <a:off x="3397517" y="2998035"/>
            <a:ext cx="311888" cy="501630"/>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56" name="Text Box 48"/>
          <p:cNvSpPr txBox="1">
            <a:spLocks noChangeArrowheads="1"/>
          </p:cNvSpPr>
          <p:nvPr/>
        </p:nvSpPr>
        <p:spPr bwMode="auto">
          <a:xfrm>
            <a:off x="5025085" y="4792617"/>
            <a:ext cx="1485031" cy="306794"/>
          </a:xfrm>
          <a:prstGeom prst="rect">
            <a:avLst/>
          </a:prstGeom>
          <a:solidFill>
            <a:srgbClr val="CCFFCC"/>
          </a:solidFill>
          <a:ln w="9525" algn="ctr">
            <a:solidFill>
              <a:schemeClr val="tx1"/>
            </a:solidFill>
            <a:prstDash val="dash"/>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911469" rtl="0" eaLnBrk="1" fontAlgn="auto" latinLnBrk="0" hangingPunct="1">
              <a:lnSpc>
                <a:spcPct val="100000"/>
              </a:lnSpc>
              <a:spcBef>
                <a:spcPct val="50000"/>
              </a:spcBef>
              <a:spcAft>
                <a:spcPts val="0"/>
              </a:spcAft>
              <a:buClrTx/>
              <a:buSzTx/>
              <a:buFontTx/>
              <a:buNone/>
              <a:tabLst/>
              <a:defRPr/>
            </a:pPr>
            <a:r>
              <a:rPr kumimoji="1" lang="ja-JP" altLang="en-US" sz="1396" b="1" i="0" u="none" strike="noStrike" kern="1200" cap="none" spc="0" normalizeH="0" baseline="0" noProof="0">
                <a:ln>
                  <a:noFill/>
                </a:ln>
                <a:solidFill>
                  <a:srgbClr val="000000"/>
                </a:solidFill>
                <a:effectLst/>
                <a:uLnTx/>
                <a:uFillTx/>
                <a:latin typeface="Times New Roman" pitchFamily="18" charset="0"/>
                <a:ea typeface="ＭＳ ゴシック" pitchFamily="49" charset="-128"/>
                <a:cs typeface="+mn-cs"/>
              </a:rPr>
              <a:t>要介護認定</a:t>
            </a:r>
          </a:p>
        </p:txBody>
      </p:sp>
      <p:sp>
        <p:nvSpPr>
          <p:cNvPr id="17457" name="Line 49"/>
          <p:cNvSpPr>
            <a:spLocks noChangeShapeType="1"/>
          </p:cNvSpPr>
          <p:nvPr/>
        </p:nvSpPr>
        <p:spPr bwMode="auto">
          <a:xfrm rot="10800000">
            <a:off x="4719508" y="2064403"/>
            <a:ext cx="2100891"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58" name="Rectangle 50"/>
          <p:cNvSpPr>
            <a:spLocks noChangeArrowheads="1"/>
          </p:cNvSpPr>
          <p:nvPr/>
        </p:nvSpPr>
        <p:spPr bwMode="auto">
          <a:xfrm>
            <a:off x="5186566" y="2279721"/>
            <a:ext cx="1011659" cy="359212"/>
          </a:xfrm>
          <a:prstGeom prst="rect">
            <a:avLst/>
          </a:prstGeom>
          <a:solidFill>
            <a:srgbClr val="FFFF99"/>
          </a:solidFill>
          <a:ln w="38100" cmpd="dbl">
            <a:solidFill>
              <a:schemeClr val="tx1"/>
            </a:solidFill>
            <a:miter lim="800000"/>
            <a:headEnd/>
            <a:tailEnd/>
          </a:ln>
        </p:spPr>
        <p:txBody>
          <a:bodyPr wrap="none" anchor="ct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459" name="Rectangle 51"/>
          <p:cNvSpPr>
            <a:spLocks noChangeArrowheads="1"/>
          </p:cNvSpPr>
          <p:nvPr/>
        </p:nvSpPr>
        <p:spPr bwMode="auto">
          <a:xfrm>
            <a:off x="5441615" y="2304585"/>
            <a:ext cx="701353" cy="28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06" tIns="43803" rIns="87606" bIns="43803"/>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495" b="0" i="0" u="none" strike="noStrike" kern="1200" cap="none" spc="0" normalizeH="0" baseline="0" noProof="0">
                <a:ln>
                  <a:noFill/>
                </a:ln>
                <a:solidFill>
                  <a:srgbClr val="000000"/>
                </a:solidFill>
                <a:effectLst/>
                <a:uLnTx/>
                <a:uFillTx/>
                <a:latin typeface="Times New Roman" pitchFamily="18" charset="0"/>
                <a:ea typeface="ＭＳ Ｐゴシック"/>
                <a:cs typeface="+mn-cs"/>
              </a:rPr>
              <a:t>請求</a:t>
            </a:r>
          </a:p>
        </p:txBody>
      </p:sp>
      <p:sp>
        <p:nvSpPr>
          <p:cNvPr id="17460" name="Rectangle 52"/>
          <p:cNvSpPr>
            <a:spLocks noChangeArrowheads="1"/>
          </p:cNvSpPr>
          <p:nvPr/>
        </p:nvSpPr>
        <p:spPr bwMode="auto">
          <a:xfrm>
            <a:off x="2143668" y="1527964"/>
            <a:ext cx="2295625" cy="487292"/>
          </a:xfrm>
          <a:prstGeom prst="rect">
            <a:avLst/>
          </a:prstGeom>
          <a:solidFill>
            <a:srgbClr val="CCFFFF">
              <a:alpha val="7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en-US" altLang="ja-JP" sz="1196" b="1" i="0" u="sng" strike="noStrike" kern="1200" cap="none" spc="0" normalizeH="0" baseline="0" noProof="0">
                <a:ln>
                  <a:noFill/>
                </a:ln>
                <a:solidFill>
                  <a:srgbClr val="000000"/>
                </a:solidFill>
                <a:effectLst/>
                <a:uLnTx/>
                <a:uFillTx/>
                <a:latin typeface="Times New Roman" pitchFamily="18" charset="0"/>
                <a:ea typeface="ＭＳ Ｐゴシック"/>
                <a:cs typeface="+mn-cs"/>
              </a:rPr>
              <a:t>※</a:t>
            </a:r>
            <a:r>
              <a:rPr kumimoji="1" lang="ja-JP" altLang="en-US" sz="1196" b="1" i="0" u="sng" strike="noStrike" kern="1200" cap="none" spc="0" normalizeH="0" baseline="0" noProof="0">
                <a:ln>
                  <a:noFill/>
                </a:ln>
                <a:solidFill>
                  <a:srgbClr val="000000"/>
                </a:solidFill>
                <a:effectLst/>
                <a:uLnTx/>
                <a:uFillTx/>
                <a:latin typeface="Times New Roman" pitchFamily="18" charset="0"/>
                <a:ea typeface="ＭＳ Ｐゴシック"/>
                <a:cs typeface="+mn-cs"/>
              </a:rPr>
              <a:t>施設等給付の場合は、</a:t>
            </a: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196" b="1" i="0" u="none" strike="noStrike" kern="1200" cap="none" spc="0" normalizeH="0" baseline="0" noProof="0">
                <a:ln>
                  <a:noFill/>
                </a:ln>
                <a:solidFill>
                  <a:srgbClr val="000000"/>
                </a:solidFill>
                <a:effectLst/>
                <a:uLnTx/>
                <a:uFillTx/>
                <a:latin typeface="Times New Roman" pitchFamily="18" charset="0"/>
                <a:ea typeface="ＭＳ Ｐゴシック"/>
                <a:cs typeface="+mn-cs"/>
              </a:rPr>
              <a:t>　</a:t>
            </a:r>
            <a:r>
              <a:rPr kumimoji="1" lang="ja-JP" altLang="en-US" sz="1196" b="1" i="0" u="sng" strike="noStrike" kern="1200" cap="none" spc="0" normalizeH="0" baseline="0" noProof="0">
                <a:ln>
                  <a:noFill/>
                </a:ln>
                <a:solidFill>
                  <a:srgbClr val="000000"/>
                </a:solidFill>
                <a:effectLst/>
                <a:uLnTx/>
                <a:uFillTx/>
                <a:latin typeface="Times New Roman" pitchFamily="18" charset="0"/>
                <a:ea typeface="ＭＳ Ｐゴシック"/>
                <a:cs typeface="+mn-cs"/>
              </a:rPr>
              <a:t>国２０％、都道府県１７．５％</a:t>
            </a:r>
            <a:r>
              <a:rPr kumimoji="1" lang="ja-JP" altLang="en-US" sz="1396" b="1" i="0" u="sng" strike="noStrike" kern="1200" cap="none" spc="0" normalizeH="0" baseline="0" noProof="0">
                <a:ln>
                  <a:noFill/>
                </a:ln>
                <a:solidFill>
                  <a:srgbClr val="000000"/>
                </a:solidFill>
                <a:effectLst/>
                <a:uLnTx/>
                <a:uFillTx/>
                <a:latin typeface="Times New Roman" pitchFamily="18" charset="0"/>
                <a:ea typeface="ＭＳ Ｐゴシック"/>
                <a:cs typeface="+mn-cs"/>
              </a:rPr>
              <a:t>　</a:t>
            </a:r>
          </a:p>
        </p:txBody>
      </p:sp>
      <p:sp>
        <p:nvSpPr>
          <p:cNvPr id="17461" name="Rectangle 53"/>
          <p:cNvSpPr>
            <a:spLocks noChangeArrowheads="1"/>
          </p:cNvSpPr>
          <p:nvPr/>
        </p:nvSpPr>
        <p:spPr bwMode="auto">
          <a:xfrm>
            <a:off x="110854" y="1418774"/>
            <a:ext cx="601960"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1" i="0" u="sng" strike="noStrike" kern="1200" cap="none" spc="0" normalizeH="0" baseline="0" noProof="0">
                <a:ln>
                  <a:noFill/>
                </a:ln>
                <a:solidFill>
                  <a:srgbClr val="000000"/>
                </a:solidFill>
                <a:effectLst/>
                <a:uLnTx/>
                <a:uFillTx/>
                <a:latin typeface="Times New Roman" pitchFamily="18" charset="0"/>
                <a:ea typeface="ＭＳ Ｐゴシック"/>
                <a:cs typeface="+mn-cs"/>
              </a:rPr>
              <a:t>５０％</a:t>
            </a:r>
          </a:p>
        </p:txBody>
      </p:sp>
      <p:sp>
        <p:nvSpPr>
          <p:cNvPr id="17462" name="Rectangle 54"/>
          <p:cNvSpPr>
            <a:spLocks noChangeArrowheads="1"/>
          </p:cNvSpPr>
          <p:nvPr/>
        </p:nvSpPr>
        <p:spPr bwMode="auto">
          <a:xfrm>
            <a:off x="125103" y="2425198"/>
            <a:ext cx="601960"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1" i="0" u="sng" strike="noStrike" kern="1200" cap="none" spc="0" normalizeH="0" baseline="0" noProof="0">
                <a:ln>
                  <a:noFill/>
                </a:ln>
                <a:solidFill>
                  <a:srgbClr val="000000"/>
                </a:solidFill>
                <a:effectLst/>
                <a:uLnTx/>
                <a:uFillTx/>
                <a:latin typeface="Times New Roman" pitchFamily="18" charset="0"/>
                <a:ea typeface="ＭＳ Ｐゴシック"/>
                <a:cs typeface="+mn-cs"/>
              </a:rPr>
              <a:t>５０％</a:t>
            </a:r>
          </a:p>
        </p:txBody>
      </p:sp>
      <p:sp>
        <p:nvSpPr>
          <p:cNvPr id="17463" name="AutoShape 55"/>
          <p:cNvSpPr>
            <a:spLocks/>
          </p:cNvSpPr>
          <p:nvPr/>
        </p:nvSpPr>
        <p:spPr bwMode="auto">
          <a:xfrm rot="5400000">
            <a:off x="2297289" y="1414003"/>
            <a:ext cx="144001" cy="2439695"/>
          </a:xfrm>
          <a:prstGeom prst="rightBrace">
            <a:avLst>
              <a:gd name="adj1" fmla="val 141117"/>
              <a:gd name="adj2" fmla="val 3186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464" name="Rectangle 56"/>
          <p:cNvSpPr>
            <a:spLocks noChangeArrowheads="1"/>
          </p:cNvSpPr>
          <p:nvPr/>
        </p:nvSpPr>
        <p:spPr bwMode="auto">
          <a:xfrm>
            <a:off x="2083490" y="2653080"/>
            <a:ext cx="1722511" cy="30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196" b="1" i="0" u="sng" strike="noStrike" kern="1200" cap="none" spc="0" normalizeH="0" baseline="0" noProof="0" dirty="0">
                <a:ln>
                  <a:noFill/>
                </a:ln>
                <a:solidFill>
                  <a:srgbClr val="000000"/>
                </a:solidFill>
                <a:effectLst/>
                <a:uLnTx/>
                <a:uFillTx/>
                <a:latin typeface="Times New Roman" pitchFamily="18" charset="0"/>
                <a:ea typeface="ＭＳ Ｐゴシック"/>
                <a:cs typeface="+mn-cs"/>
              </a:rPr>
              <a:t>人口比に基づき設定</a:t>
            </a:r>
            <a:r>
              <a:rPr kumimoji="1" lang="ja-JP" altLang="en-US" sz="1396" b="1" i="0" u="sng" strike="noStrike" kern="1200" cap="none" spc="0" normalizeH="0" baseline="0" noProof="0" dirty="0">
                <a:ln>
                  <a:noFill/>
                </a:ln>
                <a:solidFill>
                  <a:srgbClr val="000000"/>
                </a:solidFill>
                <a:effectLst/>
                <a:uLnTx/>
                <a:uFillTx/>
                <a:latin typeface="Times New Roman" pitchFamily="18" charset="0"/>
                <a:ea typeface="ＭＳ Ｐゴシック"/>
                <a:cs typeface="+mn-cs"/>
              </a:rPr>
              <a:t>　</a:t>
            </a:r>
          </a:p>
        </p:txBody>
      </p:sp>
      <p:sp>
        <p:nvSpPr>
          <p:cNvPr id="17465" name="Text Box 58"/>
          <p:cNvSpPr txBox="1">
            <a:spLocks noChangeArrowheads="1"/>
          </p:cNvSpPr>
          <p:nvPr/>
        </p:nvSpPr>
        <p:spPr bwMode="auto">
          <a:xfrm>
            <a:off x="175771" y="6228340"/>
            <a:ext cx="9115731" cy="52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00" tIns="43501" rIns="87000" bIns="43501" anchor="ct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70326" rtl="0" eaLnBrk="1" fontAlgn="auto" latinLnBrk="0" hangingPunct="1">
              <a:lnSpc>
                <a:spcPct val="100000"/>
              </a:lnSpc>
              <a:spcBef>
                <a:spcPts val="0"/>
              </a:spcBef>
              <a:spcAft>
                <a:spcPts val="0"/>
              </a:spcAft>
              <a:buClrTx/>
              <a:buSzTx/>
              <a:buFontTx/>
              <a:buNone/>
              <a:tabLst/>
              <a:defRPr/>
            </a:pPr>
            <a:r>
              <a:rPr kumimoji="1" lang="ja-JP" altLang="en-US" sz="997" b="0" i="0" u="none" strike="noStrike" kern="1200" cap="none" spc="0" normalizeH="0" baseline="0" noProof="0" dirty="0">
                <a:ln>
                  <a:noFill/>
                </a:ln>
                <a:solidFill>
                  <a:srgbClr val="000000"/>
                </a:solidFill>
                <a:effectLst/>
                <a:uLnTx/>
                <a:uFillTx/>
                <a:latin typeface="Arial Narrow" pitchFamily="34" charset="0"/>
                <a:ea typeface="HGPｺﾞｼｯｸM" pitchFamily="50" charset="-128"/>
                <a:cs typeface="+mn-cs"/>
              </a:rPr>
              <a:t>（注） 第１号被保険者の数は、「</a:t>
            </a:r>
            <a:r>
              <a:rPr kumimoji="1" lang="ja-JP" altLang="en-US"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平成</a:t>
            </a:r>
            <a:r>
              <a:rPr kumimoji="1" lang="en-US" altLang="ja-JP"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28</a:t>
            </a:r>
            <a:r>
              <a:rPr kumimoji="1" lang="ja-JP" altLang="en-US"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年度介護保険事業状況報告年報」によるものであり、平成</a:t>
            </a:r>
            <a:r>
              <a:rPr kumimoji="1" lang="en-US" altLang="ja-JP"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28</a:t>
            </a:r>
            <a:r>
              <a:rPr kumimoji="1" lang="ja-JP" altLang="en-US"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年度末現在の数である。</a:t>
            </a:r>
          </a:p>
          <a:p>
            <a:pPr marL="261099" marR="0" lvl="0" indent="-261099" algn="l" defTabSz="870326" rtl="0" eaLnBrk="1" fontAlgn="auto" latinLnBrk="0" hangingPunct="1">
              <a:lnSpc>
                <a:spcPct val="100000"/>
              </a:lnSpc>
              <a:spcBef>
                <a:spcPts val="0"/>
              </a:spcBef>
              <a:spcAft>
                <a:spcPts val="0"/>
              </a:spcAft>
              <a:buClrTx/>
              <a:buSzTx/>
              <a:buFontTx/>
              <a:buNone/>
              <a:tabLst/>
              <a:defRPr/>
            </a:pPr>
            <a:r>
              <a:rPr kumimoji="1" lang="ja-JP" altLang="en-US"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　　    第２号被保険者の数は、社会保険診療報酬支払基金が介護給付費納付金額を確定するための医療保険者からの報告によるものであり、平成</a:t>
            </a:r>
            <a:r>
              <a:rPr kumimoji="1" lang="en-US" altLang="ja-JP"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28</a:t>
            </a:r>
            <a:r>
              <a:rPr kumimoji="1" lang="ja-JP" altLang="en-US"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年度内の月平均値である。</a:t>
            </a:r>
            <a:endParaRPr kumimoji="1" lang="en-US" altLang="ja-JP"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endParaRPr>
          </a:p>
          <a:p>
            <a:pPr marL="261099" marR="0" lvl="0" indent="-261099" algn="l" defTabSz="870326" rtl="0" eaLnBrk="1" fontAlgn="auto" latinLnBrk="0" hangingPunct="1">
              <a:lnSpc>
                <a:spcPct val="100000"/>
              </a:lnSpc>
              <a:spcBef>
                <a:spcPts val="0"/>
              </a:spcBef>
              <a:spcAft>
                <a:spcPts val="0"/>
              </a:spcAft>
              <a:buClrTx/>
              <a:buSzTx/>
              <a:buFontTx/>
              <a:buNone/>
              <a:tabLst/>
              <a:defRPr/>
            </a:pPr>
            <a:r>
              <a:rPr kumimoji="1" lang="ja-JP" altLang="en-US"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a:t>
            </a:r>
            <a:r>
              <a:rPr kumimoji="1" lang="en-US" altLang="ja-JP"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a:t>
            </a:r>
            <a:r>
              <a:rPr kumimoji="1" lang="ja-JP" altLang="en-US"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rPr>
              <a:t>）一定以上所得者については、費用の２割負担（平成２７年８月施行）又は３割負担（平成３０年８月施行）。</a:t>
            </a:r>
            <a:endParaRPr kumimoji="1" lang="en-US" altLang="ja-JP" sz="997" b="0" i="0" u="none" strike="noStrike" kern="1200" cap="none" spc="0" normalizeH="0" baseline="0" noProof="0" dirty="0">
              <a:ln>
                <a:noFill/>
              </a:ln>
              <a:solidFill>
                <a:prstClr val="black"/>
              </a:solidFill>
              <a:effectLst/>
              <a:uLnTx/>
              <a:uFillTx/>
              <a:latin typeface="Arial Narrow" pitchFamily="34" charset="0"/>
              <a:ea typeface="HGPｺﾞｼｯｸM" pitchFamily="50" charset="-128"/>
              <a:cs typeface="+mn-cs"/>
            </a:endParaRPr>
          </a:p>
        </p:txBody>
      </p:sp>
      <p:sp>
        <p:nvSpPr>
          <p:cNvPr id="2" name="タイトル 1"/>
          <p:cNvSpPr>
            <a:spLocks noGrp="1"/>
          </p:cNvSpPr>
          <p:nvPr>
            <p:ph type="title"/>
          </p:nvPr>
        </p:nvSpPr>
        <p:spPr>
          <a:xfrm>
            <a:off x="21000" y="0"/>
            <a:ext cx="9864000" cy="468000"/>
          </a:xfrm>
          <a:noFill/>
        </p:spPr>
        <p:txBody>
          <a:bodyPr/>
          <a:lstStyle/>
          <a:p>
            <a:r>
              <a:rPr kumimoji="1" lang="ja-JP" altLang="en-US" sz="2000" dirty="0" smtClean="0"/>
              <a:t>介護保険制度の仕組み</a:t>
            </a:r>
            <a:endParaRPr kumimoji="1" lang="ja-JP" altLang="en-US" sz="2000" dirty="0"/>
          </a:p>
        </p:txBody>
      </p:sp>
      <p:sp>
        <p:nvSpPr>
          <p:cNvPr id="17425" name="Line 17"/>
          <p:cNvSpPr>
            <a:spLocks noChangeAspect="1" noChangeShapeType="1"/>
          </p:cNvSpPr>
          <p:nvPr/>
        </p:nvSpPr>
        <p:spPr bwMode="auto">
          <a:xfrm rot="60000" flipV="1">
            <a:off x="6196490" y="3054706"/>
            <a:ext cx="1699516" cy="173134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23" name="Line 15"/>
          <p:cNvSpPr>
            <a:spLocks noChangeAspect="1" noChangeShapeType="1"/>
          </p:cNvSpPr>
          <p:nvPr/>
        </p:nvSpPr>
        <p:spPr bwMode="auto">
          <a:xfrm flipV="1">
            <a:off x="5886312" y="3070032"/>
            <a:ext cx="1745910" cy="172248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marL="0" marR="0" lvl="0" indent="0" algn="l" defTabSz="911469" rtl="0" eaLnBrk="1" fontAlgn="auto" latinLnBrk="0" hangingPunct="1">
              <a:lnSpc>
                <a:spcPct val="100000"/>
              </a:lnSpc>
              <a:spcBef>
                <a:spcPts val="0"/>
              </a:spcBef>
              <a:spcAft>
                <a:spcPts val="0"/>
              </a:spcAft>
              <a:buClrTx/>
              <a:buSzTx/>
              <a:buFontTx/>
              <a:buNone/>
              <a:tabLst/>
              <a:defRPr/>
            </a:pPr>
            <a:endParaRPr kumimoji="1" lang="ja-JP" altLang="en-US" sz="1794"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7448" name="Rectangle 40"/>
          <p:cNvSpPr>
            <a:spLocks noChangeArrowheads="1"/>
          </p:cNvSpPr>
          <p:nvPr/>
        </p:nvSpPr>
        <p:spPr bwMode="auto">
          <a:xfrm>
            <a:off x="7000893" y="773140"/>
            <a:ext cx="2778498" cy="2266693"/>
          </a:xfrm>
          <a:prstGeom prst="rect">
            <a:avLst/>
          </a:prstGeom>
          <a:pattFill prst="pct50">
            <a:fgClr>
              <a:srgbClr val="99CCFF"/>
            </a:fgClr>
            <a:bgClr>
              <a:schemeClr val="bg1"/>
            </a:bgClr>
          </a:pattFill>
          <a:ln w="38100" cmpd="dbl">
            <a:solidFill>
              <a:schemeClr val="tx1"/>
            </a:solidFill>
            <a:miter lim="800000"/>
            <a:headEnd/>
            <a:tailEnd/>
          </a:ln>
        </p:spPr>
        <p:txBody>
          <a:bodyPr lIns="87606" tIns="43803" rIns="87606" bIns="43803">
            <a:spAutoFit/>
          </a:bodyPr>
          <a:lstStyle/>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1"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サービス事業者</a:t>
            </a: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○在宅サービス</a:t>
            </a: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a:t>
            </a:r>
            <a:r>
              <a:rPr kumimoji="1" lang="ja-JP" altLang="en-US"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・訪問介護　　      　</a:t>
            </a: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・通所介護　等</a:t>
            </a: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○地域密着型サービス</a:t>
            </a:r>
            <a:endParaRPr kumimoji="1" lang="en-US" altLang="ja-JP" sz="13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endParaRP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・定期巡回・随時対応型訪問</a:t>
            </a:r>
            <a:endParaRPr kumimoji="1" lang="en-US" altLang="ja-JP"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endParaRP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介護看護</a:t>
            </a:r>
            <a:endParaRPr kumimoji="1" lang="en-US" altLang="ja-JP"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endParaRP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・認知症対応型共同生活介護　等</a:t>
            </a:r>
            <a:endParaRPr kumimoji="1" lang="en-US" altLang="ja-JP"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endParaRP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3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○施設サービス</a:t>
            </a: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・老人福祉施設　　      　</a:t>
            </a:r>
          </a:p>
          <a:p>
            <a:pPr marL="0" marR="0" lvl="0" indent="0" algn="l" defTabSz="724744" rtl="0" eaLnBrk="1" fontAlgn="auto" latinLnBrk="0" hangingPunct="1">
              <a:lnSpc>
                <a:spcPct val="100000"/>
              </a:lnSpc>
              <a:spcBef>
                <a:spcPts val="0"/>
              </a:spcBef>
              <a:spcAft>
                <a:spcPts val="0"/>
              </a:spcAft>
              <a:buClrTx/>
              <a:buSzTx/>
              <a:buFontTx/>
              <a:buNone/>
              <a:tabLst/>
              <a:defRPr/>
            </a:pPr>
            <a:r>
              <a:rPr kumimoji="1" lang="ja-JP" altLang="en-US" sz="1196" b="0" i="0" u="none" strike="noStrike" kern="1200" cap="none" spc="0" normalizeH="0" baseline="0" noProof="0" dirty="0">
                <a:ln>
                  <a:noFill/>
                </a:ln>
                <a:solidFill>
                  <a:srgbClr val="000000"/>
                </a:solidFill>
                <a:effectLst/>
                <a:uLnTx/>
                <a:uFillTx/>
                <a:latin typeface="Times New Roman" pitchFamily="18" charset="0"/>
                <a:ea typeface="ＭＳ ゴシック" pitchFamily="49" charset="-128"/>
                <a:cs typeface="+mn-cs"/>
              </a:rPr>
              <a:t>　　・老人保健施設　等</a:t>
            </a:r>
          </a:p>
        </p:txBody>
      </p:sp>
      <p:sp>
        <p:nvSpPr>
          <p:cNvPr id="3" name="スライド番号プレースホルダー 2"/>
          <p:cNvSpPr>
            <a:spLocks noGrp="1"/>
          </p:cNvSpPr>
          <p:nvPr>
            <p:ph type="sldNum" sz="quarter" idx="12"/>
          </p:nvPr>
        </p:nvSpPr>
        <p:spPr>
          <a:xfrm>
            <a:off x="7594600" y="6492875"/>
            <a:ext cx="2311400" cy="365125"/>
          </a:xfrm>
        </p:spPr>
        <p:txBody>
          <a:bodyPr/>
          <a:lstStyle/>
          <a:p>
            <a:pPr marL="0" marR="0" lvl="0" indent="0" algn="r" defTabSz="914383" rtl="0" eaLnBrk="1" fontAlgn="auto" latinLnBrk="0" hangingPunct="1">
              <a:lnSpc>
                <a:spcPct val="100000"/>
              </a:lnSpc>
              <a:spcBef>
                <a:spcPts val="0"/>
              </a:spcBef>
              <a:spcAft>
                <a:spcPts val="0"/>
              </a:spcAft>
              <a:buClrTx/>
              <a:buSzTx/>
              <a:buFontTx/>
              <a:buNone/>
              <a:tabLst/>
              <a:defRPr/>
            </a:pPr>
            <a:fld id="{D4C4FD99-15B3-4E30-9B68-838ECD6012DF}" type="slidenum">
              <a:rPr kumimoji="1" lang="ja-JP" altLang="en-US" sz="1400" b="0"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383" rtl="0" eaLnBrk="1" fontAlgn="auto" latinLnBrk="0" hangingPunct="1">
                <a:lnSpc>
                  <a:spcPct val="100000"/>
                </a:lnSpc>
                <a:spcBef>
                  <a:spcPts val="0"/>
                </a:spcBef>
                <a:spcAft>
                  <a:spcPts val="0"/>
                </a:spcAft>
                <a:buClrTx/>
                <a:buSzTx/>
                <a:buFontTx/>
                <a:buNone/>
                <a:tabLst/>
                <a:defRPr/>
              </a:pPr>
              <a:t>2</a:t>
            </a:fld>
            <a:endParaRPr kumimoji="1" lang="ja-JP" altLang="en-US" sz="1400" b="0" i="0" u="none" strike="noStrike" kern="1200" cap="none" spc="0" normalizeH="0" baseline="0" noProof="0">
              <a:ln>
                <a:noFill/>
              </a:ln>
              <a:solidFill>
                <a:prstClr val="black"/>
              </a:solidFill>
              <a:effectLst/>
              <a:uLnTx/>
              <a:uFillTx/>
              <a:latin typeface="Arial"/>
              <a:ea typeface="ＭＳ Ｐゴシック"/>
              <a:cs typeface="+mn-cs"/>
            </a:endParaRPr>
          </a:p>
        </p:txBody>
      </p:sp>
    </p:spTree>
    <p:extLst>
      <p:ext uri="{BB962C8B-B14F-4D97-AF65-F5344CB8AC3E}">
        <p14:creationId xmlns:p14="http://schemas.microsoft.com/office/powerpoint/2010/main" val="284382716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7203" y="1773935"/>
            <a:ext cx="9884942" cy="4349880"/>
          </a:xfrm>
          <a:prstGeom prst="rect">
            <a:avLst/>
          </a:prstGeom>
          <a:ln w="25400">
            <a:solidFill>
              <a:schemeClr val="accent1"/>
            </a:solidFill>
          </a:ln>
        </p:spPr>
        <p:style>
          <a:lnRef idx="2">
            <a:schemeClr val="dk1"/>
          </a:lnRef>
          <a:fillRef idx="1">
            <a:schemeClr val="lt1"/>
          </a:fillRef>
          <a:effectRef idx="0">
            <a:schemeClr val="dk1"/>
          </a:effectRef>
          <a:fontRef idx="minor">
            <a:schemeClr val="dk1"/>
          </a:fontRef>
        </p:style>
        <p:txBody>
          <a:bodyPr wrap="square" lIns="90000" rIns="36000" rtlCol="0" anchor="ctr" anchorCtr="0">
            <a:noAutofit/>
          </a:bodyPr>
          <a:lstStyle/>
          <a:p>
            <a:pPr>
              <a:lnSpc>
                <a:spcPts val="1500"/>
              </a:lnSpc>
              <a:spcBef>
                <a:spcPts val="600"/>
              </a:spcBef>
            </a:pPr>
            <a:r>
              <a:rPr lang="ja-JP" altLang="en-US" sz="1400" u="sng" dirty="0" smtClean="0">
                <a:solidFill>
                  <a:schemeClr val="tx1"/>
                </a:solidFill>
                <a:latin typeface="+mn-ea"/>
                <a:cs typeface="メイリオ" panose="020B0604030504040204" pitchFamily="50" charset="-128"/>
              </a:rPr>
              <a:t>１．</a:t>
            </a:r>
            <a:r>
              <a:rPr lang="ja-JP" altLang="en-US" sz="1400" u="sng" dirty="0">
                <a:solidFill>
                  <a:schemeClr val="tx1"/>
                </a:solidFill>
                <a:latin typeface="+mn-ea"/>
                <a:cs typeface="メイリオ" panose="020B0604030504040204" pitchFamily="50" charset="-128"/>
              </a:rPr>
              <a:t>オンライン資格確認の</a:t>
            </a:r>
            <a:r>
              <a:rPr lang="ja-JP" altLang="en-US" sz="1400" u="sng" dirty="0" smtClean="0">
                <a:solidFill>
                  <a:schemeClr val="tx1"/>
                </a:solidFill>
                <a:latin typeface="+mn-ea"/>
                <a:cs typeface="メイリオ" panose="020B0604030504040204" pitchFamily="50" charset="-128"/>
              </a:rPr>
              <a:t>導入</a:t>
            </a:r>
            <a:r>
              <a:rPr lang="ja-JP" altLang="en-US" sz="1200" dirty="0">
                <a:solidFill>
                  <a:schemeClr val="tx1"/>
                </a:solidFill>
                <a:latin typeface="+mn-ea"/>
              </a:rPr>
              <a:t>　</a:t>
            </a:r>
            <a:r>
              <a:rPr lang="en-US" altLang="ja-JP" sz="1200" dirty="0">
                <a:solidFill>
                  <a:schemeClr val="tx1"/>
                </a:solidFill>
                <a:latin typeface="+mn-ea"/>
                <a:cs typeface="メイリオ" panose="020B0604030504040204" pitchFamily="50" charset="-128"/>
              </a:rPr>
              <a:t>【</a:t>
            </a:r>
            <a:r>
              <a:rPr lang="ja-JP" altLang="ja-JP" sz="1200" dirty="0">
                <a:solidFill>
                  <a:schemeClr val="tx1"/>
                </a:solidFill>
                <a:latin typeface="+mn-ea"/>
              </a:rPr>
              <a:t>健康保険法、国民健康保険法、高齢者の医療の確保に関する法律</a:t>
            </a:r>
            <a:r>
              <a:rPr lang="ja-JP" altLang="en-US" sz="1200" dirty="0">
                <a:solidFill>
                  <a:schemeClr val="tx1"/>
                </a:solidFill>
                <a:latin typeface="+mn-ea"/>
              </a:rPr>
              <a:t>（高確法） </a:t>
            </a:r>
            <a:r>
              <a:rPr lang="en-US" altLang="ja-JP" sz="1200" dirty="0" smtClean="0">
                <a:solidFill>
                  <a:schemeClr val="tx1"/>
                </a:solidFill>
                <a:latin typeface="+mn-ea"/>
                <a:cs typeface="メイリオ" panose="020B0604030504040204" pitchFamily="50" charset="-128"/>
              </a:rPr>
              <a:t>】</a:t>
            </a:r>
            <a:endParaRPr lang="en-US" altLang="ja-JP" sz="1200" dirty="0">
              <a:solidFill>
                <a:schemeClr val="tx1"/>
              </a:solidFill>
              <a:latin typeface="+mn-ea"/>
              <a:cs typeface="メイリオ" panose="020B0604030504040204" pitchFamily="50" charset="-128"/>
            </a:endParaRPr>
          </a:p>
          <a:p>
            <a:pPr marL="195263" indent="-211138">
              <a:lnSpc>
                <a:spcPts val="1500"/>
              </a:lnSpc>
            </a:pPr>
            <a:r>
              <a:rPr lang="ja-JP" altLang="en-US" sz="1200" dirty="0">
                <a:solidFill>
                  <a:schemeClr val="tx1"/>
                </a:solidFill>
                <a:latin typeface="+mn-ea"/>
                <a:cs typeface="メイリオ" panose="020B0604030504040204" pitchFamily="50" charset="-128"/>
              </a:rPr>
              <a:t>　・　オンライン資格</a:t>
            </a:r>
            <a:r>
              <a:rPr lang="ja-JP" altLang="en-US" sz="1200" dirty="0" smtClean="0">
                <a:solidFill>
                  <a:schemeClr val="tx1"/>
                </a:solidFill>
                <a:latin typeface="+mn-ea"/>
                <a:cs typeface="メイリオ" panose="020B0604030504040204" pitchFamily="50" charset="-128"/>
              </a:rPr>
              <a:t>確認の導入に際し、資格</a:t>
            </a:r>
            <a:r>
              <a:rPr lang="ja-JP" altLang="en-US" sz="1200" dirty="0">
                <a:solidFill>
                  <a:schemeClr val="tx1"/>
                </a:solidFill>
                <a:latin typeface="+mn-ea"/>
                <a:cs typeface="メイリオ" panose="020B0604030504040204" pitchFamily="50" charset="-128"/>
              </a:rPr>
              <a:t>確認の方法を法定化するとともに、個人単位化する被保険者</a:t>
            </a:r>
            <a:r>
              <a:rPr lang="ja-JP" altLang="en-US" sz="1200" dirty="0" smtClean="0">
                <a:solidFill>
                  <a:schemeClr val="tx1"/>
                </a:solidFill>
                <a:latin typeface="+mn-ea"/>
                <a:cs typeface="メイリオ" panose="020B0604030504040204" pitchFamily="50" charset="-128"/>
              </a:rPr>
              <a:t>番号について、個人情報保護の観点から、健康保険事業の遂行等の目的以外で告知を求めることを禁止（告知</a:t>
            </a:r>
            <a:r>
              <a:rPr lang="ja-JP" altLang="en-US" sz="1200" dirty="0">
                <a:solidFill>
                  <a:schemeClr val="tx1"/>
                </a:solidFill>
                <a:latin typeface="+mn-ea"/>
                <a:cs typeface="メイリオ" panose="020B0604030504040204" pitchFamily="50" charset="-128"/>
              </a:rPr>
              <a:t>要求</a:t>
            </a:r>
            <a:r>
              <a:rPr lang="ja-JP" altLang="en-US" sz="1200" dirty="0" smtClean="0">
                <a:solidFill>
                  <a:schemeClr val="tx1"/>
                </a:solidFill>
                <a:latin typeface="+mn-ea"/>
                <a:cs typeface="メイリオ" panose="020B0604030504040204" pitchFamily="50" charset="-128"/>
              </a:rPr>
              <a:t>制限）する。</a:t>
            </a:r>
            <a:endParaRPr lang="en-US" altLang="ja-JP" sz="1200" u="sng" dirty="0" smtClean="0">
              <a:solidFill>
                <a:schemeClr val="tx1"/>
              </a:solidFill>
              <a:latin typeface="+mn-ea"/>
              <a:cs typeface="メイリオ" panose="020B0604030504040204" pitchFamily="50" charset="-128"/>
            </a:endParaRPr>
          </a:p>
          <a:p>
            <a:pPr marL="342900" indent="-342900">
              <a:lnSpc>
                <a:spcPts val="1500"/>
              </a:lnSpc>
              <a:spcBef>
                <a:spcPts val="300"/>
              </a:spcBef>
            </a:pPr>
            <a:r>
              <a:rPr lang="ja-JP" altLang="en-US" sz="1400" u="sng" dirty="0" smtClean="0">
                <a:solidFill>
                  <a:schemeClr val="tx1"/>
                </a:solidFill>
                <a:latin typeface="+mn-ea"/>
                <a:cs typeface="メイリオ" panose="020B0604030504040204" pitchFamily="50" charset="-128"/>
              </a:rPr>
              <a:t>２．</a:t>
            </a:r>
            <a:r>
              <a:rPr lang="ja-JP" altLang="en-US" sz="1400" u="sng" spc="-40" dirty="0">
                <a:solidFill>
                  <a:schemeClr val="tx1"/>
                </a:solidFill>
                <a:latin typeface="+mn-ea"/>
                <a:cs typeface="メイリオ" panose="020B0604030504040204" pitchFamily="50" charset="-128"/>
              </a:rPr>
              <a:t>オンライン資格確認や電子カルテ等の普及のための</a:t>
            </a:r>
            <a:r>
              <a:rPr lang="ja-JP" altLang="en-US" sz="1400" u="sng" spc="-40" dirty="0" smtClean="0">
                <a:solidFill>
                  <a:schemeClr val="tx1"/>
                </a:solidFill>
                <a:latin typeface="+mn-ea"/>
                <a:cs typeface="メイリオ" panose="020B0604030504040204" pitchFamily="50" charset="-128"/>
              </a:rPr>
              <a:t>医療情報化支援基金</a:t>
            </a:r>
            <a:r>
              <a:rPr lang="ja-JP" altLang="en-US" sz="1400" u="sng" spc="-40" dirty="0" smtClean="0">
                <a:solidFill>
                  <a:schemeClr val="tx1"/>
                </a:solidFill>
                <a:latin typeface="ＭＳ ゴシック" panose="020B0609070205080204" pitchFamily="49" charset="-128"/>
                <a:ea typeface="ＭＳ ゴシック" panose="020B0609070205080204" pitchFamily="49" charset="-128"/>
              </a:rPr>
              <a:t>の創設</a:t>
            </a:r>
            <a:r>
              <a:rPr lang="en-US" altLang="ja-JP" sz="1100" spc="-80" dirty="0" smtClean="0">
                <a:solidFill>
                  <a:schemeClr val="tx1"/>
                </a:solidFill>
                <a:latin typeface="+mn-ea"/>
                <a:cs typeface="メイリオ" panose="020B0604030504040204" pitchFamily="50" charset="-128"/>
              </a:rPr>
              <a:t>【</a:t>
            </a:r>
            <a:r>
              <a:rPr lang="ja-JP" altLang="en-US" sz="1100" spc="-80" dirty="0">
                <a:solidFill>
                  <a:schemeClr val="tx1"/>
                </a:solidFill>
                <a:latin typeface="+mn-ea"/>
                <a:cs typeface="メイリオ" panose="020B0604030504040204" pitchFamily="50" charset="-128"/>
              </a:rPr>
              <a:t>地域における医療及び介護の総合的な確保の促進に関する法律</a:t>
            </a:r>
            <a:r>
              <a:rPr lang="en-US" altLang="ja-JP" sz="1100" spc="-80" dirty="0" smtClean="0">
                <a:solidFill>
                  <a:schemeClr val="tx1"/>
                </a:solidFill>
                <a:latin typeface="+mn-ea"/>
                <a:cs typeface="メイリオ" panose="020B0604030504040204" pitchFamily="50" charset="-128"/>
              </a:rPr>
              <a:t>】</a:t>
            </a:r>
          </a:p>
          <a:p>
            <a:pPr marL="342900" indent="-342900">
              <a:lnSpc>
                <a:spcPts val="300"/>
              </a:lnSpc>
              <a:spcBef>
                <a:spcPts val="300"/>
              </a:spcBef>
            </a:pPr>
            <a:endParaRPr lang="en-US" altLang="ja-JP" sz="1400" u="sng" spc="-80" dirty="0" smtClean="0">
              <a:solidFill>
                <a:schemeClr val="tx1"/>
              </a:solidFill>
              <a:latin typeface="+mn-ea"/>
              <a:cs typeface="メイリオ" panose="020B0604030504040204" pitchFamily="50" charset="-128"/>
            </a:endParaRPr>
          </a:p>
          <a:p>
            <a:pPr marL="342900" indent="-342900">
              <a:lnSpc>
                <a:spcPts val="1500"/>
              </a:lnSpc>
              <a:spcBef>
                <a:spcPts val="300"/>
              </a:spcBef>
            </a:pPr>
            <a:r>
              <a:rPr lang="ja-JP" altLang="en-US" sz="1400" u="sng" dirty="0" smtClean="0">
                <a:solidFill>
                  <a:schemeClr val="tx1"/>
                </a:solidFill>
                <a:latin typeface="+mn-ea"/>
                <a:cs typeface="メイリオ" panose="020B0604030504040204" pitchFamily="50" charset="-128"/>
              </a:rPr>
              <a:t>３．</a:t>
            </a:r>
            <a:r>
              <a:rPr lang="en-US" altLang="ja-JP" sz="1400" u="sng" dirty="0">
                <a:solidFill>
                  <a:schemeClr val="tx1"/>
                </a:solidFill>
                <a:latin typeface="+mn-ea"/>
              </a:rPr>
              <a:t>NDB</a:t>
            </a:r>
            <a:r>
              <a:rPr lang="ja-JP" altLang="ja-JP" sz="1400" u="sng" dirty="0" err="1">
                <a:solidFill>
                  <a:schemeClr val="tx1"/>
                </a:solidFill>
                <a:latin typeface="+mn-ea"/>
              </a:rPr>
              <a:t>、</a:t>
            </a:r>
            <a:r>
              <a:rPr lang="ja-JP" altLang="ja-JP" sz="1400" u="sng" dirty="0">
                <a:solidFill>
                  <a:schemeClr val="tx1"/>
                </a:solidFill>
                <a:latin typeface="+mn-ea"/>
              </a:rPr>
              <a:t>介護</a:t>
            </a:r>
            <a:r>
              <a:rPr lang="en-US" altLang="ja-JP" sz="1400" u="sng" dirty="0" smtClean="0">
                <a:solidFill>
                  <a:schemeClr val="tx1"/>
                </a:solidFill>
                <a:latin typeface="+mn-ea"/>
              </a:rPr>
              <a:t>DB</a:t>
            </a:r>
            <a:r>
              <a:rPr lang="ja-JP" altLang="en-US" sz="1400" u="sng" dirty="0" smtClean="0">
                <a:solidFill>
                  <a:schemeClr val="tx1"/>
                </a:solidFill>
                <a:latin typeface="+mn-ea"/>
              </a:rPr>
              <a:t>等</a:t>
            </a:r>
            <a:r>
              <a:rPr lang="ja-JP" altLang="ja-JP" sz="1400" u="sng" dirty="0" smtClean="0">
                <a:solidFill>
                  <a:schemeClr val="tx1"/>
                </a:solidFill>
                <a:latin typeface="+mn-ea"/>
              </a:rPr>
              <a:t>の</a:t>
            </a:r>
            <a:r>
              <a:rPr lang="ja-JP" altLang="ja-JP" sz="1400" u="sng" dirty="0">
                <a:solidFill>
                  <a:schemeClr val="tx1"/>
                </a:solidFill>
                <a:latin typeface="+mn-ea"/>
              </a:rPr>
              <a:t>連結解析</a:t>
            </a:r>
            <a:r>
              <a:rPr lang="ja-JP" altLang="ja-JP" sz="1400" u="sng" dirty="0" smtClean="0">
                <a:solidFill>
                  <a:schemeClr val="tx1"/>
                </a:solidFill>
                <a:latin typeface="+mn-ea"/>
              </a:rPr>
              <a:t>等</a:t>
            </a:r>
            <a:r>
              <a:rPr lang="ja-JP" altLang="en-US" sz="1400" dirty="0" smtClean="0">
                <a:solidFill>
                  <a:schemeClr val="tx1"/>
                </a:solidFill>
                <a:latin typeface="+mn-ea"/>
              </a:rPr>
              <a:t>　</a:t>
            </a:r>
            <a:r>
              <a:rPr lang="en-US" altLang="ja-JP" sz="1200" dirty="0" smtClean="0">
                <a:solidFill>
                  <a:schemeClr val="tx1"/>
                </a:solidFill>
                <a:latin typeface="+mn-ea"/>
                <a:cs typeface="メイリオ" panose="020B0604030504040204" pitchFamily="50" charset="-128"/>
              </a:rPr>
              <a:t>【</a:t>
            </a:r>
            <a:r>
              <a:rPr lang="ja-JP" altLang="en-US" sz="1200" dirty="0" smtClean="0">
                <a:solidFill>
                  <a:schemeClr val="tx1"/>
                </a:solidFill>
                <a:latin typeface="+mn-ea"/>
              </a:rPr>
              <a:t>高確法</a:t>
            </a:r>
            <a:r>
              <a:rPr lang="ja-JP" altLang="ja-JP" sz="1200" dirty="0" smtClean="0">
                <a:solidFill>
                  <a:schemeClr val="tx1"/>
                </a:solidFill>
                <a:latin typeface="+mn-ea"/>
              </a:rPr>
              <a:t>、</a:t>
            </a:r>
            <a:r>
              <a:rPr lang="ja-JP" altLang="ja-JP" sz="1200" dirty="0">
                <a:solidFill>
                  <a:schemeClr val="tx1"/>
                </a:solidFill>
                <a:latin typeface="+mn-ea"/>
              </a:rPr>
              <a:t>介護保険法、健康保険法</a:t>
            </a:r>
            <a:r>
              <a:rPr lang="en-US" altLang="ja-JP" sz="1200" dirty="0" smtClean="0">
                <a:solidFill>
                  <a:schemeClr val="tx1"/>
                </a:solidFill>
                <a:latin typeface="+mn-ea"/>
                <a:cs typeface="メイリオ" panose="020B0604030504040204" pitchFamily="50" charset="-128"/>
              </a:rPr>
              <a:t>】</a:t>
            </a:r>
            <a:endParaRPr lang="en-US" altLang="ja-JP" sz="1200" dirty="0">
              <a:solidFill>
                <a:schemeClr val="tx1"/>
              </a:solidFill>
              <a:latin typeface="+mn-ea"/>
              <a:cs typeface="メイリオ" panose="020B0604030504040204" pitchFamily="50" charset="-128"/>
            </a:endParaRPr>
          </a:p>
          <a:p>
            <a:pPr marL="180975" indent="-180975">
              <a:lnSpc>
                <a:spcPts val="1500"/>
              </a:lnSpc>
            </a:pPr>
            <a:r>
              <a:rPr lang="ja-JP" altLang="en-US" sz="1200" dirty="0" smtClean="0">
                <a:solidFill>
                  <a:schemeClr val="tx1"/>
                </a:solidFill>
                <a:latin typeface="+mn-ea"/>
                <a:cs typeface="メイリオ" panose="020B0604030504040204" pitchFamily="50" charset="-128"/>
              </a:rPr>
              <a:t>　・　医療</a:t>
            </a:r>
            <a:r>
              <a:rPr lang="ja-JP" altLang="en-US" sz="1200" dirty="0">
                <a:solidFill>
                  <a:schemeClr val="tx1"/>
                </a:solidFill>
                <a:latin typeface="+mn-ea"/>
                <a:cs typeface="メイリオ" panose="020B0604030504040204" pitchFamily="50" charset="-128"/>
              </a:rPr>
              <a:t>保険レセプト情報等のデータベース（ＮＤＢ）と介護保険レセプト情報等のデータベース（介護ＤＢ</a:t>
            </a:r>
            <a:r>
              <a:rPr lang="ja-JP" altLang="en-US" sz="1200" dirty="0" smtClean="0">
                <a:solidFill>
                  <a:schemeClr val="tx1"/>
                </a:solidFill>
                <a:latin typeface="+mn-ea"/>
                <a:cs typeface="メイリオ" panose="020B0604030504040204" pitchFamily="50" charset="-128"/>
              </a:rPr>
              <a:t>）に</a:t>
            </a:r>
            <a:r>
              <a:rPr lang="ja-JP" altLang="en-US" sz="1200" dirty="0">
                <a:solidFill>
                  <a:schemeClr val="tx1"/>
                </a:solidFill>
                <a:latin typeface="+mn-ea"/>
                <a:cs typeface="メイリオ" panose="020B0604030504040204" pitchFamily="50" charset="-128"/>
              </a:rPr>
              <a:t>ついて</a:t>
            </a:r>
            <a:r>
              <a:rPr lang="ja-JP" altLang="en-US" sz="1200" dirty="0" smtClean="0">
                <a:solidFill>
                  <a:schemeClr val="tx1"/>
                </a:solidFill>
                <a:latin typeface="+mn-ea"/>
                <a:cs typeface="メイリオ" panose="020B0604030504040204" pitchFamily="50" charset="-128"/>
              </a:rPr>
              <a:t>、各</a:t>
            </a:r>
            <a:r>
              <a:rPr lang="en-US" altLang="ja-JP" sz="1200" dirty="0" smtClean="0">
                <a:solidFill>
                  <a:schemeClr val="tx1"/>
                </a:solidFill>
                <a:latin typeface="+mn-ea"/>
                <a:cs typeface="メイリオ" panose="020B0604030504040204" pitchFamily="50" charset="-128"/>
              </a:rPr>
              <a:t>DB</a:t>
            </a:r>
            <a:r>
              <a:rPr lang="ja-JP" altLang="en-US" sz="1200" dirty="0">
                <a:solidFill>
                  <a:schemeClr val="tx1"/>
                </a:solidFill>
                <a:latin typeface="+mn-ea"/>
                <a:cs typeface="メイリオ" panose="020B0604030504040204" pitchFamily="50" charset="-128"/>
              </a:rPr>
              <a:t>の連結解析を可能とするとともに、公益</a:t>
            </a:r>
            <a:r>
              <a:rPr lang="ja-JP" altLang="en-US" sz="1200" dirty="0" smtClean="0">
                <a:solidFill>
                  <a:schemeClr val="tx1"/>
                </a:solidFill>
                <a:latin typeface="+mn-ea"/>
                <a:cs typeface="メイリオ" panose="020B0604030504040204" pitchFamily="50" charset="-128"/>
              </a:rPr>
              <a:t>目的での</a:t>
            </a:r>
            <a:r>
              <a:rPr lang="ja-JP" altLang="en-US" sz="1200" dirty="0">
                <a:solidFill>
                  <a:schemeClr val="tx1"/>
                </a:solidFill>
                <a:latin typeface="+mn-ea"/>
                <a:cs typeface="メイリオ" panose="020B0604030504040204" pitchFamily="50" charset="-128"/>
              </a:rPr>
              <a:t>利用促進のため、研究</a:t>
            </a:r>
            <a:r>
              <a:rPr lang="ja-JP" altLang="en-US" sz="1200" dirty="0" smtClean="0">
                <a:solidFill>
                  <a:schemeClr val="tx1"/>
                </a:solidFill>
                <a:latin typeface="+mn-ea"/>
                <a:cs typeface="メイリオ" panose="020B0604030504040204" pitchFamily="50" charset="-128"/>
              </a:rPr>
              <a:t>機関等</a:t>
            </a:r>
            <a:r>
              <a:rPr lang="ja-JP" altLang="en-US" sz="1200" dirty="0">
                <a:solidFill>
                  <a:schemeClr val="tx1"/>
                </a:solidFill>
                <a:latin typeface="+mn-ea"/>
                <a:cs typeface="メイリオ" panose="020B0604030504040204" pitchFamily="50" charset="-128"/>
              </a:rPr>
              <a:t>への</a:t>
            </a:r>
            <a:r>
              <a:rPr lang="ja-JP" altLang="en-US" sz="1200" dirty="0" smtClean="0">
                <a:solidFill>
                  <a:schemeClr val="tx1"/>
                </a:solidFill>
                <a:latin typeface="+mn-ea"/>
                <a:cs typeface="メイリオ" panose="020B0604030504040204" pitchFamily="50" charset="-128"/>
              </a:rPr>
              <a:t>提供に関する規定</a:t>
            </a:r>
            <a:r>
              <a:rPr lang="ja-JP" altLang="en-US" sz="1200" dirty="0">
                <a:solidFill>
                  <a:schemeClr val="tx1"/>
                </a:solidFill>
                <a:latin typeface="+mn-ea"/>
                <a:cs typeface="メイリオ" panose="020B0604030504040204" pitchFamily="50" charset="-128"/>
              </a:rPr>
              <a:t>の</a:t>
            </a:r>
            <a:r>
              <a:rPr lang="ja-JP" altLang="en-US" sz="1200" dirty="0" smtClean="0">
                <a:solidFill>
                  <a:schemeClr val="tx1"/>
                </a:solidFill>
                <a:latin typeface="+mn-ea"/>
                <a:cs typeface="メイリオ" panose="020B0604030504040204" pitchFamily="50" charset="-128"/>
              </a:rPr>
              <a:t>整備（審議会による事前審査、情報管理義務、国による検査等）を</a:t>
            </a:r>
            <a:r>
              <a:rPr lang="ja-JP" altLang="en-US" sz="1200" dirty="0">
                <a:solidFill>
                  <a:schemeClr val="tx1"/>
                </a:solidFill>
                <a:latin typeface="+mn-ea"/>
                <a:cs typeface="メイリオ" panose="020B0604030504040204" pitchFamily="50" charset="-128"/>
              </a:rPr>
              <a:t>行う</a:t>
            </a:r>
            <a:r>
              <a:rPr lang="ja-JP" altLang="en-US" sz="1200" dirty="0" smtClean="0">
                <a:solidFill>
                  <a:schemeClr val="tx1"/>
                </a:solidFill>
                <a:latin typeface="+mn-ea"/>
                <a:cs typeface="メイリオ" panose="020B0604030504040204" pitchFamily="50" charset="-128"/>
              </a:rPr>
              <a:t>。</a:t>
            </a:r>
            <a:endParaRPr lang="en-US" altLang="ja-JP" sz="1200" dirty="0" smtClean="0">
              <a:solidFill>
                <a:schemeClr val="tx1"/>
              </a:solidFill>
              <a:latin typeface="+mn-ea"/>
              <a:cs typeface="メイリオ" panose="020B0604030504040204" pitchFamily="50" charset="-128"/>
            </a:endParaRPr>
          </a:p>
          <a:p>
            <a:pPr marL="180975" indent="-180975">
              <a:lnSpc>
                <a:spcPts val="1500"/>
              </a:lnSpc>
            </a:pPr>
            <a:r>
              <a:rPr lang="ja-JP" altLang="en-US" sz="1200" dirty="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　（</a:t>
            </a:r>
            <a:r>
              <a:rPr lang="en-US" altLang="ja-JP" sz="1200" dirty="0">
                <a:solidFill>
                  <a:schemeClr val="tx1"/>
                </a:solidFill>
                <a:latin typeface="+mn-ea"/>
                <a:cs typeface="メイリオ" panose="020B0604030504040204" pitchFamily="50" charset="-128"/>
              </a:rPr>
              <a:t>DPC</a:t>
            </a:r>
            <a:r>
              <a:rPr lang="ja-JP" altLang="en-US" sz="1200" dirty="0">
                <a:solidFill>
                  <a:schemeClr val="tx1"/>
                </a:solidFill>
                <a:latin typeface="+mn-ea"/>
                <a:cs typeface="メイリオ" panose="020B0604030504040204" pitchFamily="50" charset="-128"/>
              </a:rPr>
              <a:t>データベースについても同様の規定を整備。</a:t>
            </a:r>
            <a:r>
              <a:rPr lang="ja-JP" altLang="en-US" sz="1200" dirty="0" smtClean="0">
                <a:solidFill>
                  <a:schemeClr val="tx1"/>
                </a:solidFill>
                <a:latin typeface="+mn-ea"/>
                <a:cs typeface="メイリオ" panose="020B0604030504040204" pitchFamily="50" charset="-128"/>
              </a:rPr>
              <a:t>）</a:t>
            </a:r>
            <a:endParaRPr lang="en-US" altLang="ja-JP" sz="1200" dirty="0">
              <a:solidFill>
                <a:schemeClr val="tx1"/>
              </a:solidFill>
              <a:latin typeface="+mn-ea"/>
              <a:cs typeface="メイリオ" panose="020B0604030504040204" pitchFamily="50" charset="-128"/>
            </a:endParaRPr>
          </a:p>
          <a:p>
            <a:pPr marL="342900" indent="-342900">
              <a:lnSpc>
                <a:spcPts val="1500"/>
              </a:lnSpc>
              <a:spcBef>
                <a:spcPts val="300"/>
              </a:spcBef>
            </a:pPr>
            <a:r>
              <a:rPr lang="ja-JP" altLang="en-US" sz="1400" u="sng" dirty="0" smtClean="0">
                <a:solidFill>
                  <a:schemeClr val="tx1"/>
                </a:solidFill>
                <a:latin typeface="+mn-ea"/>
                <a:cs typeface="メイリオ" panose="020B0604030504040204" pitchFamily="50" charset="-128"/>
              </a:rPr>
              <a:t>４．</a:t>
            </a:r>
            <a:r>
              <a:rPr lang="ja-JP" altLang="ja-JP" sz="1400" u="sng" dirty="0">
                <a:solidFill>
                  <a:schemeClr val="tx1"/>
                </a:solidFill>
                <a:latin typeface="+mn-ea"/>
              </a:rPr>
              <a:t>高齢者の保健事業と介護予防の一体的な</a:t>
            </a:r>
            <a:r>
              <a:rPr lang="ja-JP" altLang="ja-JP" sz="1400" u="sng" dirty="0" smtClean="0">
                <a:solidFill>
                  <a:schemeClr val="tx1"/>
                </a:solidFill>
                <a:latin typeface="+mn-ea"/>
              </a:rPr>
              <a:t>実施等</a:t>
            </a:r>
            <a:r>
              <a:rPr lang="ja-JP" altLang="en-US" sz="1400" dirty="0" smtClean="0">
                <a:solidFill>
                  <a:schemeClr val="tx1"/>
                </a:solidFill>
                <a:latin typeface="+mn-ea"/>
              </a:rPr>
              <a:t>　</a:t>
            </a:r>
            <a:r>
              <a:rPr lang="en-US" altLang="ja-JP" sz="1200" dirty="0" smtClean="0">
                <a:solidFill>
                  <a:schemeClr val="tx1"/>
                </a:solidFill>
                <a:latin typeface="+mn-ea"/>
                <a:cs typeface="メイリオ" panose="020B0604030504040204" pitchFamily="50" charset="-128"/>
              </a:rPr>
              <a:t>【</a:t>
            </a:r>
            <a:r>
              <a:rPr lang="ja-JP" altLang="ja-JP" sz="1200" dirty="0">
                <a:solidFill>
                  <a:schemeClr val="tx1"/>
                </a:solidFill>
                <a:latin typeface="+mn-ea"/>
              </a:rPr>
              <a:t>高確法、国民健康保険法、介護保険法</a:t>
            </a:r>
            <a:r>
              <a:rPr lang="en-US" altLang="ja-JP" sz="1200" dirty="0" smtClean="0">
                <a:solidFill>
                  <a:schemeClr val="tx1"/>
                </a:solidFill>
                <a:latin typeface="+mn-ea"/>
                <a:cs typeface="メイリオ" panose="020B0604030504040204" pitchFamily="50" charset="-128"/>
              </a:rPr>
              <a:t>】</a:t>
            </a:r>
            <a:endParaRPr lang="en-US" altLang="ja-JP" sz="1200" dirty="0">
              <a:solidFill>
                <a:schemeClr val="tx1"/>
              </a:solidFill>
              <a:latin typeface="+mn-ea"/>
              <a:cs typeface="メイリオ" panose="020B0604030504040204" pitchFamily="50" charset="-128"/>
            </a:endParaRPr>
          </a:p>
          <a:p>
            <a:pPr marL="180975" indent="-180975">
              <a:lnSpc>
                <a:spcPts val="1500"/>
              </a:lnSpc>
            </a:pPr>
            <a:r>
              <a:rPr lang="ja-JP" altLang="en-US" sz="1200" dirty="0">
                <a:solidFill>
                  <a:schemeClr val="tx1"/>
                </a:solidFill>
                <a:latin typeface="+mn-ea"/>
                <a:cs typeface="メイリオ" panose="020B0604030504040204" pitchFamily="50" charset="-128"/>
              </a:rPr>
              <a:t>　・　</a:t>
            </a:r>
            <a:r>
              <a:rPr lang="en-US" altLang="ja-JP" sz="1200" dirty="0" smtClean="0">
                <a:solidFill>
                  <a:schemeClr val="tx1"/>
                </a:solidFill>
                <a:latin typeface="+mn-ea"/>
                <a:cs typeface="メイリオ" panose="020B0604030504040204" pitchFamily="50" charset="-128"/>
              </a:rPr>
              <a:t>75</a:t>
            </a:r>
            <a:r>
              <a:rPr lang="ja-JP" altLang="en-US" sz="1200" dirty="0" smtClean="0">
                <a:solidFill>
                  <a:schemeClr val="tx1"/>
                </a:solidFill>
                <a:latin typeface="+mn-ea"/>
                <a:cs typeface="メイリオ" panose="020B0604030504040204" pitchFamily="50" charset="-128"/>
              </a:rPr>
              <a:t>歳以上高齢者に対する保健事業を市町村が介護保険の地域支援事業等と一体的</a:t>
            </a:r>
            <a:r>
              <a:rPr lang="ja-JP" altLang="en-US" sz="1200" dirty="0">
                <a:solidFill>
                  <a:schemeClr val="tx1"/>
                </a:solidFill>
                <a:latin typeface="+mn-ea"/>
                <a:cs typeface="メイリオ" panose="020B0604030504040204" pitchFamily="50" charset="-128"/>
              </a:rPr>
              <a:t>に実施すること</a:t>
            </a:r>
            <a:r>
              <a:rPr lang="ja-JP" altLang="en-US" sz="1200" dirty="0" smtClean="0">
                <a:solidFill>
                  <a:schemeClr val="tx1"/>
                </a:solidFill>
                <a:latin typeface="+mn-ea"/>
                <a:cs typeface="メイリオ" panose="020B0604030504040204" pitchFamily="50" charset="-128"/>
              </a:rPr>
              <a:t>ができるよう、国、後期高齢者医療広域連合、市町村の役割等について定める</a:t>
            </a:r>
            <a:r>
              <a:rPr lang="ja-JP" altLang="en-US" sz="1200" dirty="0">
                <a:solidFill>
                  <a:schemeClr val="tx1"/>
                </a:solidFill>
                <a:latin typeface="+mn-ea"/>
                <a:cs typeface="メイリオ" panose="020B0604030504040204" pitchFamily="50" charset="-128"/>
              </a:rPr>
              <a:t>とともに、市町村等において</a:t>
            </a:r>
            <a:r>
              <a:rPr lang="ja-JP" altLang="en-US" sz="1200" dirty="0" smtClean="0">
                <a:solidFill>
                  <a:schemeClr val="tx1"/>
                </a:solidFill>
                <a:latin typeface="+mn-ea"/>
                <a:cs typeface="メイリオ" panose="020B0604030504040204" pitchFamily="50" charset="-128"/>
              </a:rPr>
              <a:t>、各高齢者の</a:t>
            </a:r>
            <a:r>
              <a:rPr lang="ja-JP" altLang="en-US" sz="1200" dirty="0">
                <a:solidFill>
                  <a:schemeClr val="tx1"/>
                </a:solidFill>
                <a:latin typeface="+mn-ea"/>
                <a:cs typeface="メイリオ" panose="020B0604030504040204" pitchFamily="50" charset="-128"/>
              </a:rPr>
              <a:t>医療・健診・介護情報</a:t>
            </a:r>
            <a:r>
              <a:rPr lang="ja-JP" altLang="en-US" sz="1200" dirty="0" smtClean="0">
                <a:solidFill>
                  <a:schemeClr val="tx1"/>
                </a:solidFill>
                <a:latin typeface="+mn-ea"/>
                <a:cs typeface="メイリオ" panose="020B0604030504040204" pitchFamily="50" charset="-128"/>
              </a:rPr>
              <a:t>等を一括して把握できるよう規定</a:t>
            </a:r>
            <a:r>
              <a:rPr lang="ja-JP" altLang="en-US" sz="1200" dirty="0">
                <a:solidFill>
                  <a:schemeClr val="tx1"/>
                </a:solidFill>
                <a:latin typeface="+mn-ea"/>
                <a:cs typeface="メイリオ" panose="020B0604030504040204" pitchFamily="50" charset="-128"/>
              </a:rPr>
              <a:t>の整備等を行う</a:t>
            </a:r>
            <a:r>
              <a:rPr lang="ja-JP" altLang="en-US" sz="1200" dirty="0" smtClean="0">
                <a:solidFill>
                  <a:schemeClr val="tx1"/>
                </a:solidFill>
                <a:latin typeface="+mn-ea"/>
                <a:cs typeface="メイリオ" panose="020B0604030504040204" pitchFamily="50" charset="-128"/>
              </a:rPr>
              <a:t>。</a:t>
            </a:r>
            <a:endParaRPr lang="en-US" altLang="ja-JP" sz="1200" dirty="0" smtClean="0">
              <a:solidFill>
                <a:schemeClr val="tx1"/>
              </a:solidFill>
              <a:latin typeface="+mn-ea"/>
              <a:cs typeface="メイリオ" panose="020B0604030504040204" pitchFamily="50" charset="-128"/>
            </a:endParaRPr>
          </a:p>
          <a:p>
            <a:pPr marL="195263" indent="-211138">
              <a:lnSpc>
                <a:spcPts val="1500"/>
              </a:lnSpc>
              <a:spcBef>
                <a:spcPts val="300"/>
              </a:spcBef>
            </a:pPr>
            <a:r>
              <a:rPr lang="ja-JP" altLang="en-US" sz="1400" u="sng" dirty="0" smtClean="0">
                <a:solidFill>
                  <a:schemeClr val="tx1"/>
                </a:solidFill>
                <a:latin typeface="+mn-ea"/>
                <a:cs typeface="メイリオ" panose="020B0604030504040204" pitchFamily="50" charset="-128"/>
              </a:rPr>
              <a:t>５．</a:t>
            </a:r>
            <a:r>
              <a:rPr lang="ja-JP" altLang="ja-JP" sz="1400" u="sng" dirty="0">
                <a:solidFill>
                  <a:schemeClr val="tx1"/>
                </a:solidFill>
                <a:latin typeface="+mn-ea"/>
              </a:rPr>
              <a:t>被</a:t>
            </a:r>
            <a:r>
              <a:rPr lang="ja-JP" altLang="ja-JP" sz="1400" u="sng" dirty="0" smtClean="0">
                <a:solidFill>
                  <a:schemeClr val="tx1"/>
                </a:solidFill>
                <a:latin typeface="+mn-ea"/>
              </a:rPr>
              <a:t>扶養者</a:t>
            </a:r>
            <a:r>
              <a:rPr lang="ja-JP" altLang="en-US" sz="1400" u="sng" dirty="0" smtClean="0">
                <a:solidFill>
                  <a:schemeClr val="tx1"/>
                </a:solidFill>
                <a:latin typeface="+mn-ea"/>
              </a:rPr>
              <a:t>等の</a:t>
            </a:r>
            <a:r>
              <a:rPr lang="ja-JP" altLang="ja-JP" sz="1400" u="sng" dirty="0" smtClean="0">
                <a:solidFill>
                  <a:schemeClr val="tx1"/>
                </a:solidFill>
                <a:latin typeface="+mn-ea"/>
              </a:rPr>
              <a:t>要件の</a:t>
            </a:r>
            <a:r>
              <a:rPr lang="ja-JP" altLang="ja-JP" sz="1400" u="sng" dirty="0">
                <a:solidFill>
                  <a:schemeClr val="tx1"/>
                </a:solidFill>
                <a:latin typeface="+mn-ea"/>
              </a:rPr>
              <a:t>見直し、国民健康保険の資格管理の</a:t>
            </a:r>
            <a:r>
              <a:rPr lang="ja-JP" altLang="ja-JP" sz="1400" u="sng" dirty="0" smtClean="0">
                <a:solidFill>
                  <a:schemeClr val="tx1"/>
                </a:solidFill>
                <a:latin typeface="+mn-ea"/>
              </a:rPr>
              <a:t>適正化</a:t>
            </a:r>
            <a:r>
              <a:rPr lang="ja-JP" altLang="en-US" sz="1400" dirty="0" smtClean="0">
                <a:solidFill>
                  <a:schemeClr val="tx1"/>
                </a:solidFill>
                <a:latin typeface="+mn-ea"/>
              </a:rPr>
              <a:t>　</a:t>
            </a:r>
            <a:r>
              <a:rPr lang="en-US" altLang="ja-JP" sz="1200" dirty="0" smtClean="0">
                <a:solidFill>
                  <a:schemeClr val="tx1"/>
                </a:solidFill>
                <a:latin typeface="+mn-ea"/>
                <a:cs typeface="メイリオ" panose="020B0604030504040204" pitchFamily="50" charset="-128"/>
              </a:rPr>
              <a:t>【</a:t>
            </a:r>
            <a:r>
              <a:rPr lang="ja-JP" altLang="ja-JP" sz="1200" dirty="0">
                <a:solidFill>
                  <a:schemeClr val="tx1"/>
                </a:solidFill>
                <a:latin typeface="+mn-ea"/>
              </a:rPr>
              <a:t>健康保険法、国民年金法、国民健康保険法</a:t>
            </a:r>
            <a:r>
              <a:rPr lang="en-US" altLang="ja-JP" sz="1200" dirty="0">
                <a:solidFill>
                  <a:schemeClr val="tx1"/>
                </a:solidFill>
                <a:latin typeface="+mn-ea"/>
                <a:cs typeface="メイリオ" panose="020B0604030504040204" pitchFamily="50" charset="-128"/>
              </a:rPr>
              <a:t>】</a:t>
            </a:r>
          </a:p>
          <a:p>
            <a:pPr marL="179388" indent="-179388">
              <a:lnSpc>
                <a:spcPts val="1500"/>
              </a:lnSpc>
            </a:pPr>
            <a:r>
              <a:rPr lang="ja-JP" altLang="en-US" sz="1200" dirty="0" smtClean="0">
                <a:solidFill>
                  <a:schemeClr val="tx1"/>
                </a:solidFill>
                <a:latin typeface="+mn-ea"/>
                <a:cs typeface="メイリオ" panose="020B0604030504040204" pitchFamily="50" charset="-128"/>
              </a:rPr>
              <a:t>　</a:t>
            </a:r>
            <a:r>
              <a:rPr lang="ja-JP" altLang="en-US" sz="1200" dirty="0">
                <a:solidFill>
                  <a:schemeClr val="tx1"/>
                </a:solidFill>
                <a:latin typeface="+mn-ea"/>
                <a:cs typeface="メイリオ" panose="020B0604030504040204" pitchFamily="50" charset="-128"/>
              </a:rPr>
              <a:t>⑴</a:t>
            </a:r>
            <a:r>
              <a:rPr lang="ja-JP" altLang="en-US" sz="1200" dirty="0" smtClean="0">
                <a:solidFill>
                  <a:schemeClr val="tx1"/>
                </a:solidFill>
                <a:latin typeface="+mn-ea"/>
                <a:cs typeface="メイリオ" panose="020B0604030504040204" pitchFamily="50" charset="-128"/>
              </a:rPr>
              <a:t>　被用者保険の被扶養者等の要件について、一定の例外を設けつつ、原則として、国内に居住していること等を追加する。</a:t>
            </a:r>
            <a:endParaRPr lang="en-US" altLang="ja-JP" sz="1200" strike="dblStrike" dirty="0" smtClean="0">
              <a:solidFill>
                <a:schemeClr val="tx1"/>
              </a:solidFill>
              <a:latin typeface="+mn-ea"/>
              <a:cs typeface="メイリオ" panose="020B0604030504040204" pitchFamily="50" charset="-128"/>
            </a:endParaRPr>
          </a:p>
          <a:p>
            <a:pPr>
              <a:lnSpc>
                <a:spcPts val="1500"/>
              </a:lnSpc>
            </a:pPr>
            <a:r>
              <a:rPr lang="ja-JP" altLang="en-US" sz="1200" dirty="0" smtClean="0">
                <a:solidFill>
                  <a:schemeClr val="tx1"/>
                </a:solidFill>
                <a:latin typeface="+mn-ea"/>
                <a:cs typeface="メイリオ" panose="020B0604030504040204" pitchFamily="50" charset="-128"/>
              </a:rPr>
              <a:t>　</a:t>
            </a:r>
            <a:r>
              <a:rPr lang="ja-JP" altLang="en-US" sz="1200" dirty="0">
                <a:solidFill>
                  <a:schemeClr val="tx1"/>
                </a:solidFill>
                <a:latin typeface="+mn-ea"/>
                <a:cs typeface="メイリオ" panose="020B0604030504040204" pitchFamily="50" charset="-128"/>
              </a:rPr>
              <a:t>⑵</a:t>
            </a:r>
            <a:r>
              <a:rPr lang="ja-JP" altLang="en-US" sz="1200" dirty="0" smtClean="0">
                <a:solidFill>
                  <a:schemeClr val="tx1"/>
                </a:solidFill>
                <a:latin typeface="+mn-ea"/>
                <a:cs typeface="メイリオ" panose="020B0604030504040204" pitchFamily="50" charset="-128"/>
              </a:rPr>
              <a:t>　市町村による関係者への報告徴収権について、新たに被保険者の資格取得に関する事項等を追加する。</a:t>
            </a:r>
            <a:endParaRPr lang="en-US" altLang="ja-JP" sz="1200" dirty="0" smtClean="0">
              <a:solidFill>
                <a:schemeClr val="tx1"/>
              </a:solidFill>
              <a:latin typeface="+mn-ea"/>
              <a:cs typeface="メイリオ" panose="020B0604030504040204" pitchFamily="50" charset="-128"/>
            </a:endParaRPr>
          </a:p>
          <a:p>
            <a:pPr marL="180975" indent="-180975">
              <a:lnSpc>
                <a:spcPts val="1500"/>
              </a:lnSpc>
              <a:spcBef>
                <a:spcPts val="300"/>
              </a:spcBef>
            </a:pPr>
            <a:r>
              <a:rPr lang="ja-JP" altLang="en-US" sz="1400" u="sng" dirty="0" smtClean="0">
                <a:solidFill>
                  <a:schemeClr val="tx1"/>
                </a:solidFill>
                <a:latin typeface="+mn-ea"/>
                <a:cs typeface="メイリオ" panose="020B0604030504040204" pitchFamily="50" charset="-128"/>
              </a:rPr>
              <a:t>６．審査</a:t>
            </a:r>
            <a:r>
              <a:rPr lang="ja-JP" altLang="en-US" sz="1400" u="sng" dirty="0" smtClean="0">
                <a:solidFill>
                  <a:schemeClr val="tx1"/>
                </a:solidFill>
                <a:latin typeface="+mn-ea"/>
              </a:rPr>
              <a:t>支払機関の機能の強化</a:t>
            </a:r>
            <a:r>
              <a:rPr lang="ja-JP" altLang="en-US" sz="1400" dirty="0">
                <a:solidFill>
                  <a:schemeClr val="tx1"/>
                </a:solidFill>
                <a:latin typeface="+mn-ea"/>
              </a:rPr>
              <a:t>　</a:t>
            </a:r>
            <a:r>
              <a:rPr lang="en-US" altLang="ja-JP" sz="1200" dirty="0">
                <a:solidFill>
                  <a:schemeClr val="tx1"/>
                </a:solidFill>
                <a:latin typeface="+mn-ea"/>
                <a:cs typeface="メイリオ" panose="020B0604030504040204" pitchFamily="50" charset="-128"/>
              </a:rPr>
              <a:t>【</a:t>
            </a:r>
            <a:r>
              <a:rPr lang="ja-JP" altLang="ja-JP" sz="1200" dirty="0">
                <a:solidFill>
                  <a:schemeClr val="tx1"/>
                </a:solidFill>
                <a:latin typeface="+mn-ea"/>
              </a:rPr>
              <a:t>社会保険診療報酬支払基金法</a:t>
            </a:r>
            <a:r>
              <a:rPr lang="ja-JP" altLang="en-US" sz="1200" dirty="0">
                <a:solidFill>
                  <a:schemeClr val="tx1"/>
                </a:solidFill>
                <a:latin typeface="+mn-ea"/>
              </a:rPr>
              <a:t>、</a:t>
            </a:r>
            <a:r>
              <a:rPr lang="ja-JP" altLang="ja-JP" sz="1200" dirty="0">
                <a:solidFill>
                  <a:schemeClr val="tx1"/>
                </a:solidFill>
                <a:latin typeface="+mn-ea"/>
              </a:rPr>
              <a:t>国民健康保険法</a:t>
            </a:r>
            <a:r>
              <a:rPr lang="en-US" altLang="ja-JP" sz="1200" dirty="0">
                <a:solidFill>
                  <a:schemeClr val="tx1"/>
                </a:solidFill>
                <a:latin typeface="+mn-ea"/>
                <a:cs typeface="メイリオ" panose="020B0604030504040204" pitchFamily="50" charset="-128"/>
              </a:rPr>
              <a:t>】</a:t>
            </a:r>
          </a:p>
          <a:p>
            <a:pPr marL="195263" indent="-211138">
              <a:lnSpc>
                <a:spcPts val="1500"/>
              </a:lnSpc>
            </a:pPr>
            <a:r>
              <a:rPr lang="ja-JP" altLang="en-US" sz="1200" dirty="0">
                <a:solidFill>
                  <a:schemeClr val="tx1"/>
                </a:solidFill>
                <a:latin typeface="+mn-ea"/>
                <a:cs typeface="メイリオ" panose="020B0604030504040204" pitchFamily="50" charset="-128"/>
              </a:rPr>
              <a:t>　⑴　社会保険診療報酬支払基金（支払基金）について、本部の調整機能を強化するため、支部長の権限を本部に集約する。</a:t>
            </a:r>
            <a:endParaRPr lang="en-US" altLang="ja-JP" sz="1200" strike="dblStrike" dirty="0">
              <a:solidFill>
                <a:schemeClr val="tx1"/>
              </a:solidFill>
              <a:latin typeface="+mn-ea"/>
              <a:cs typeface="メイリオ" panose="020B0604030504040204" pitchFamily="50" charset="-128"/>
            </a:endParaRPr>
          </a:p>
          <a:p>
            <a:pPr marL="195263" indent="-211138">
              <a:lnSpc>
                <a:spcPts val="1500"/>
              </a:lnSpc>
            </a:pPr>
            <a:r>
              <a:rPr lang="ja-JP" altLang="en-US" sz="1200" dirty="0">
                <a:solidFill>
                  <a:schemeClr val="tx1"/>
                </a:solidFill>
                <a:latin typeface="+mn-ea"/>
                <a:cs typeface="メイリオ" panose="020B0604030504040204" pitchFamily="50" charset="-128"/>
              </a:rPr>
              <a:t>　⑵　</a:t>
            </a:r>
            <a:r>
              <a:rPr lang="ja-JP" altLang="en-US" sz="1200" dirty="0" smtClean="0">
                <a:solidFill>
                  <a:schemeClr val="tx1"/>
                </a:solidFill>
                <a:latin typeface="+mn-ea"/>
                <a:cs typeface="メイリオ" panose="020B0604030504040204" pitchFamily="50" charset="-128"/>
              </a:rPr>
              <a:t>医療</a:t>
            </a:r>
            <a:r>
              <a:rPr lang="ja-JP" altLang="en-US" sz="1200" dirty="0">
                <a:solidFill>
                  <a:schemeClr val="tx1"/>
                </a:solidFill>
                <a:latin typeface="+mn-ea"/>
                <a:cs typeface="メイリオ" panose="020B0604030504040204" pitchFamily="50" charset="-128"/>
              </a:rPr>
              <a:t>保険情報に係るデータ分析等に関する業務を追加</a:t>
            </a:r>
            <a:r>
              <a:rPr lang="ja-JP" altLang="en-US" sz="1200" dirty="0" smtClean="0">
                <a:solidFill>
                  <a:schemeClr val="tx1"/>
                </a:solidFill>
                <a:latin typeface="+mn-ea"/>
                <a:cs typeface="メイリオ" panose="020B0604030504040204" pitchFamily="50" charset="-128"/>
              </a:rPr>
              <a:t>する</a:t>
            </a:r>
            <a:r>
              <a:rPr lang="ja-JP" altLang="en-US" sz="1200" dirty="0">
                <a:solidFill>
                  <a:schemeClr val="tx1"/>
                </a:solidFill>
                <a:latin typeface="+mn-ea"/>
                <a:cs typeface="メイリオ" panose="020B0604030504040204" pitchFamily="50" charset="-128"/>
              </a:rPr>
              <a:t>（支払基金・国保連共通） </a:t>
            </a:r>
            <a:r>
              <a:rPr lang="ja-JP" altLang="en-US" sz="1200" dirty="0" smtClean="0">
                <a:solidFill>
                  <a:schemeClr val="tx1"/>
                </a:solidFill>
                <a:latin typeface="+mn-ea"/>
                <a:cs typeface="メイリオ" panose="020B0604030504040204" pitchFamily="50" charset="-128"/>
              </a:rPr>
              <a:t>。</a:t>
            </a:r>
            <a:endParaRPr lang="en-US" altLang="ja-JP" sz="1200" dirty="0">
              <a:solidFill>
                <a:schemeClr val="tx1"/>
              </a:solidFill>
              <a:latin typeface="+mn-ea"/>
              <a:cs typeface="メイリオ" panose="020B0604030504040204" pitchFamily="50" charset="-128"/>
            </a:endParaRPr>
          </a:p>
          <a:p>
            <a:pPr marL="195263" indent="-211138">
              <a:lnSpc>
                <a:spcPts val="1500"/>
              </a:lnSpc>
            </a:pPr>
            <a:r>
              <a:rPr lang="ja-JP" altLang="en-US" sz="1200" dirty="0" smtClean="0">
                <a:solidFill>
                  <a:schemeClr val="tx1"/>
                </a:solidFill>
                <a:latin typeface="+mn-ea"/>
                <a:cs typeface="メイリオ" panose="020B0604030504040204" pitchFamily="50" charset="-128"/>
              </a:rPr>
              <a:t>  </a:t>
            </a:r>
            <a:r>
              <a:rPr lang="ja-JP" altLang="en-US" sz="1200" dirty="0">
                <a:solidFill>
                  <a:schemeClr val="tx1"/>
                </a:solidFill>
                <a:latin typeface="+mn-ea"/>
                <a:cs typeface="メイリオ" panose="020B0604030504040204" pitchFamily="50" charset="-128"/>
              </a:rPr>
              <a:t>⑶　医療の質の向上に</a:t>
            </a:r>
            <a:r>
              <a:rPr lang="ja-JP" altLang="en-US" sz="1200" dirty="0" smtClean="0">
                <a:solidFill>
                  <a:schemeClr val="tx1"/>
                </a:solidFill>
                <a:latin typeface="+mn-ea"/>
                <a:cs typeface="メイリオ" panose="020B0604030504040204" pitchFamily="50" charset="-128"/>
              </a:rPr>
              <a:t>向け公正かつ</a:t>
            </a:r>
            <a:r>
              <a:rPr lang="ja-JP" altLang="en-US" sz="1200" dirty="0">
                <a:solidFill>
                  <a:schemeClr val="tx1"/>
                </a:solidFill>
                <a:latin typeface="+mn-ea"/>
                <a:cs typeface="メイリオ" panose="020B0604030504040204" pitchFamily="50" charset="-128"/>
              </a:rPr>
              <a:t>中立な審査を実施する等、審査支払機関の審査の基本理念を創設</a:t>
            </a:r>
            <a:r>
              <a:rPr lang="ja-JP" altLang="en-US" sz="1200" dirty="0" smtClean="0">
                <a:solidFill>
                  <a:schemeClr val="tx1"/>
                </a:solidFill>
                <a:latin typeface="+mn-ea"/>
                <a:cs typeface="メイリオ" panose="020B0604030504040204" pitchFamily="50" charset="-128"/>
              </a:rPr>
              <a:t>する（支払基金・国保連共通）。</a:t>
            </a:r>
            <a:endParaRPr lang="en-US" altLang="ja-JP" sz="1200" dirty="0">
              <a:solidFill>
                <a:schemeClr val="tx1"/>
              </a:solidFill>
              <a:latin typeface="+mn-ea"/>
              <a:cs typeface="メイリオ" panose="020B0604030504040204" pitchFamily="50" charset="-128"/>
            </a:endParaRPr>
          </a:p>
          <a:p>
            <a:pPr marL="342900" indent="-342900">
              <a:lnSpc>
                <a:spcPts val="1500"/>
              </a:lnSpc>
              <a:spcBef>
                <a:spcPts val="300"/>
              </a:spcBef>
            </a:pPr>
            <a:r>
              <a:rPr lang="ja-JP" altLang="en-US" sz="1400" u="sng" dirty="0" smtClean="0">
                <a:solidFill>
                  <a:schemeClr val="tx1"/>
                </a:solidFill>
                <a:latin typeface="+mn-ea"/>
                <a:cs typeface="メイリオ" panose="020B0604030504040204" pitchFamily="50" charset="-128"/>
              </a:rPr>
              <a:t>７．その他</a:t>
            </a:r>
            <a:endParaRPr lang="en-US" altLang="ja-JP" sz="1400" u="sng" dirty="0" smtClean="0">
              <a:solidFill>
                <a:schemeClr val="tx1"/>
              </a:solidFill>
              <a:latin typeface="+mn-ea"/>
              <a:cs typeface="メイリオ" panose="020B0604030504040204" pitchFamily="50" charset="-128"/>
            </a:endParaRPr>
          </a:p>
          <a:p>
            <a:pPr marL="180975" indent="-180975">
              <a:lnSpc>
                <a:spcPts val="1500"/>
              </a:lnSpc>
            </a:pPr>
            <a:r>
              <a:rPr lang="ja-JP" altLang="en-US" sz="1200" dirty="0" smtClean="0">
                <a:solidFill>
                  <a:schemeClr val="tx1"/>
                </a:solidFill>
                <a:latin typeface="+mn-ea"/>
                <a:cs typeface="メイリオ" panose="020B0604030504040204" pitchFamily="50" charset="-128"/>
              </a:rPr>
              <a:t>　・　未適用事業所が遡及して社会保険に加入する等の場合に発生し得る国民健康保険と健康保険の間における保険料の二重払いを解消するため、所要の規定を整備する。</a:t>
            </a:r>
            <a:r>
              <a:rPr lang="en-US" altLang="ja-JP" sz="1200" dirty="0" smtClean="0">
                <a:solidFill>
                  <a:schemeClr val="tx1"/>
                </a:solidFill>
                <a:latin typeface="+mn-ea"/>
                <a:cs typeface="メイリオ" panose="020B0604030504040204" pitchFamily="50" charset="-128"/>
              </a:rPr>
              <a:t>【</a:t>
            </a:r>
            <a:r>
              <a:rPr lang="ja-JP" altLang="en-US" sz="1200" dirty="0" smtClean="0">
                <a:solidFill>
                  <a:schemeClr val="tx1"/>
                </a:solidFill>
                <a:latin typeface="+mn-ea"/>
                <a:cs typeface="メイリオ" panose="020B0604030504040204" pitchFamily="50" charset="-128"/>
              </a:rPr>
              <a:t>国民健康保険法</a:t>
            </a:r>
            <a:r>
              <a:rPr lang="en-US" altLang="ja-JP" sz="1200" dirty="0" smtClean="0">
                <a:solidFill>
                  <a:schemeClr val="tx1"/>
                </a:solidFill>
                <a:latin typeface="+mn-ea"/>
                <a:cs typeface="メイリオ" panose="020B0604030504040204" pitchFamily="50" charset="-128"/>
              </a:rPr>
              <a:t>】</a:t>
            </a:r>
          </a:p>
        </p:txBody>
      </p:sp>
      <p:sp>
        <p:nvSpPr>
          <p:cNvPr id="13" name="テキスト ボックス 12"/>
          <p:cNvSpPr txBox="1"/>
          <p:nvPr/>
        </p:nvSpPr>
        <p:spPr>
          <a:xfrm>
            <a:off x="-404566" y="5090"/>
            <a:ext cx="10279004" cy="584775"/>
          </a:xfrm>
          <a:prstGeom prst="rect">
            <a:avLst/>
          </a:prstGeom>
          <a:noFill/>
        </p:spPr>
        <p:txBody>
          <a:bodyPr wrap="square" rtlCol="0">
            <a:spAutoFit/>
          </a:bodyPr>
          <a:lstStyle/>
          <a:p>
            <a:pPr algn="ctr"/>
            <a:r>
              <a:rPr lang="ja-JP" altLang="en-US" sz="1600" dirty="0">
                <a:latin typeface="ＤＦ特太ゴシック体" panose="020B0509000000000000" pitchFamily="49" charset="-128"/>
                <a:ea typeface="ＤＦ特太ゴシック体" panose="020B0509000000000000" pitchFamily="49" charset="-128"/>
              </a:rPr>
              <a:t>医療保険制度の適正かつ効率的な運営を図るための健康保険法</a:t>
            </a:r>
            <a:r>
              <a:rPr lang="ja-JP" altLang="en-US" sz="1600" dirty="0" smtClean="0">
                <a:latin typeface="ＤＦ特太ゴシック体" panose="020B0509000000000000" pitchFamily="49" charset="-128"/>
                <a:ea typeface="ＤＦ特太ゴシック体" panose="020B0509000000000000" pitchFamily="49" charset="-128"/>
              </a:rPr>
              <a:t>等</a:t>
            </a:r>
            <a:endParaRPr lang="en-US" altLang="ja-JP" sz="1600" dirty="0" smtClean="0">
              <a:latin typeface="ＤＦ特太ゴシック体" panose="020B0509000000000000" pitchFamily="49" charset="-128"/>
              <a:ea typeface="ＤＦ特太ゴシック体" panose="020B0509000000000000" pitchFamily="49" charset="-128"/>
            </a:endParaRPr>
          </a:p>
          <a:p>
            <a:pPr algn="ctr"/>
            <a:r>
              <a:rPr lang="ja-JP" altLang="en-US" sz="1600" dirty="0" smtClean="0">
                <a:latin typeface="ＤＦ特太ゴシック体" panose="020B0509000000000000" pitchFamily="49" charset="-128"/>
                <a:ea typeface="ＤＦ特太ゴシック体" panose="020B0509000000000000" pitchFamily="49" charset="-128"/>
              </a:rPr>
              <a:t>の一部を改正する</a:t>
            </a:r>
            <a:r>
              <a:rPr lang="ja-JP" altLang="en-US" sz="1600" dirty="0" smtClean="0">
                <a:latin typeface="ＤＦ特太ゴシック体" panose="020B0509000000000000" pitchFamily="49" charset="-128"/>
                <a:ea typeface="ＤＦ特太ゴシック体" panose="020B0509000000000000" pitchFamily="49" charset="-128"/>
              </a:rPr>
              <a:t>法律の</a:t>
            </a:r>
            <a:r>
              <a:rPr lang="ja-JP" altLang="en-US" sz="1600" dirty="0" smtClean="0">
                <a:latin typeface="ＤＦ特太ゴシック体" panose="020B0509000000000000" pitchFamily="49" charset="-128"/>
                <a:ea typeface="ＤＦ特太ゴシック体" panose="020B0509000000000000" pitchFamily="49" charset="-128"/>
              </a:rPr>
              <a:t>概要</a:t>
            </a:r>
            <a:endParaRPr lang="en-US" altLang="ja-JP" sz="1600" dirty="0" smtClean="0">
              <a:latin typeface="ＤＦ特太ゴシック体" panose="020B0509000000000000" pitchFamily="49" charset="-128"/>
              <a:ea typeface="ＤＦ特太ゴシック体" panose="020B0509000000000000" pitchFamily="49" charset="-128"/>
            </a:endParaRPr>
          </a:p>
        </p:txBody>
      </p:sp>
      <p:sp>
        <p:nvSpPr>
          <p:cNvPr id="19" name="テキスト ボックス 18"/>
          <p:cNvSpPr txBox="1"/>
          <p:nvPr/>
        </p:nvSpPr>
        <p:spPr>
          <a:xfrm>
            <a:off x="7202" y="610144"/>
            <a:ext cx="9867236" cy="861774"/>
          </a:xfrm>
          <a:prstGeom prst="rect">
            <a:avLst/>
          </a:prstGeom>
          <a:ln w="25400">
            <a:solidFill>
              <a:schemeClr val="accent1"/>
            </a:solidFill>
          </a:ln>
        </p:spPr>
        <p:style>
          <a:lnRef idx="2">
            <a:schemeClr val="dk1"/>
          </a:lnRef>
          <a:fillRef idx="1">
            <a:schemeClr val="lt1"/>
          </a:fillRef>
          <a:effectRef idx="0">
            <a:schemeClr val="dk1"/>
          </a:effectRef>
          <a:fontRef idx="minor">
            <a:schemeClr val="dk1"/>
          </a:fontRef>
        </p:style>
        <p:txBody>
          <a:bodyPr wrap="square" lIns="72000" rIns="72000" rtlCol="0">
            <a:spAutoFit/>
          </a:bodyPr>
          <a:lstStyle/>
          <a:p>
            <a:pPr>
              <a:lnSpc>
                <a:spcPts val="1500"/>
              </a:lnSpc>
            </a:pPr>
            <a:r>
              <a:rPr lang="ja-JP" altLang="en-US" sz="1400" dirty="0">
                <a:solidFill>
                  <a:schemeClr val="tx1"/>
                </a:solidFill>
              </a:rPr>
              <a:t>　医療保険制度の適正かつ効率的な運営を図るため、保険者間で被保険者資格の情報を一元的に管理する仕組みの創設及びその適切な</a:t>
            </a:r>
            <a:r>
              <a:rPr lang="ja-JP" altLang="en-US" sz="1400" dirty="0" smtClean="0">
                <a:solidFill>
                  <a:schemeClr val="tx1"/>
                </a:solidFill>
              </a:rPr>
              <a:t>実施等の</a:t>
            </a:r>
            <a:r>
              <a:rPr lang="ja-JP" altLang="en-US" sz="1400" dirty="0">
                <a:solidFill>
                  <a:schemeClr val="tx1"/>
                </a:solidFill>
              </a:rPr>
              <a:t>ために医療機関等へ支援を行う</a:t>
            </a:r>
            <a:r>
              <a:rPr lang="ja-JP" altLang="en-US" sz="1400" dirty="0" smtClean="0">
                <a:solidFill>
                  <a:schemeClr val="tx1"/>
                </a:solidFill>
              </a:rPr>
              <a:t>医療情報化支援基金の</a:t>
            </a:r>
            <a:r>
              <a:rPr lang="ja-JP" altLang="en-US" sz="1400" dirty="0">
                <a:solidFill>
                  <a:schemeClr val="tx1"/>
                </a:solidFill>
              </a:rPr>
              <a:t>創設、医療及び介護給付の費用の状況等に関する情報の連結解析及び提供に関する仕組みの創設</a:t>
            </a:r>
            <a:r>
              <a:rPr lang="ja-JP" altLang="en-US" sz="1400" dirty="0" smtClean="0">
                <a:solidFill>
                  <a:schemeClr val="tx1"/>
                </a:solidFill>
              </a:rPr>
              <a:t>、市町村において高齢者</a:t>
            </a:r>
            <a:r>
              <a:rPr lang="ja-JP" altLang="en-US" sz="1400" dirty="0">
                <a:solidFill>
                  <a:schemeClr val="tx1"/>
                </a:solidFill>
              </a:rPr>
              <a:t>の保健事業と介護予防を一体的に実施する枠組みの構築、被扶養者の要件の適正化、社会保険診療報酬支払基金の組織改革等の措置を講ずる。</a:t>
            </a:r>
            <a:endParaRPr lang="en-US" altLang="ja-JP" sz="1300" dirty="0">
              <a:solidFill>
                <a:schemeClr val="tx1"/>
              </a:solidFill>
            </a:endParaRPr>
          </a:p>
        </p:txBody>
      </p:sp>
      <p:sp>
        <p:nvSpPr>
          <p:cNvPr id="24" name="テキスト ボックス 23"/>
          <p:cNvSpPr txBox="1"/>
          <p:nvPr/>
        </p:nvSpPr>
        <p:spPr>
          <a:xfrm>
            <a:off x="7203" y="326365"/>
            <a:ext cx="1021361" cy="276999"/>
          </a:xfrm>
          <a:prstGeom prst="rect">
            <a:avLst/>
          </a:prstGeom>
          <a:solidFill>
            <a:schemeClr val="accent1">
              <a:lumMod val="20000"/>
              <a:lumOff val="80000"/>
            </a:schemeClr>
          </a:solidFill>
          <a:ln w="25400">
            <a:solidFill>
              <a:schemeClr val="accent1"/>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ja-JP" altLang="en-US" sz="1200" b="1" dirty="0" smtClean="0">
                <a:solidFill>
                  <a:schemeClr val="tx1"/>
                </a:solidFill>
                <a:latin typeface="ＤＦ特太ゴシック体" panose="020B0509000000000000" pitchFamily="49" charset="-128"/>
                <a:ea typeface="ＤＦ特太ゴシック体" panose="020B0509000000000000" pitchFamily="49" charset="-128"/>
              </a:rPr>
              <a:t>改正</a:t>
            </a:r>
            <a:r>
              <a:rPr lang="ja-JP" altLang="en-US" sz="1200" b="1" dirty="0">
                <a:solidFill>
                  <a:schemeClr val="tx1"/>
                </a:solidFill>
                <a:latin typeface="ＤＦ特太ゴシック体" panose="020B0509000000000000" pitchFamily="49" charset="-128"/>
                <a:ea typeface="ＤＦ特太ゴシック体" panose="020B0509000000000000" pitchFamily="49" charset="-128"/>
              </a:rPr>
              <a:t>の趣旨</a:t>
            </a:r>
          </a:p>
        </p:txBody>
      </p:sp>
      <p:sp>
        <p:nvSpPr>
          <p:cNvPr id="25" name="テキスト ボックス 24"/>
          <p:cNvSpPr txBox="1"/>
          <p:nvPr/>
        </p:nvSpPr>
        <p:spPr>
          <a:xfrm>
            <a:off x="15382" y="6392076"/>
            <a:ext cx="9868988" cy="461665"/>
          </a:xfrm>
          <a:prstGeom prst="rect">
            <a:avLst/>
          </a:prstGeom>
          <a:ln w="2540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r>
              <a:rPr lang="ja-JP" altLang="en-US" sz="1200" b="1" dirty="0" smtClean="0">
                <a:solidFill>
                  <a:schemeClr val="tx1"/>
                </a:solidFill>
                <a:latin typeface="+mn-ea"/>
              </a:rPr>
              <a:t>平成</a:t>
            </a:r>
            <a:r>
              <a:rPr lang="en-US" altLang="ja-JP" sz="1200" b="1" dirty="0" smtClean="0">
                <a:solidFill>
                  <a:schemeClr val="tx1"/>
                </a:solidFill>
                <a:latin typeface="+mn-ea"/>
              </a:rPr>
              <a:t>32</a:t>
            </a:r>
            <a:r>
              <a:rPr lang="ja-JP" altLang="en-US" sz="1200" b="1" dirty="0" smtClean="0">
                <a:solidFill>
                  <a:schemeClr val="tx1"/>
                </a:solidFill>
                <a:latin typeface="+mn-ea"/>
              </a:rPr>
              <a:t>年４月１日</a:t>
            </a:r>
            <a:r>
              <a:rPr lang="ja-JP" altLang="en-US" sz="1200" dirty="0">
                <a:solidFill>
                  <a:schemeClr val="tx1"/>
                </a:solidFill>
                <a:latin typeface="+mn-ea"/>
              </a:rPr>
              <a:t>（ただし</a:t>
            </a:r>
            <a:r>
              <a:rPr lang="ja-JP" altLang="en-US" sz="1200" dirty="0" smtClean="0">
                <a:solidFill>
                  <a:schemeClr val="tx1"/>
                </a:solidFill>
                <a:latin typeface="+mn-ea"/>
              </a:rPr>
              <a:t>、１に</a:t>
            </a:r>
            <a:r>
              <a:rPr lang="ja-JP" altLang="en-US" sz="1200" dirty="0">
                <a:solidFill>
                  <a:schemeClr val="tx1"/>
                </a:solidFill>
                <a:latin typeface="+mn-ea"/>
              </a:rPr>
              <a:t>ついては公布日から２年を超えない範囲内で政令で定める日</a:t>
            </a:r>
            <a:r>
              <a:rPr lang="ja-JP" altLang="en-US" sz="1200" dirty="0" smtClean="0">
                <a:solidFill>
                  <a:schemeClr val="tx1"/>
                </a:solidFill>
                <a:latin typeface="+mn-ea"/>
              </a:rPr>
              <a:t>、２は</a:t>
            </a:r>
            <a:r>
              <a:rPr lang="ja-JP" altLang="en-US" sz="1200" dirty="0">
                <a:solidFill>
                  <a:schemeClr val="tx1"/>
                </a:solidFill>
                <a:latin typeface="+mn-ea"/>
              </a:rPr>
              <a:t>平成</a:t>
            </a:r>
            <a:r>
              <a:rPr lang="en-US" altLang="ja-JP" sz="1200" dirty="0">
                <a:solidFill>
                  <a:schemeClr val="tx1"/>
                </a:solidFill>
                <a:latin typeface="+mn-ea"/>
              </a:rPr>
              <a:t>31</a:t>
            </a:r>
            <a:r>
              <a:rPr lang="ja-JP" altLang="en-US" sz="1200" dirty="0">
                <a:solidFill>
                  <a:schemeClr val="tx1"/>
                </a:solidFill>
                <a:latin typeface="+mn-ea"/>
              </a:rPr>
              <a:t>年</a:t>
            </a:r>
            <a:r>
              <a:rPr lang="en-US" altLang="ja-JP" sz="1200" dirty="0">
                <a:solidFill>
                  <a:schemeClr val="tx1"/>
                </a:solidFill>
                <a:latin typeface="+mn-ea"/>
              </a:rPr>
              <a:t>10</a:t>
            </a:r>
            <a:r>
              <a:rPr lang="ja-JP" altLang="en-US" sz="1200" dirty="0">
                <a:solidFill>
                  <a:schemeClr val="tx1"/>
                </a:solidFill>
                <a:latin typeface="+mn-ea"/>
              </a:rPr>
              <a:t>月１日</a:t>
            </a:r>
            <a:r>
              <a:rPr lang="ja-JP" altLang="en-US" sz="1200" dirty="0" smtClean="0">
                <a:solidFill>
                  <a:schemeClr val="tx1"/>
                </a:solidFill>
                <a:latin typeface="+mn-ea"/>
              </a:rPr>
              <a:t>、３並びに６⑵</a:t>
            </a:r>
            <a:r>
              <a:rPr lang="ja-JP" altLang="en-US" sz="1200" dirty="0">
                <a:solidFill>
                  <a:schemeClr val="tx1"/>
                </a:solidFill>
                <a:latin typeface="+mn-ea"/>
              </a:rPr>
              <a:t>及び⑶は平成</a:t>
            </a:r>
            <a:r>
              <a:rPr lang="en-US" altLang="ja-JP" sz="1200" dirty="0">
                <a:solidFill>
                  <a:schemeClr val="tx1"/>
                </a:solidFill>
                <a:latin typeface="+mn-ea"/>
              </a:rPr>
              <a:t>32</a:t>
            </a:r>
            <a:r>
              <a:rPr lang="ja-JP" altLang="en-US" sz="1200" dirty="0">
                <a:solidFill>
                  <a:schemeClr val="tx1"/>
                </a:solidFill>
                <a:latin typeface="+mn-ea"/>
              </a:rPr>
              <a:t>年</a:t>
            </a:r>
            <a:r>
              <a:rPr lang="en-US" altLang="ja-JP" sz="1200" dirty="0">
                <a:solidFill>
                  <a:schemeClr val="tx1"/>
                </a:solidFill>
                <a:latin typeface="+mn-ea"/>
              </a:rPr>
              <a:t>10</a:t>
            </a:r>
            <a:r>
              <a:rPr lang="ja-JP" altLang="en-US" sz="1200" dirty="0">
                <a:solidFill>
                  <a:schemeClr val="tx1"/>
                </a:solidFill>
                <a:latin typeface="+mn-ea"/>
              </a:rPr>
              <a:t>月</a:t>
            </a:r>
            <a:r>
              <a:rPr lang="ja-JP" altLang="en-US" sz="1200" dirty="0" smtClean="0">
                <a:solidFill>
                  <a:schemeClr val="tx1"/>
                </a:solidFill>
                <a:latin typeface="+mn-ea"/>
              </a:rPr>
              <a:t>１日（一部の規定は平成</a:t>
            </a:r>
            <a:r>
              <a:rPr lang="en-US" altLang="ja-JP" sz="1200" dirty="0" smtClean="0">
                <a:solidFill>
                  <a:schemeClr val="tx1"/>
                </a:solidFill>
                <a:latin typeface="+mn-ea"/>
              </a:rPr>
              <a:t>34</a:t>
            </a:r>
            <a:r>
              <a:rPr lang="ja-JP" altLang="en-US" sz="1200" dirty="0" smtClean="0">
                <a:solidFill>
                  <a:schemeClr val="tx1"/>
                </a:solidFill>
                <a:latin typeface="+mn-ea"/>
              </a:rPr>
              <a:t>年４月１日）、５</a:t>
            </a:r>
            <a:r>
              <a:rPr lang="ja-JP" altLang="en-US" sz="1200" dirty="0" smtClean="0">
                <a:solidFill>
                  <a:schemeClr val="tx1"/>
                </a:solidFill>
                <a:latin typeface="+mn-ea"/>
                <a:cs typeface="メイリオ" panose="020B0604030504040204" pitchFamily="50" charset="-128"/>
              </a:rPr>
              <a:t>⑵及び７</a:t>
            </a:r>
            <a:r>
              <a:rPr lang="ja-JP" altLang="en-US" sz="1200" dirty="0" smtClean="0">
                <a:solidFill>
                  <a:schemeClr val="tx1"/>
                </a:solidFill>
                <a:latin typeface="+mn-ea"/>
              </a:rPr>
              <a:t>は</a:t>
            </a:r>
            <a:r>
              <a:rPr lang="ja-JP" altLang="en-US" sz="1200" dirty="0">
                <a:solidFill>
                  <a:schemeClr val="tx1"/>
                </a:solidFill>
                <a:latin typeface="+mn-ea"/>
              </a:rPr>
              <a:t>公布日</a:t>
            </a:r>
            <a:r>
              <a:rPr lang="ja-JP" altLang="en-US" sz="1200" dirty="0" smtClean="0">
                <a:solidFill>
                  <a:schemeClr val="tx1"/>
                </a:solidFill>
                <a:latin typeface="+mn-ea"/>
              </a:rPr>
              <a:t>、６</a:t>
            </a:r>
            <a:r>
              <a:rPr lang="ja-JP" altLang="en-US" sz="1200" dirty="0" smtClean="0">
                <a:solidFill>
                  <a:schemeClr val="tx1"/>
                </a:solidFill>
                <a:latin typeface="+mn-ea"/>
                <a:cs typeface="メイリオ" panose="020B0604030504040204" pitchFamily="50" charset="-128"/>
              </a:rPr>
              <a:t>⑴</a:t>
            </a:r>
            <a:r>
              <a:rPr lang="ja-JP" altLang="en-US" sz="1200" dirty="0" smtClean="0">
                <a:solidFill>
                  <a:schemeClr val="tx1"/>
                </a:solidFill>
                <a:latin typeface="+mn-ea"/>
              </a:rPr>
              <a:t>は</a:t>
            </a:r>
            <a:r>
              <a:rPr lang="ja-JP" altLang="en-US" sz="1200" dirty="0">
                <a:solidFill>
                  <a:schemeClr val="tx1"/>
                </a:solidFill>
                <a:latin typeface="+mn-ea"/>
              </a:rPr>
              <a:t>平成</a:t>
            </a:r>
            <a:r>
              <a:rPr lang="en-US" altLang="ja-JP" sz="1200" dirty="0">
                <a:solidFill>
                  <a:schemeClr val="tx1"/>
                </a:solidFill>
                <a:latin typeface="+mn-ea"/>
              </a:rPr>
              <a:t>33</a:t>
            </a:r>
            <a:r>
              <a:rPr lang="ja-JP" altLang="en-US" sz="1200" dirty="0">
                <a:solidFill>
                  <a:schemeClr val="tx1"/>
                </a:solidFill>
                <a:latin typeface="+mn-ea"/>
              </a:rPr>
              <a:t>年４月１日</a:t>
            </a:r>
            <a:r>
              <a:rPr lang="ja-JP" altLang="en-US" sz="1200" dirty="0" smtClean="0">
                <a:solidFill>
                  <a:schemeClr val="tx1"/>
                </a:solidFill>
                <a:latin typeface="+mn-ea"/>
              </a:rPr>
              <a:t>）</a:t>
            </a:r>
            <a:endParaRPr lang="ja-JP" altLang="en-US" sz="1200" dirty="0">
              <a:solidFill>
                <a:srgbClr val="FF0000"/>
              </a:solidFill>
              <a:latin typeface="+mn-ea"/>
            </a:endParaRPr>
          </a:p>
        </p:txBody>
      </p:sp>
      <p:sp>
        <p:nvSpPr>
          <p:cNvPr id="27" name="テキスト ボックス 26"/>
          <p:cNvSpPr txBox="1"/>
          <p:nvPr/>
        </p:nvSpPr>
        <p:spPr>
          <a:xfrm>
            <a:off x="7204" y="6156991"/>
            <a:ext cx="1021360" cy="276999"/>
          </a:xfrm>
          <a:prstGeom prst="rect">
            <a:avLst/>
          </a:prstGeom>
          <a:solidFill>
            <a:schemeClr val="accent1">
              <a:lumMod val="20000"/>
              <a:lumOff val="80000"/>
            </a:schemeClr>
          </a:solidFill>
          <a:ln w="25400">
            <a:solidFill>
              <a:schemeClr val="accent1"/>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ja-JP" altLang="en-US" sz="1200" b="1" dirty="0" smtClean="0">
                <a:solidFill>
                  <a:schemeClr val="tx1"/>
                </a:solidFill>
                <a:latin typeface="ＤＦ特太ゴシック体" panose="020B0509000000000000" pitchFamily="49" charset="-128"/>
                <a:ea typeface="ＤＦ特太ゴシック体" panose="020B0509000000000000" pitchFamily="49" charset="-128"/>
              </a:rPr>
              <a:t>施行期日</a:t>
            </a:r>
            <a:endParaRPr lang="ja-JP" altLang="en-US" sz="1200" b="1"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31" name="テキスト ボックス 30"/>
          <p:cNvSpPr txBox="1"/>
          <p:nvPr/>
        </p:nvSpPr>
        <p:spPr>
          <a:xfrm>
            <a:off x="7204" y="1512475"/>
            <a:ext cx="1021360" cy="276999"/>
          </a:xfrm>
          <a:prstGeom prst="rect">
            <a:avLst/>
          </a:prstGeom>
          <a:solidFill>
            <a:schemeClr val="accent1">
              <a:lumMod val="20000"/>
              <a:lumOff val="80000"/>
            </a:schemeClr>
          </a:solidFill>
          <a:ln w="25400">
            <a:solidFill>
              <a:schemeClr val="accent1"/>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ja-JP" altLang="en-US" sz="1200" b="1" dirty="0" smtClean="0">
                <a:solidFill>
                  <a:schemeClr val="tx1"/>
                </a:solidFill>
                <a:latin typeface="ＤＦ特太ゴシック体" panose="020B0509000000000000" pitchFamily="49" charset="-128"/>
                <a:ea typeface="ＤＦ特太ゴシック体" panose="020B0509000000000000" pitchFamily="49" charset="-128"/>
              </a:rPr>
              <a:t>改正の概要</a:t>
            </a:r>
            <a:endParaRPr lang="ja-JP" altLang="en-US" sz="1200" b="1"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9" name="スライド番号プレースホルダー 1"/>
          <p:cNvSpPr>
            <a:spLocks noGrp="1"/>
          </p:cNvSpPr>
          <p:nvPr>
            <p:ph type="sldNum" sz="quarter" idx="12"/>
          </p:nvPr>
        </p:nvSpPr>
        <p:spPr>
          <a:xfrm>
            <a:off x="7563038" y="6534027"/>
            <a:ext cx="2311400" cy="365125"/>
          </a:xfrm>
        </p:spPr>
        <p:txBody>
          <a:bodyPr/>
          <a:lstStyle/>
          <a:p>
            <a:pPr>
              <a:defRPr/>
            </a:pPr>
            <a:r>
              <a:rPr lang="en-US" altLang="ja-JP" dirty="0"/>
              <a:t>1</a:t>
            </a:r>
            <a:endParaRPr lang="ja-JP" altLang="en-US" dirty="0"/>
          </a:p>
        </p:txBody>
      </p:sp>
    </p:spTree>
    <p:extLst>
      <p:ext uri="{BB962C8B-B14F-4D97-AF65-F5344CB8AC3E}">
        <p14:creationId xmlns:p14="http://schemas.microsoft.com/office/powerpoint/2010/main" val="4221909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52500" y="1385208"/>
            <a:ext cx="5616624" cy="232641"/>
          </a:xfrm>
          <a:prstGeom prst="roundRect">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sp>
        <p:nvSpPr>
          <p:cNvPr id="6" name="角丸四角形 5"/>
          <p:cNvSpPr/>
          <p:nvPr/>
        </p:nvSpPr>
        <p:spPr>
          <a:xfrm>
            <a:off x="452500" y="6148688"/>
            <a:ext cx="5616624" cy="232641"/>
          </a:xfrm>
          <a:prstGeom prst="roundRect">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Calibri"/>
              <a:ea typeface="ＭＳ Ｐゴシック" panose="020B0600070205080204" pitchFamily="50" charset="-128"/>
            </a:endParaRPr>
          </a:p>
        </p:txBody>
      </p:sp>
      <p:sp>
        <p:nvSpPr>
          <p:cNvPr id="14" name="正方形/長方形 13"/>
          <p:cNvSpPr/>
          <p:nvPr/>
        </p:nvSpPr>
        <p:spPr>
          <a:xfrm>
            <a:off x="0" y="25589"/>
            <a:ext cx="9906000" cy="3070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84402" tIns="42201" rIns="84402" bIns="42201" rtlCol="0" anchor="ctr"/>
          <a:lstStyle/>
          <a:p>
            <a:pPr algn="ctr" defTabSz="842613"/>
            <a:r>
              <a:rPr lang="en-US" altLang="ja-JP" sz="1846"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NDB</a:t>
            </a:r>
            <a:r>
              <a:rPr lang="ja-JP" altLang="en-US" sz="1846" b="1" dirty="0" err="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46"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介護</a:t>
            </a:r>
            <a:r>
              <a:rPr lang="en-US" altLang="ja-JP" sz="1846"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DB</a:t>
            </a:r>
            <a:r>
              <a:rPr lang="ja-JP" altLang="en-US" sz="1846"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の連結解析等</a:t>
            </a:r>
            <a:endParaRPr lang="en-US" altLang="ja-JP" sz="1846"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518970" y="1340769"/>
            <a:ext cx="8728379" cy="5613011"/>
          </a:xfrm>
          <a:prstGeom prst="rect">
            <a:avLst/>
          </a:prstGeom>
          <a:noFill/>
        </p:spPr>
        <p:txBody>
          <a:bodyPr wrap="square" rtlCol="0">
            <a:spAutoFit/>
          </a:bodyPr>
          <a:lstStyle/>
          <a:p>
            <a:pPr defTabSz="844083"/>
            <a:r>
              <a:rPr lang="ja-JP" altLang="en-US" sz="1292" b="1" dirty="0">
                <a:solidFill>
                  <a:prstClr val="black"/>
                </a:solidFill>
                <a:latin typeface="メイリオ" panose="020B0604030504040204" pitchFamily="50" charset="-128"/>
                <a:ea typeface="メイリオ" panose="020B0604030504040204" pitchFamily="50" charset="-128"/>
              </a:rPr>
              <a:t>１．ＮＤＢと介護ＤＢ</a:t>
            </a:r>
            <a:r>
              <a:rPr lang="en-US" altLang="ja-JP" sz="1292" dirty="0">
                <a:solidFill>
                  <a:prstClr val="black"/>
                </a:solidFill>
                <a:latin typeface="メイリオ" panose="020B0604030504040204" pitchFamily="50" charset="-128"/>
                <a:ea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rPr>
              <a:t>高齢者の医療の確保に関する法律、介護保険法</a:t>
            </a:r>
            <a:r>
              <a:rPr lang="en-US" altLang="ja-JP" sz="1292" dirty="0">
                <a:solidFill>
                  <a:prstClr val="black"/>
                </a:solidFill>
                <a:latin typeface="メイリオ" panose="020B0604030504040204" pitchFamily="50" charset="-128"/>
                <a:ea typeface="メイリオ" panose="020B0604030504040204" pitchFamily="50" charset="-128"/>
              </a:rPr>
              <a:t>】</a:t>
            </a:r>
          </a:p>
          <a:p>
            <a:pPr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　</a:t>
            </a:r>
            <a:r>
              <a:rPr lang="ja-JP" altLang="en-US" sz="1292" u="sng" dirty="0">
                <a:solidFill>
                  <a:prstClr val="black"/>
                </a:solidFill>
                <a:latin typeface="メイリオ" panose="020B0604030504040204" pitchFamily="50" charset="-128"/>
                <a:ea typeface="メイリオ" panose="020B0604030504040204" pitchFamily="50" charset="-128"/>
              </a:rPr>
              <a:t>（１）両データベースの情報の提供（第三者提供）、連結解析</a:t>
            </a:r>
            <a:endParaRPr lang="en-US" altLang="ja-JP" sz="1292" u="sng" dirty="0">
              <a:solidFill>
                <a:prstClr val="black"/>
              </a:solidFill>
              <a:latin typeface="メイリオ" panose="020B0604030504040204" pitchFamily="50" charset="-128"/>
              <a:ea typeface="メイリオ" panose="020B0604030504040204" pitchFamily="50" charset="-128"/>
            </a:endParaRPr>
          </a:p>
          <a:p>
            <a:pPr marL="659440" indent="-167058"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・相当の公益性を有する研究等を行う自治体・研究者・民間事業者等の幅広い主体に対して両データベースの情報を提供することができることを法律上明確化する。</a:t>
            </a:r>
            <a:endParaRPr lang="en-US" altLang="ja-JP" sz="1292" dirty="0">
              <a:solidFill>
                <a:prstClr val="black"/>
              </a:solidFill>
              <a:latin typeface="メイリオ" panose="020B0604030504040204" pitchFamily="50" charset="-128"/>
              <a:ea typeface="メイリオ" panose="020B0604030504040204" pitchFamily="50" charset="-128"/>
            </a:endParaRPr>
          </a:p>
          <a:p>
            <a:pPr marL="3147725" indent="-2154169" defTabSz="844083">
              <a:spcBef>
                <a:spcPts val="277"/>
              </a:spcBef>
            </a:pPr>
            <a:r>
              <a:rPr lang="en-US" altLang="ja-JP" sz="1015" dirty="0">
                <a:solidFill>
                  <a:prstClr val="black"/>
                </a:solidFill>
                <a:latin typeface="メイリオ" panose="020B0604030504040204" pitchFamily="50" charset="-128"/>
                <a:ea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rPr>
              <a:t>相当の公益性を有する研究等の例：国や自治体による施策の企画・立案のための調査、民間事業者による医療分野の研究開発のための分析 等（詳細については関係者の議論を踏まえて決定）</a:t>
            </a:r>
            <a:endParaRPr lang="en-US" altLang="ja-JP" sz="1015" dirty="0">
              <a:solidFill>
                <a:prstClr val="black"/>
              </a:solidFill>
              <a:latin typeface="メイリオ" panose="020B0604030504040204" pitchFamily="50" charset="-128"/>
              <a:ea typeface="メイリオ" panose="020B0604030504040204" pitchFamily="50" charset="-128"/>
            </a:endParaRPr>
          </a:p>
          <a:p>
            <a:pPr marL="3147725" defTabSz="844083"/>
            <a:r>
              <a:rPr lang="ja-JP" altLang="en-US" sz="1015" dirty="0">
                <a:solidFill>
                  <a:prstClr val="black"/>
                </a:solidFill>
                <a:latin typeface="メイリオ" panose="020B0604030504040204" pitchFamily="50" charset="-128"/>
                <a:ea typeface="メイリオ" panose="020B0604030504040204" pitchFamily="50" charset="-128"/>
              </a:rPr>
              <a:t>特定の</a:t>
            </a:r>
            <a:r>
              <a:rPr lang="ja-JP" altLang="en-US" sz="1015" dirty="0" smtClean="0">
                <a:solidFill>
                  <a:prstClr val="black"/>
                </a:solidFill>
                <a:latin typeface="メイリオ" panose="020B0604030504040204" pitchFamily="50" charset="-128"/>
                <a:ea typeface="メイリオ" panose="020B0604030504040204" pitchFamily="50" charset="-128"/>
              </a:rPr>
              <a:t>商品又は役務の</a:t>
            </a:r>
            <a:r>
              <a:rPr lang="ja-JP" altLang="en-US" sz="1015" dirty="0">
                <a:solidFill>
                  <a:prstClr val="black"/>
                </a:solidFill>
                <a:latin typeface="メイリオ" panose="020B0604030504040204" pitchFamily="50" charset="-128"/>
                <a:ea typeface="メイリオ" panose="020B0604030504040204" pitchFamily="50" charset="-128"/>
              </a:rPr>
              <a:t>広告、宣伝のための利用等は対象外</a:t>
            </a:r>
            <a:endParaRPr lang="en-US" altLang="ja-JP" sz="1015" dirty="0">
              <a:solidFill>
                <a:prstClr val="black"/>
              </a:solidFill>
              <a:latin typeface="メイリオ" panose="020B0604030504040204" pitchFamily="50" charset="-128"/>
              <a:ea typeface="メイリオ" panose="020B0604030504040204" pitchFamily="50" charset="-128"/>
            </a:endParaRPr>
          </a:p>
          <a:p>
            <a:pPr marL="993556" defTabSz="844083">
              <a:spcBef>
                <a:spcPts val="277"/>
              </a:spcBef>
            </a:pPr>
            <a:r>
              <a:rPr lang="en-US" altLang="ja-JP" sz="1015" dirty="0">
                <a:solidFill>
                  <a:prstClr val="black"/>
                </a:solidFill>
                <a:latin typeface="メイリオ" panose="020B0604030504040204" pitchFamily="50" charset="-128"/>
                <a:ea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rPr>
              <a:t>提供する情報は、特定個人を識別できないものであることを法律上明記。その他、具体的な提供手続等については別途検討。</a:t>
            </a:r>
            <a:endParaRPr lang="en-US" altLang="ja-JP" sz="1015" dirty="0">
              <a:solidFill>
                <a:prstClr val="black"/>
              </a:solidFill>
              <a:latin typeface="メイリオ" panose="020B0604030504040204" pitchFamily="50" charset="-128"/>
              <a:ea typeface="メイリオ" panose="020B0604030504040204" pitchFamily="50" charset="-128"/>
            </a:endParaRPr>
          </a:p>
          <a:p>
            <a:pPr marL="659440" indent="-167058"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a:t>
            </a:r>
            <a:r>
              <a:rPr lang="en-US" altLang="ja-JP" sz="1292" dirty="0">
                <a:solidFill>
                  <a:prstClr val="black"/>
                </a:solidFill>
                <a:latin typeface="メイリオ" panose="020B0604030504040204" pitchFamily="50" charset="-128"/>
                <a:ea typeface="メイリオ" panose="020B0604030504040204" pitchFamily="50" charset="-128"/>
              </a:rPr>
              <a:t>NDB</a:t>
            </a:r>
            <a:r>
              <a:rPr lang="ja-JP" altLang="en-US" sz="1292" dirty="0">
                <a:solidFill>
                  <a:prstClr val="black"/>
                </a:solidFill>
                <a:latin typeface="メイリオ" panose="020B0604030504040204" pitchFamily="50" charset="-128"/>
                <a:ea typeface="メイリオ" panose="020B0604030504040204" pitchFamily="50" charset="-128"/>
              </a:rPr>
              <a:t>と介護</a:t>
            </a:r>
            <a:r>
              <a:rPr lang="en-US" altLang="ja-JP" sz="1292" dirty="0">
                <a:solidFill>
                  <a:prstClr val="black"/>
                </a:solidFill>
                <a:latin typeface="メイリオ" panose="020B0604030504040204" pitchFamily="50" charset="-128"/>
                <a:ea typeface="メイリオ" panose="020B0604030504040204" pitchFamily="50" charset="-128"/>
              </a:rPr>
              <a:t>DB</a:t>
            </a:r>
            <a:r>
              <a:rPr lang="ja-JP" altLang="en-US" sz="1292" dirty="0">
                <a:solidFill>
                  <a:prstClr val="black"/>
                </a:solidFill>
                <a:latin typeface="メイリオ" panose="020B0604030504040204" pitchFamily="50" charset="-128"/>
                <a:ea typeface="メイリオ" panose="020B0604030504040204" pitchFamily="50" charset="-128"/>
              </a:rPr>
              <a:t>の情報を連結して利用又は提供することができることとする。</a:t>
            </a:r>
            <a:endParaRPr lang="en-US" altLang="ja-JP" sz="1292" dirty="0">
              <a:solidFill>
                <a:prstClr val="black"/>
              </a:solidFill>
              <a:latin typeface="メイリオ" panose="020B0604030504040204" pitchFamily="50" charset="-128"/>
              <a:ea typeface="メイリオ" panose="020B0604030504040204" pitchFamily="50" charset="-128"/>
            </a:endParaRPr>
          </a:p>
          <a:p>
            <a:pPr marL="659440" indent="-167058"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・情報の提供に際しては、現行と同様に、申請内容の適否を審議会で個別に審査する。　　　　</a:t>
            </a:r>
            <a:endParaRPr lang="en-US" altLang="ja-JP" sz="1292" dirty="0">
              <a:solidFill>
                <a:prstClr val="black"/>
              </a:solidFill>
              <a:latin typeface="メイリオ" panose="020B0604030504040204" pitchFamily="50" charset="-128"/>
              <a:ea typeface="メイリオ" panose="020B0604030504040204" pitchFamily="50" charset="-128"/>
            </a:endParaRPr>
          </a:p>
          <a:p>
            <a:pPr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　</a:t>
            </a:r>
            <a:r>
              <a:rPr lang="ja-JP" altLang="en-US" sz="1292" u="sng" dirty="0">
                <a:solidFill>
                  <a:prstClr val="black"/>
                </a:solidFill>
                <a:latin typeface="メイリオ" panose="020B0604030504040204" pitchFamily="50" charset="-128"/>
                <a:ea typeface="メイリオ" panose="020B0604030504040204" pitchFamily="50" charset="-128"/>
              </a:rPr>
              <a:t>（２）情報の適切な利用の確保</a:t>
            </a:r>
            <a:endParaRPr lang="en-US" altLang="ja-JP" sz="1292" u="sng" dirty="0">
              <a:solidFill>
                <a:prstClr val="black"/>
              </a:solidFill>
              <a:latin typeface="メイリオ" panose="020B0604030504040204" pitchFamily="50" charset="-128"/>
              <a:ea typeface="メイリオ" panose="020B0604030504040204" pitchFamily="50" charset="-128"/>
            </a:endParaRPr>
          </a:p>
          <a:p>
            <a:pPr marL="659440" indent="-167058"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・情報の提供を受けた者に対し、安全管理等の義務を課すとともに、特定の個人を識別する目的で他の情報との照合を行うことを禁止する。</a:t>
            </a:r>
            <a:endParaRPr lang="en-US" altLang="ja-JP" sz="1292" dirty="0">
              <a:solidFill>
                <a:prstClr val="black"/>
              </a:solidFill>
              <a:latin typeface="メイリオ" panose="020B0604030504040204" pitchFamily="50" charset="-128"/>
              <a:ea typeface="メイリオ" panose="020B0604030504040204" pitchFamily="50" charset="-128"/>
            </a:endParaRPr>
          </a:p>
          <a:p>
            <a:pPr marL="659440" indent="-167058"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・情報の提供を受けた者の義務違反等に対し厚生労働大臣は検査・是正命令等を行うこととする。また、義務違反に対しては</a:t>
            </a:r>
            <a:r>
              <a:rPr lang="ja-JP" altLang="en-US" sz="1292">
                <a:solidFill>
                  <a:prstClr val="black"/>
                </a:solidFill>
                <a:latin typeface="メイリオ" panose="020B0604030504040204" pitchFamily="50" charset="-128"/>
                <a:ea typeface="メイリオ" panose="020B0604030504040204" pitchFamily="50" charset="-128"/>
              </a:rPr>
              <a:t>罰則</a:t>
            </a:r>
            <a:r>
              <a:rPr lang="ja-JP" altLang="en-US" sz="1292" smtClean="0">
                <a:solidFill>
                  <a:prstClr val="black"/>
                </a:solidFill>
                <a:latin typeface="メイリオ" panose="020B0604030504040204" pitchFamily="50" charset="-128"/>
                <a:ea typeface="メイリオ" panose="020B0604030504040204" pitchFamily="50" charset="-128"/>
              </a:rPr>
              <a:t>を科す</a:t>
            </a:r>
            <a:r>
              <a:rPr lang="ja-JP" altLang="en-US" sz="1292" dirty="0">
                <a:solidFill>
                  <a:prstClr val="black"/>
                </a:solidFill>
                <a:latin typeface="メイリオ" panose="020B0604030504040204" pitchFamily="50" charset="-128"/>
                <a:ea typeface="メイリオ" panose="020B0604030504040204" pitchFamily="50" charset="-128"/>
              </a:rPr>
              <a:t>こととする。</a:t>
            </a:r>
            <a:endParaRPr lang="en-US" altLang="ja-JP" sz="1292" dirty="0">
              <a:solidFill>
                <a:prstClr val="black"/>
              </a:solidFill>
              <a:latin typeface="メイリオ" panose="020B0604030504040204" pitchFamily="50" charset="-128"/>
              <a:ea typeface="メイリオ" panose="020B0604030504040204" pitchFamily="50" charset="-128"/>
            </a:endParaRPr>
          </a:p>
          <a:p>
            <a:pPr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　</a:t>
            </a:r>
            <a:r>
              <a:rPr lang="ja-JP" altLang="en-US" sz="1292" u="sng" dirty="0">
                <a:solidFill>
                  <a:prstClr val="black"/>
                </a:solidFill>
                <a:latin typeface="メイリオ" panose="020B0604030504040204" pitchFamily="50" charset="-128"/>
                <a:ea typeface="メイリオ" panose="020B0604030504040204" pitchFamily="50" charset="-128"/>
              </a:rPr>
              <a:t>（３）手数料、事務委託</a:t>
            </a:r>
            <a:endParaRPr lang="en-US" altLang="ja-JP" sz="1292" u="sng" dirty="0">
              <a:solidFill>
                <a:prstClr val="black"/>
              </a:solidFill>
              <a:latin typeface="メイリオ" panose="020B0604030504040204" pitchFamily="50" charset="-128"/>
              <a:ea typeface="メイリオ" panose="020B0604030504040204" pitchFamily="50" charset="-128"/>
            </a:endParaRPr>
          </a:p>
          <a:p>
            <a:pPr marL="659440" indent="-167058"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・情報の提供を受ける者から実費相当の手数料を徴収する。ただし、国民保健の向上のため重要な研究等には手数料を減免できることとする。</a:t>
            </a:r>
            <a:endParaRPr lang="en-US" altLang="ja-JP" sz="1292" dirty="0">
              <a:solidFill>
                <a:prstClr val="black"/>
              </a:solidFill>
              <a:latin typeface="メイリオ" panose="020B0604030504040204" pitchFamily="50" charset="-128"/>
              <a:ea typeface="メイリオ" panose="020B0604030504040204" pitchFamily="50" charset="-128"/>
            </a:endParaRPr>
          </a:p>
          <a:p>
            <a:pPr marL="826498" defTabSz="844083">
              <a:spcBef>
                <a:spcPts val="277"/>
              </a:spcBef>
            </a:pPr>
            <a:r>
              <a:rPr lang="ja-JP" altLang="en-US" sz="1015" dirty="0">
                <a:solidFill>
                  <a:prstClr val="black"/>
                </a:solidFill>
                <a:latin typeface="メイリオ" panose="020B0604030504040204" pitchFamily="50" charset="-128"/>
                <a:ea typeface="メイリオ" panose="020B0604030504040204" pitchFamily="50" charset="-128"/>
              </a:rPr>
              <a:t>　</a:t>
            </a:r>
            <a:r>
              <a:rPr lang="en-US" altLang="ja-JP" sz="1015" dirty="0">
                <a:solidFill>
                  <a:prstClr val="black"/>
                </a:solidFill>
                <a:latin typeface="メイリオ" panose="020B0604030504040204" pitchFamily="50" charset="-128"/>
                <a:ea typeface="メイリオ" panose="020B0604030504040204" pitchFamily="50" charset="-128"/>
              </a:rPr>
              <a:t>※</a:t>
            </a:r>
            <a:r>
              <a:rPr lang="ja-JP" altLang="en-US" sz="1015" dirty="0">
                <a:solidFill>
                  <a:prstClr val="black"/>
                </a:solidFill>
                <a:latin typeface="メイリオ" panose="020B0604030504040204" pitchFamily="50" charset="-128"/>
                <a:ea typeface="メイリオ" panose="020B0604030504040204" pitchFamily="50" charset="-128"/>
              </a:rPr>
              <a:t>具体的な手数料の額、減額の基準については別途検討。</a:t>
            </a:r>
            <a:endParaRPr lang="en-US" altLang="ja-JP" sz="1015" dirty="0">
              <a:solidFill>
                <a:prstClr val="black"/>
              </a:solidFill>
              <a:latin typeface="メイリオ" panose="020B0604030504040204" pitchFamily="50" charset="-128"/>
              <a:ea typeface="メイリオ" panose="020B0604030504040204" pitchFamily="50" charset="-128"/>
            </a:endParaRPr>
          </a:p>
          <a:p>
            <a:pPr marL="659440" indent="-167058"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a:t>
            </a:r>
            <a:r>
              <a:rPr lang="en-US" altLang="ja-JP" sz="1292" dirty="0">
                <a:solidFill>
                  <a:prstClr val="black"/>
                </a:solidFill>
                <a:latin typeface="メイリオ" panose="020B0604030504040204" pitchFamily="50" charset="-128"/>
                <a:ea typeface="メイリオ" panose="020B0604030504040204" pitchFamily="50" charset="-128"/>
              </a:rPr>
              <a:t>NDB</a:t>
            </a:r>
            <a:r>
              <a:rPr lang="ja-JP" altLang="en-US" sz="1292" dirty="0">
                <a:solidFill>
                  <a:prstClr val="black"/>
                </a:solidFill>
                <a:latin typeface="メイリオ" panose="020B0604030504040204" pitchFamily="50" charset="-128"/>
                <a:ea typeface="メイリオ" panose="020B0604030504040204" pitchFamily="50" charset="-128"/>
              </a:rPr>
              <a:t>関連事務の委託規定に、情報の提供と連結解析の事務も追加する。（介護</a:t>
            </a:r>
            <a:r>
              <a:rPr lang="en-US" altLang="ja-JP" sz="1292" dirty="0">
                <a:solidFill>
                  <a:prstClr val="black"/>
                </a:solidFill>
                <a:latin typeface="メイリオ" panose="020B0604030504040204" pitchFamily="50" charset="-128"/>
                <a:ea typeface="メイリオ" panose="020B0604030504040204" pitchFamily="50" charset="-128"/>
              </a:rPr>
              <a:t>DB</a:t>
            </a:r>
            <a:r>
              <a:rPr lang="ja-JP" altLang="en-US" sz="1292" dirty="0">
                <a:solidFill>
                  <a:prstClr val="black"/>
                </a:solidFill>
                <a:latin typeface="メイリオ" panose="020B0604030504040204" pitchFamily="50" charset="-128"/>
                <a:ea typeface="メイリオ" panose="020B0604030504040204" pitchFamily="50" charset="-128"/>
              </a:rPr>
              <a:t>関連事務も同様）</a:t>
            </a:r>
            <a:endParaRPr lang="en-US" altLang="ja-JP" sz="1292" dirty="0">
              <a:solidFill>
                <a:prstClr val="black"/>
              </a:solidFill>
              <a:latin typeface="メイリオ" panose="020B0604030504040204" pitchFamily="50" charset="-128"/>
              <a:ea typeface="メイリオ" panose="020B0604030504040204" pitchFamily="50" charset="-128"/>
            </a:endParaRPr>
          </a:p>
          <a:p>
            <a:pPr marL="501174" indent="-167058" defTabSz="844083"/>
            <a:endParaRPr lang="en-US" altLang="ja-JP" sz="1292" dirty="0">
              <a:solidFill>
                <a:prstClr val="black"/>
              </a:solidFill>
              <a:latin typeface="メイリオ" panose="020B0604030504040204" pitchFamily="50" charset="-128"/>
              <a:ea typeface="メイリオ" panose="020B0604030504040204" pitchFamily="50" charset="-128"/>
            </a:endParaRPr>
          </a:p>
          <a:p>
            <a:pPr defTabSz="844083"/>
            <a:r>
              <a:rPr lang="ja-JP" altLang="en-US" sz="1292" b="1" dirty="0">
                <a:solidFill>
                  <a:prstClr val="black"/>
                </a:solidFill>
                <a:latin typeface="メイリオ" panose="020B0604030504040204" pitchFamily="50" charset="-128"/>
                <a:ea typeface="メイリオ" panose="020B0604030504040204" pitchFamily="50" charset="-128"/>
              </a:rPr>
              <a:t>２</a:t>
            </a:r>
            <a:r>
              <a:rPr lang="en-US" altLang="ja-JP" sz="1292" b="1" dirty="0">
                <a:solidFill>
                  <a:prstClr val="black"/>
                </a:solidFill>
                <a:latin typeface="メイリオ" panose="020B0604030504040204" pitchFamily="50" charset="-128"/>
                <a:ea typeface="メイリオ" panose="020B0604030504040204" pitchFamily="50" charset="-128"/>
              </a:rPr>
              <a:t> . </a:t>
            </a:r>
            <a:r>
              <a:rPr lang="ja-JP" altLang="en-US" sz="1292" b="1" dirty="0">
                <a:solidFill>
                  <a:prstClr val="black"/>
                </a:solidFill>
                <a:latin typeface="メイリオ" panose="020B0604030504040204" pitchFamily="50" charset="-128"/>
                <a:ea typeface="メイリオ" panose="020B0604030504040204" pitchFamily="50" charset="-128"/>
              </a:rPr>
              <a:t>ＤＰＣデータベース</a:t>
            </a:r>
            <a:r>
              <a:rPr lang="en-US" altLang="ja-JP" sz="1292" dirty="0">
                <a:solidFill>
                  <a:prstClr val="black"/>
                </a:solidFill>
                <a:latin typeface="メイリオ" panose="020B0604030504040204" pitchFamily="50" charset="-128"/>
                <a:ea typeface="メイリオ" panose="020B0604030504040204" pitchFamily="50" charset="-128"/>
              </a:rPr>
              <a:t>【</a:t>
            </a:r>
            <a:r>
              <a:rPr lang="ja-JP" altLang="en-US" sz="1292" dirty="0">
                <a:solidFill>
                  <a:prstClr val="black"/>
                </a:solidFill>
                <a:latin typeface="メイリオ" panose="020B0604030504040204" pitchFamily="50" charset="-128"/>
                <a:ea typeface="メイリオ" panose="020B0604030504040204" pitchFamily="50" charset="-128"/>
              </a:rPr>
              <a:t>健康保険法</a:t>
            </a:r>
            <a:r>
              <a:rPr lang="en-US" altLang="ja-JP" sz="1292" dirty="0">
                <a:solidFill>
                  <a:prstClr val="black"/>
                </a:solidFill>
                <a:latin typeface="メイリオ" panose="020B0604030504040204" pitchFamily="50" charset="-128"/>
                <a:ea typeface="メイリオ" panose="020B0604030504040204" pitchFamily="50" charset="-128"/>
              </a:rPr>
              <a:t>】</a:t>
            </a:r>
          </a:p>
          <a:p>
            <a:pPr marL="659440" indent="-167058" defTabSz="844083">
              <a:spcBef>
                <a:spcPts val="554"/>
              </a:spcBef>
            </a:pPr>
            <a:r>
              <a:rPr lang="ja-JP" altLang="en-US" sz="1292" dirty="0">
                <a:solidFill>
                  <a:prstClr val="black"/>
                </a:solidFill>
                <a:latin typeface="メイリオ" panose="020B0604030504040204" pitchFamily="50" charset="-128"/>
                <a:ea typeface="メイリオ" panose="020B0604030504040204" pitchFamily="50" charset="-128"/>
              </a:rPr>
              <a:t>・</a:t>
            </a:r>
            <a:r>
              <a:rPr lang="en-US" altLang="ja-JP" sz="1292" dirty="0">
                <a:solidFill>
                  <a:prstClr val="black"/>
                </a:solidFill>
                <a:latin typeface="メイリオ" panose="020B0604030504040204" pitchFamily="50" charset="-128"/>
                <a:ea typeface="メイリオ" panose="020B0604030504040204" pitchFamily="50" charset="-128"/>
              </a:rPr>
              <a:t>NDB</a:t>
            </a:r>
            <a:r>
              <a:rPr lang="ja-JP" altLang="en-US" sz="1292" dirty="0">
                <a:solidFill>
                  <a:prstClr val="black"/>
                </a:solidFill>
                <a:latin typeface="メイリオ" panose="020B0604030504040204" pitchFamily="50" charset="-128"/>
                <a:ea typeface="メイリオ" panose="020B0604030504040204" pitchFamily="50" charset="-128"/>
              </a:rPr>
              <a:t>や介護</a:t>
            </a:r>
            <a:r>
              <a:rPr lang="en-US" altLang="ja-JP" sz="1292" dirty="0">
                <a:solidFill>
                  <a:prstClr val="black"/>
                </a:solidFill>
                <a:latin typeface="メイリオ" panose="020B0604030504040204" pitchFamily="50" charset="-128"/>
                <a:ea typeface="メイリオ" panose="020B0604030504040204" pitchFamily="50" charset="-128"/>
              </a:rPr>
              <a:t>DB</a:t>
            </a:r>
            <a:r>
              <a:rPr lang="ja-JP" altLang="en-US" sz="1292" dirty="0">
                <a:solidFill>
                  <a:prstClr val="black"/>
                </a:solidFill>
                <a:latin typeface="メイリオ" panose="020B0604030504040204" pitchFamily="50" charset="-128"/>
                <a:ea typeface="メイリオ" panose="020B0604030504040204" pitchFamily="50" charset="-128"/>
              </a:rPr>
              <a:t>と同様に、情報の収集、利用及び情報の提供の根拠規定等を創設するとともに、</a:t>
            </a:r>
            <a:r>
              <a:rPr lang="en-US" altLang="ja-JP" sz="1292" dirty="0">
                <a:solidFill>
                  <a:prstClr val="black"/>
                </a:solidFill>
                <a:latin typeface="メイリオ" panose="020B0604030504040204" pitchFamily="50" charset="-128"/>
                <a:ea typeface="メイリオ" panose="020B0604030504040204" pitchFamily="50" charset="-128"/>
              </a:rPr>
              <a:t>NDB</a:t>
            </a:r>
            <a:r>
              <a:rPr lang="ja-JP" altLang="en-US" sz="1292" dirty="0">
                <a:solidFill>
                  <a:prstClr val="black"/>
                </a:solidFill>
                <a:latin typeface="メイリオ" panose="020B0604030504040204" pitchFamily="50" charset="-128"/>
                <a:ea typeface="メイリオ" panose="020B0604030504040204" pitchFamily="50" charset="-128"/>
              </a:rPr>
              <a:t>や</a:t>
            </a:r>
            <a:r>
              <a:rPr lang="en-US" altLang="ja-JP" sz="1292" dirty="0">
                <a:solidFill>
                  <a:prstClr val="black"/>
                </a:solidFill>
                <a:latin typeface="メイリオ" panose="020B0604030504040204" pitchFamily="50" charset="-128"/>
                <a:ea typeface="メイリオ" panose="020B0604030504040204" pitchFamily="50" charset="-128"/>
              </a:rPr>
              <a:t/>
            </a:r>
            <a:br>
              <a:rPr lang="en-US" altLang="ja-JP" sz="1292" dirty="0">
                <a:solidFill>
                  <a:prstClr val="black"/>
                </a:solidFill>
                <a:latin typeface="メイリオ" panose="020B0604030504040204" pitchFamily="50" charset="-128"/>
                <a:ea typeface="メイリオ" panose="020B0604030504040204" pitchFamily="50" charset="-128"/>
              </a:rPr>
            </a:br>
            <a:r>
              <a:rPr lang="ja-JP" altLang="en-US" sz="1292" dirty="0">
                <a:solidFill>
                  <a:prstClr val="black"/>
                </a:solidFill>
                <a:latin typeface="メイリオ" panose="020B0604030504040204" pitchFamily="50" charset="-128"/>
                <a:ea typeface="メイリオ" panose="020B0604030504040204" pitchFamily="50" charset="-128"/>
              </a:rPr>
              <a:t>介護</a:t>
            </a:r>
            <a:r>
              <a:rPr lang="en-US" altLang="ja-JP" sz="1292" dirty="0">
                <a:solidFill>
                  <a:prstClr val="black"/>
                </a:solidFill>
                <a:latin typeface="メイリオ" panose="020B0604030504040204" pitchFamily="50" charset="-128"/>
                <a:ea typeface="メイリオ" panose="020B0604030504040204" pitchFamily="50" charset="-128"/>
              </a:rPr>
              <a:t>DB</a:t>
            </a:r>
            <a:r>
              <a:rPr lang="ja-JP" altLang="en-US" sz="1292" dirty="0">
                <a:solidFill>
                  <a:prstClr val="black"/>
                </a:solidFill>
                <a:latin typeface="メイリオ" panose="020B0604030504040204" pitchFamily="50" charset="-128"/>
                <a:ea typeface="メイリオ" panose="020B0604030504040204" pitchFamily="50" charset="-128"/>
              </a:rPr>
              <a:t>の情報と連結して利用又は提供することができるとする規定を整備。</a:t>
            </a:r>
          </a:p>
        </p:txBody>
      </p:sp>
      <p:sp>
        <p:nvSpPr>
          <p:cNvPr id="3" name="テキスト ボックス 2"/>
          <p:cNvSpPr txBox="1"/>
          <p:nvPr/>
        </p:nvSpPr>
        <p:spPr>
          <a:xfrm>
            <a:off x="466348" y="620688"/>
            <a:ext cx="8954426" cy="698974"/>
          </a:xfrm>
          <a:prstGeom prst="rect">
            <a:avLst/>
          </a:prstGeom>
          <a:noFill/>
          <a:ln w="6350">
            <a:solidFill>
              <a:schemeClr val="tx1"/>
            </a:solidFill>
          </a:ln>
        </p:spPr>
        <p:txBody>
          <a:bodyPr wrap="square" rtlCol="0">
            <a:spAutoFit/>
          </a:bodyPr>
          <a:lstStyle/>
          <a:p>
            <a:pPr algn="just" defTabSz="844083"/>
            <a:r>
              <a:rPr lang="ja-JP" altLang="en-US" sz="1292" dirty="0">
                <a:solidFill>
                  <a:prstClr val="black"/>
                </a:solidFill>
                <a:latin typeface="メイリオ" panose="020B0604030504040204" pitchFamily="50" charset="-128"/>
                <a:ea typeface="メイリオ" panose="020B0604030504040204" pitchFamily="50" charset="-128"/>
              </a:rPr>
              <a:t>国が保有する医療・介護分野のビッグデータについて、安全性の確保に配慮しつつ、幅広い主体による利活用を進め</a:t>
            </a:r>
            <a:r>
              <a:rPr lang="ja-JP" altLang="en-US" sz="1292" dirty="0" smtClean="0">
                <a:solidFill>
                  <a:prstClr val="black"/>
                </a:solidFill>
                <a:latin typeface="メイリオ" panose="020B0604030504040204" pitchFamily="50" charset="-128"/>
                <a:ea typeface="メイリオ" panose="020B0604030504040204" pitchFamily="50" charset="-128"/>
              </a:rPr>
              <a:t>、</a:t>
            </a:r>
            <a:endParaRPr lang="en-US" altLang="ja-JP" sz="1292" dirty="0" smtClean="0">
              <a:solidFill>
                <a:prstClr val="black"/>
              </a:solidFill>
              <a:latin typeface="メイリオ" panose="020B0604030504040204" pitchFamily="50" charset="-128"/>
              <a:ea typeface="メイリオ" panose="020B0604030504040204" pitchFamily="50" charset="-128"/>
            </a:endParaRPr>
          </a:p>
          <a:p>
            <a:pPr algn="just" defTabSz="844083"/>
            <a:r>
              <a:rPr lang="ja-JP" altLang="en-US" sz="1292" dirty="0" smtClean="0">
                <a:solidFill>
                  <a:prstClr val="black"/>
                </a:solidFill>
                <a:latin typeface="メイリオ" panose="020B0604030504040204" pitchFamily="50" charset="-128"/>
                <a:ea typeface="メイリオ" panose="020B0604030504040204" pitchFamily="50" charset="-128"/>
              </a:rPr>
              <a:t>学術</a:t>
            </a:r>
            <a:r>
              <a:rPr lang="ja-JP" altLang="en-US" sz="1292" dirty="0">
                <a:solidFill>
                  <a:prstClr val="black"/>
                </a:solidFill>
                <a:latin typeface="メイリオ" panose="020B0604030504040204" pitchFamily="50" charset="-128"/>
                <a:ea typeface="メイリオ" panose="020B0604030504040204" pitchFamily="50" charset="-128"/>
              </a:rPr>
              <a:t>研究、研究開発の発展等につなげていくため、研究者等へのデータ提供、データの連結解析に関する規定を整備</a:t>
            </a:r>
            <a:r>
              <a:rPr lang="ja-JP" altLang="en-US" sz="1292" dirty="0" smtClean="0">
                <a:solidFill>
                  <a:prstClr val="black"/>
                </a:solidFill>
                <a:latin typeface="メイリオ" panose="020B0604030504040204" pitchFamily="50" charset="-128"/>
                <a:ea typeface="メイリオ" panose="020B0604030504040204" pitchFamily="50" charset="-128"/>
              </a:rPr>
              <a:t>。</a:t>
            </a:r>
            <a:endParaRPr lang="en-US" altLang="ja-JP" sz="1292" dirty="0">
              <a:solidFill>
                <a:prstClr val="black"/>
              </a:solidFill>
              <a:latin typeface="メイリオ" panose="020B0604030504040204" pitchFamily="50" charset="-128"/>
              <a:ea typeface="メイリオ" panose="020B0604030504040204" pitchFamily="50" charset="-128"/>
            </a:endParaRPr>
          </a:p>
          <a:p>
            <a:pPr algn="just" defTabSz="844083">
              <a:spcBef>
                <a:spcPts val="277"/>
              </a:spcBef>
            </a:pPr>
            <a:r>
              <a:rPr lang="ja-JP" altLang="en-US" sz="1108" dirty="0">
                <a:solidFill>
                  <a:prstClr val="black"/>
                </a:solidFill>
                <a:latin typeface="メイリオ" panose="020B0604030504040204" pitchFamily="50" charset="-128"/>
                <a:ea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rPr>
              <a:t>対象のデータベース</a:t>
            </a:r>
            <a:r>
              <a:rPr lang="en-US" altLang="ja-JP" sz="1108" dirty="0">
                <a:solidFill>
                  <a:prstClr val="black"/>
                </a:solidFill>
                <a:latin typeface="メイリオ" panose="020B0604030504040204" pitchFamily="50" charset="-128"/>
                <a:ea typeface="メイリオ" panose="020B0604030504040204" pitchFamily="50" charset="-128"/>
              </a:rPr>
              <a:t>》NDB</a:t>
            </a:r>
            <a:r>
              <a:rPr lang="ja-JP" altLang="en-US" sz="1108" dirty="0" err="1">
                <a:solidFill>
                  <a:prstClr val="black"/>
                </a:solidFill>
                <a:latin typeface="メイリオ" panose="020B0604030504040204" pitchFamily="50" charset="-128"/>
                <a:ea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rPr>
              <a:t>介護</a:t>
            </a:r>
            <a:r>
              <a:rPr lang="en-US" altLang="ja-JP" sz="1108" dirty="0">
                <a:solidFill>
                  <a:prstClr val="black"/>
                </a:solidFill>
                <a:latin typeface="メイリオ" panose="020B0604030504040204" pitchFamily="50" charset="-128"/>
                <a:ea typeface="メイリオ" panose="020B0604030504040204" pitchFamily="50" charset="-128"/>
              </a:rPr>
              <a:t>DB</a:t>
            </a:r>
            <a:r>
              <a:rPr lang="ja-JP" altLang="en-US" sz="1108" dirty="0" err="1">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DPC</a:t>
            </a:r>
            <a:r>
              <a:rPr lang="ja-JP" altLang="en-US" sz="1108" dirty="0">
                <a:solidFill>
                  <a:prstClr val="black"/>
                </a:solidFill>
                <a:latin typeface="メイリオ" panose="020B0604030504040204" pitchFamily="50" charset="-128"/>
                <a:ea typeface="メイリオ" panose="020B0604030504040204" pitchFamily="50" charset="-128"/>
              </a:rPr>
              <a:t>データベース（いずれもレセプト等から収集した匿名のデータベース）</a:t>
            </a:r>
          </a:p>
        </p:txBody>
      </p:sp>
      <p:sp>
        <p:nvSpPr>
          <p:cNvPr id="4" name="テキスト ボックス 3"/>
          <p:cNvSpPr txBox="1"/>
          <p:nvPr/>
        </p:nvSpPr>
        <p:spPr>
          <a:xfrm>
            <a:off x="6066354" y="1340768"/>
            <a:ext cx="3747186" cy="415498"/>
          </a:xfrm>
          <a:prstGeom prst="rect">
            <a:avLst/>
          </a:prstGeom>
          <a:noFill/>
        </p:spPr>
        <p:txBody>
          <a:bodyPr wrap="square" rtlCol="0">
            <a:spAutoFit/>
          </a:bodyPr>
          <a:lstStyle/>
          <a:p>
            <a:r>
              <a:rPr kumimoji="1" lang="en-US" altLang="ja-JP" sz="700" dirty="0" smtClean="0">
                <a:latin typeface="+mj-ea"/>
                <a:ea typeface="+mj-ea"/>
              </a:rPr>
              <a:t>NDB</a:t>
            </a:r>
            <a:r>
              <a:rPr kumimoji="1" lang="ja-JP" altLang="en-US" sz="700" dirty="0" smtClean="0">
                <a:latin typeface="+mj-ea"/>
                <a:ea typeface="+mj-ea"/>
              </a:rPr>
              <a:t>　　</a:t>
            </a:r>
            <a:r>
              <a:rPr lang="ja-JP" altLang="en-US" sz="700" dirty="0">
                <a:latin typeface="+mj-ea"/>
              </a:rPr>
              <a:t> ：</a:t>
            </a:r>
            <a:r>
              <a:rPr lang="en-US" altLang="ja-JP" sz="700" dirty="0" smtClean="0">
                <a:latin typeface="+mj-ea"/>
                <a:ea typeface="+mj-ea"/>
              </a:rPr>
              <a:t>National </a:t>
            </a:r>
            <a:r>
              <a:rPr lang="en-US" altLang="ja-JP" sz="700" dirty="0">
                <a:latin typeface="+mj-ea"/>
                <a:ea typeface="+mj-ea"/>
              </a:rPr>
              <a:t>Database of Health Insurance Claims and Specific Health Checkups of </a:t>
            </a:r>
            <a:r>
              <a:rPr lang="en-US" altLang="ja-JP" sz="700" dirty="0" smtClean="0">
                <a:latin typeface="+mj-ea"/>
                <a:ea typeface="+mj-ea"/>
              </a:rPr>
              <a:t>Japan</a:t>
            </a:r>
          </a:p>
          <a:p>
            <a:r>
              <a:rPr kumimoji="1" lang="ja-JP" altLang="en-US" sz="700" dirty="0" smtClean="0">
                <a:latin typeface="+mj-ea"/>
                <a:ea typeface="+mj-ea"/>
              </a:rPr>
              <a:t>　　　　　　　（レセプト情報・特定健診等情報データベース）</a:t>
            </a:r>
            <a:endParaRPr kumimoji="1" lang="en-US" altLang="ja-JP" sz="700" dirty="0" smtClean="0">
              <a:latin typeface="+mj-ea"/>
              <a:ea typeface="+mj-ea"/>
            </a:endParaRPr>
          </a:p>
          <a:p>
            <a:r>
              <a:rPr kumimoji="1" lang="ja-JP" altLang="en-US" sz="700" dirty="0" smtClean="0">
                <a:latin typeface="+mj-ea"/>
                <a:ea typeface="+mj-ea"/>
              </a:rPr>
              <a:t>介護</a:t>
            </a:r>
            <a:r>
              <a:rPr kumimoji="1" lang="en-US" altLang="ja-JP" sz="700" dirty="0" smtClean="0">
                <a:latin typeface="+mj-ea"/>
                <a:ea typeface="+mj-ea"/>
              </a:rPr>
              <a:t>DB</a:t>
            </a:r>
            <a:r>
              <a:rPr lang="ja-JP" altLang="en-US" sz="700" dirty="0" smtClean="0">
                <a:latin typeface="+mj-ea"/>
                <a:ea typeface="+mj-ea"/>
              </a:rPr>
              <a:t> </a:t>
            </a:r>
            <a:r>
              <a:rPr kumimoji="1" lang="ja-JP" altLang="en-US" sz="700" dirty="0" smtClean="0">
                <a:latin typeface="+mj-ea"/>
                <a:ea typeface="+mj-ea"/>
              </a:rPr>
              <a:t>：介護保険総合データベース</a:t>
            </a:r>
            <a:endParaRPr kumimoji="1" lang="ja-JP" altLang="en-US" sz="700" dirty="0">
              <a:latin typeface="+mj-ea"/>
              <a:ea typeface="+mj-ea"/>
            </a:endParaRPr>
          </a:p>
        </p:txBody>
      </p:sp>
      <p:sp>
        <p:nvSpPr>
          <p:cNvPr id="5" name="スライド番号プレースホルダー 4"/>
          <p:cNvSpPr>
            <a:spLocks noGrp="1"/>
          </p:cNvSpPr>
          <p:nvPr>
            <p:ph type="sldNum" sz="quarter" idx="12"/>
          </p:nvPr>
        </p:nvSpPr>
        <p:spPr/>
        <p:txBody>
          <a:bodyPr/>
          <a:lstStyle/>
          <a:p>
            <a:fld id="{953860A0-A186-4B98-968A-A1D3FA922E62}" type="slidenum">
              <a:rPr lang="ja-JP" altLang="en-US" smtClean="0">
                <a:solidFill>
                  <a:prstClr val="black">
                    <a:tint val="75000"/>
                  </a:prstClr>
                </a:solidFill>
              </a:rPr>
              <a:pPr/>
              <a:t>30</a:t>
            </a:fld>
            <a:endParaRPr lang="ja-JP" altLang="en-US" dirty="0">
              <a:solidFill>
                <a:prstClr val="black">
                  <a:tint val="75000"/>
                </a:prstClr>
              </a:solidFill>
            </a:endParaRPr>
          </a:p>
        </p:txBody>
      </p:sp>
    </p:spTree>
    <p:extLst>
      <p:ext uri="{BB962C8B-B14F-4D97-AF65-F5344CB8AC3E}">
        <p14:creationId xmlns:p14="http://schemas.microsoft.com/office/powerpoint/2010/main" val="763192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60512" y="4312211"/>
            <a:ext cx="7947813" cy="79901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28464" y="595234"/>
            <a:ext cx="4693652" cy="3630137"/>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endParaRPr lang="ja-JP" altLang="en-US" sz="1534">
              <a:solidFill>
                <a:prstClr val="white"/>
              </a:solidFill>
              <a:latin typeface="Calibri"/>
              <a:ea typeface="ＭＳ Ｐゴシック" panose="020B0600070205080204" pitchFamily="50" charset="-128"/>
            </a:endParaRPr>
          </a:p>
        </p:txBody>
      </p:sp>
      <p:sp>
        <p:nvSpPr>
          <p:cNvPr id="13" name="正方形/長方形 12"/>
          <p:cNvSpPr/>
          <p:nvPr/>
        </p:nvSpPr>
        <p:spPr>
          <a:xfrm>
            <a:off x="5037682" y="595234"/>
            <a:ext cx="4703849" cy="3630137"/>
          </a:xfrm>
          <a:prstGeom prst="rect">
            <a:avLst/>
          </a:prstGeom>
          <a:noFill/>
          <a:ln w="38100"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endParaRPr lang="ja-JP" altLang="en-US" sz="1534">
              <a:solidFill>
                <a:prstClr val="white"/>
              </a:solidFill>
              <a:latin typeface="Calibri"/>
              <a:ea typeface="ＭＳ Ｐゴシック" panose="020B0600070205080204" pitchFamily="50" charset="-128"/>
            </a:endParaRPr>
          </a:p>
        </p:txBody>
      </p:sp>
      <p:sp>
        <p:nvSpPr>
          <p:cNvPr id="7" name="テキスト ボックス 6"/>
          <p:cNvSpPr txBox="1"/>
          <p:nvPr/>
        </p:nvSpPr>
        <p:spPr>
          <a:xfrm>
            <a:off x="704529" y="440668"/>
            <a:ext cx="769931" cy="291170"/>
          </a:xfrm>
          <a:prstGeom prst="rect">
            <a:avLst/>
          </a:prstGeom>
          <a:solidFill>
            <a:schemeClr val="bg1"/>
          </a:solidFill>
          <a:ln w="28575">
            <a:noFill/>
          </a:ln>
        </p:spPr>
        <p:txBody>
          <a:bodyPr wrap="square" rtlCol="0">
            <a:spAutoFit/>
          </a:bodyPr>
          <a:lstStyle/>
          <a:p>
            <a:pPr algn="ctr" defTabSz="779173">
              <a:defRPr/>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ＮＤＢ</a:t>
            </a:r>
          </a:p>
        </p:txBody>
      </p:sp>
      <p:sp>
        <p:nvSpPr>
          <p:cNvPr id="19" name="テキスト ボックス 18"/>
          <p:cNvSpPr txBox="1"/>
          <p:nvPr/>
        </p:nvSpPr>
        <p:spPr>
          <a:xfrm>
            <a:off x="5252111" y="440668"/>
            <a:ext cx="859838" cy="291170"/>
          </a:xfrm>
          <a:prstGeom prst="rect">
            <a:avLst/>
          </a:prstGeom>
          <a:solidFill>
            <a:schemeClr val="bg1"/>
          </a:solidFill>
          <a:ln w="28575">
            <a:noFill/>
          </a:ln>
        </p:spPr>
        <p:txBody>
          <a:bodyPr wrap="square" rtlCol="0">
            <a:spAutoFit/>
          </a:bodyPr>
          <a:lstStyle/>
          <a:p>
            <a:pPr algn="ctr" defTabSz="779173">
              <a:defRPr/>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介護ＤＢ</a:t>
            </a:r>
          </a:p>
        </p:txBody>
      </p:sp>
      <p:sp>
        <p:nvSpPr>
          <p:cNvPr id="23" name="テキスト ボックス 22"/>
          <p:cNvSpPr txBox="1"/>
          <p:nvPr/>
        </p:nvSpPr>
        <p:spPr>
          <a:xfrm>
            <a:off x="128464" y="834350"/>
            <a:ext cx="4791302" cy="3247043"/>
          </a:xfrm>
          <a:prstGeom prst="rect">
            <a:avLst/>
          </a:prstGeom>
          <a:noFill/>
        </p:spPr>
        <p:txBody>
          <a:bodyPr wrap="square" rtlCol="0">
            <a:spAutoFit/>
          </a:bodyPr>
          <a:lstStyle/>
          <a:p>
            <a:pPr defTabSz="779173">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＜収納</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年度末時点）</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医療レセプト（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153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億件</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）、特定健診データ（</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億件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＜主な情報項目＞</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（レセプト）傷病名、投薬、診療開始日、診療実日数、検査 等</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（特定健診）健診結果、保健指導レベル</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＜収集根拠＞</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高齢者医療確保法第</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条</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＜保有主体＞</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国（厚労大臣）</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＜主な用途＞</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医療費適正化計画の作成等、医療計画、地域医療構想の作成等</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＜第三者提供＞</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有識者会議の審査を経て実施（Ｈ</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提供対象者：国、自治体、独法、大学、保険者の中央団体、</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医療の質向上を目的とする公益法人等の研究者に提供</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＜匿名性＞</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匿名（国への提出前に匿名化、個人特定可能な情報を削除）</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092219" y="834350"/>
            <a:ext cx="4864878" cy="3431709"/>
          </a:xfrm>
          <a:prstGeom prst="rect">
            <a:avLst/>
          </a:prstGeom>
          <a:noFill/>
        </p:spPr>
        <p:txBody>
          <a:bodyPr wrap="square" rtlCol="0">
            <a:spAutoFit/>
          </a:bodyPr>
          <a:lstStyle/>
          <a:p>
            <a:pPr defTabSz="779173">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＜収納</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年度末時点）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介護レセプト（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9.2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億件</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）、要介護認定情報（</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b="1" smtClean="0">
                <a:latin typeface="メイリオ" panose="020B0604030504040204" pitchFamily="50" charset="-128"/>
                <a:ea typeface="メイリオ" panose="020B0604030504040204" pitchFamily="50" charset="-128"/>
                <a:cs typeface="メイリオ" panose="020B0604030504040204" pitchFamily="50" charset="-128"/>
              </a:rPr>
              <a:t>0.5</a:t>
            </a:r>
            <a:r>
              <a:rPr lang="ja-JP" altLang="en-US" sz="12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＜主な情報項目＞</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（レセプト）サービスの種類、単位数、要介護認定区分　等</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（要介護認定情報）</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要介護認定一次</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二次</a:t>
            </a:r>
            <a:r>
              <a:rPr lang="zh-TW"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判定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＜収集根拠＞</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介護保険法第</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118</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＜保有主体＞</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国（厚労大臣）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＜主な用途＞</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介護保険事業（支援）計画の作成等</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＜第三者提供＞</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有識者会議の審査を経て実施（Ｈ</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2359" indent="-832359" defTabSz="779173">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提供対象者：国、自治体、独法、大学、保険者の中央団体</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2359" indent="-832359" defTabSz="779173">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国民の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健康の保持増進及びその有する能力の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維持</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32359" indent="-832359" defTabSz="779173">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等を目的とする公益法人等の研究者に提供</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spcBef>
                <a:spcPts val="511"/>
              </a:spcBef>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＜匿名性＞</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73">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匿名（国への提出前に匿名化、個人特定可能な情報を削除）</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2"/>
          <p:cNvSpPr txBox="1">
            <a:spLocks/>
          </p:cNvSpPr>
          <p:nvPr/>
        </p:nvSpPr>
        <p:spPr>
          <a:xfrm>
            <a:off x="0" y="23858"/>
            <a:ext cx="9906000" cy="344802"/>
          </a:xfrm>
          <a:prstGeom prst="rect">
            <a:avLst/>
          </a:prstGeom>
          <a:solidFill>
            <a:srgbClr val="002060"/>
          </a:solidFill>
          <a:ln>
            <a:solidFill>
              <a:schemeClr val="tx2">
                <a:lumMod val="50000"/>
              </a:schemeClr>
            </a:solidFill>
          </a:ln>
        </p:spPr>
        <p:txBody>
          <a:bodyPr vert="horz" lIns="77913" tIns="38957" rIns="77913" bIns="389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779173">
              <a:defRPr/>
            </a:pPr>
            <a:endParaRPr lang="ja-JP" altLang="en-US" sz="1662"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 name="タイトル 1"/>
          <p:cNvSpPr txBox="1">
            <a:spLocks/>
          </p:cNvSpPr>
          <p:nvPr/>
        </p:nvSpPr>
        <p:spPr>
          <a:xfrm>
            <a:off x="774897" y="8620"/>
            <a:ext cx="8356209" cy="499774"/>
          </a:xfrm>
          <a:prstGeom prst="rect">
            <a:avLst/>
          </a:prstGeom>
        </p:spPr>
        <p:txBody>
          <a:bodyPr vert="horz" lIns="77913" tIns="38957" rIns="77913" bIns="3895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779173">
              <a:defRPr/>
            </a:pPr>
            <a:r>
              <a:rPr lang="en-US" altLang="ja-JP" sz="1662" b="1" dirty="0" smtClean="0">
                <a:solidFill>
                  <a:prstClr val="white"/>
                </a:solidFill>
                <a:latin typeface="メイリオ" panose="020B0604030504040204" pitchFamily="50" charset="-128"/>
                <a:ea typeface="メイリオ" panose="020B0604030504040204" pitchFamily="50" charset="-128"/>
              </a:rPr>
              <a:t>NDB</a:t>
            </a:r>
            <a:r>
              <a:rPr lang="ja-JP" altLang="ja-JP" sz="1662" b="1" dirty="0" err="1">
                <a:solidFill>
                  <a:prstClr val="white"/>
                </a:solidFill>
                <a:latin typeface="メイリオ" panose="020B0604030504040204" pitchFamily="50" charset="-128"/>
                <a:ea typeface="メイリオ" panose="020B0604030504040204" pitchFamily="50" charset="-128"/>
              </a:rPr>
              <a:t>、</a:t>
            </a:r>
            <a:r>
              <a:rPr lang="ja-JP" altLang="ja-JP" sz="1662" b="1" dirty="0">
                <a:solidFill>
                  <a:prstClr val="white"/>
                </a:solidFill>
                <a:latin typeface="メイリオ" panose="020B0604030504040204" pitchFamily="50" charset="-128"/>
                <a:ea typeface="メイリオ" panose="020B0604030504040204" pitchFamily="50" charset="-128"/>
              </a:rPr>
              <a:t>介護</a:t>
            </a:r>
            <a:r>
              <a:rPr lang="en-US" altLang="ja-JP" sz="1662" b="1" dirty="0">
                <a:solidFill>
                  <a:prstClr val="white"/>
                </a:solidFill>
                <a:latin typeface="メイリオ" panose="020B0604030504040204" pitchFamily="50" charset="-128"/>
                <a:ea typeface="メイリオ" panose="020B0604030504040204" pitchFamily="50" charset="-128"/>
              </a:rPr>
              <a:t>DB</a:t>
            </a:r>
            <a:r>
              <a:rPr lang="ja-JP" altLang="en-US" sz="1662" b="1" dirty="0">
                <a:solidFill>
                  <a:prstClr val="white"/>
                </a:solidFill>
                <a:latin typeface="メイリオ" panose="020B0604030504040204" pitchFamily="50" charset="-128"/>
                <a:ea typeface="メイリオ" panose="020B0604030504040204" pitchFamily="50" charset="-128"/>
              </a:rPr>
              <a:t>等</a:t>
            </a:r>
            <a:r>
              <a:rPr lang="ja-JP" altLang="ja-JP" sz="1662" b="1" dirty="0">
                <a:solidFill>
                  <a:prstClr val="white"/>
                </a:solidFill>
                <a:latin typeface="メイリオ" panose="020B0604030504040204" pitchFamily="50" charset="-128"/>
                <a:ea typeface="メイリオ" panose="020B0604030504040204" pitchFamily="50" charset="-128"/>
              </a:rPr>
              <a:t>の連結解析等</a:t>
            </a:r>
            <a:r>
              <a:rPr lang="ja-JP" altLang="en-US" sz="1662" b="1" dirty="0">
                <a:solidFill>
                  <a:prstClr val="white"/>
                </a:solidFill>
                <a:latin typeface="メイリオ" panose="020B0604030504040204" pitchFamily="50" charset="-128"/>
                <a:ea typeface="メイリオ" panose="020B0604030504040204" pitchFamily="50" charset="-128"/>
              </a:rPr>
              <a:t>（</a:t>
            </a:r>
            <a:r>
              <a:rPr lang="ja-JP" altLang="en-US" sz="166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データベースの概要）</a:t>
            </a:r>
          </a:p>
        </p:txBody>
      </p:sp>
      <p:sp>
        <p:nvSpPr>
          <p:cNvPr id="18" name="テキスト ボックス 17"/>
          <p:cNvSpPr txBox="1"/>
          <p:nvPr/>
        </p:nvSpPr>
        <p:spPr>
          <a:xfrm>
            <a:off x="560512" y="5614633"/>
            <a:ext cx="4256473" cy="1054135"/>
          </a:xfrm>
          <a:prstGeom prst="rect">
            <a:avLst/>
          </a:prstGeom>
          <a:noFill/>
        </p:spPr>
        <p:txBody>
          <a:bodyPr wrap="square" rtlCol="0" anchor="ctr">
            <a:spAutoFit/>
          </a:bodyPr>
          <a:lstStyle/>
          <a:p>
            <a:pPr defTabSz="844083"/>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＜収納情報＞</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DPC</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データ（約</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1400</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万件</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54"/>
              </a:spcBef>
            </a:pP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＜主な情報項目＞</a:t>
            </a:r>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167058" defTabSz="844083"/>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傷病名、病態（一部疾患のみ）、投薬、入退院年月日、検査、 　　　　　　　　　　　　　　　　　　　　　　　　　　　　　　　　　　　　　　　　　　　　　　　　　　　　　　　　　</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6191" indent="-167058" defTabSz="844083"/>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手術情報</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等</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54"/>
              </a:spcBef>
              <a:defRPr/>
            </a:pP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＜収集根拠＞</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年厚生労働省告示第</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93</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号第５項</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816982" y="5573837"/>
            <a:ext cx="5089018" cy="1203535"/>
          </a:xfrm>
          <a:prstGeom prst="rect">
            <a:avLst/>
          </a:prstGeom>
          <a:noFill/>
        </p:spPr>
        <p:txBody>
          <a:bodyPr wrap="square" rtlCol="0" anchor="ctr">
            <a:spAutoFit/>
          </a:bodyPr>
          <a:lstStyle/>
          <a:p>
            <a:pPr defTabSz="844083"/>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＜保有主体＞</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国（厚労大臣）</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54"/>
              </a:spcBef>
            </a:pP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＜主な用途＞</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診療報酬改定、</a:t>
            </a:r>
            <a:r>
              <a:rPr lang="en-US" altLang="ja-JP" sz="1015" dirty="0" smtClean="0">
                <a:latin typeface="メイリオ" panose="020B0604030504040204" pitchFamily="50" charset="-128"/>
                <a:ea typeface="メイリオ" panose="020B0604030504040204" pitchFamily="50" charset="-128"/>
                <a:cs typeface="メイリオ" panose="020B0604030504040204" pitchFamily="50" charset="-128"/>
              </a:rPr>
              <a:t>DPC/PDPS</a:t>
            </a:r>
            <a:r>
              <a:rPr lang="ja-JP" altLang="en-US" sz="1015"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15"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latin typeface="メイリオ" panose="020B0604030504040204" pitchFamily="50" charset="-128"/>
                <a:ea typeface="メイリオ" panose="020B0604030504040204" pitchFamily="50" charset="-128"/>
                <a:cs typeface="メイリオ" panose="020B0604030504040204" pitchFamily="50" charset="-128"/>
              </a:rPr>
              <a:t>）導入の影響評価　等</a:t>
            </a:r>
            <a:endParaRPr lang="en-US" altLang="ja-JP" sz="1015" dirty="0">
              <a:latin typeface="メイリオ" panose="020B0604030504040204" pitchFamily="50" charset="-128"/>
              <a:ea typeface="メイリオ" panose="020B0604030504040204" pitchFamily="50" charset="-128"/>
              <a:cs typeface="メイリオ" panose="020B0604030504040204" pitchFamily="50" charset="-128"/>
            </a:endParaRPr>
          </a:p>
          <a:p>
            <a:pPr defTabSz="844083"/>
            <a:r>
              <a:rPr lang="ja-JP" altLang="en-US" sz="1015"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15"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15" dirty="0">
                <a:latin typeface="メイリオ" panose="020B0604030504040204" pitchFamily="50" charset="-128"/>
                <a:ea typeface="メイリオ" panose="020B0604030504040204" pitchFamily="50" charset="-128"/>
                <a:cs typeface="メイリオ" panose="020B0604030504040204" pitchFamily="50" charset="-128"/>
              </a:rPr>
              <a:t>急性期入院医療の包括支払い方式</a:t>
            </a:r>
            <a:endParaRPr lang="en-US" altLang="ja-JP" sz="1015" dirty="0">
              <a:latin typeface="メイリオ" panose="020B0604030504040204" pitchFamily="50" charset="-128"/>
              <a:ea typeface="メイリオ" panose="020B0604030504040204" pitchFamily="50" charset="-128"/>
              <a:cs typeface="メイリオ" panose="020B0604030504040204" pitchFamily="50" charset="-128"/>
            </a:endParaRPr>
          </a:p>
          <a:p>
            <a:pPr defTabSz="844083"/>
            <a:r>
              <a:rPr lang="ja-JP" altLang="en-US" sz="646"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646" dirty="0" smtClean="0">
                <a:latin typeface="メイリオ" panose="020B0604030504040204" pitchFamily="50" charset="-128"/>
                <a:ea typeface="メイリオ" panose="020B0604030504040204" pitchFamily="50" charset="-128"/>
                <a:cs typeface="メイリオ" panose="020B0604030504040204" pitchFamily="50" charset="-128"/>
              </a:rPr>
              <a:t>Diagnosis </a:t>
            </a:r>
            <a:r>
              <a:rPr lang="en-US" altLang="ja-JP" sz="646" dirty="0">
                <a:latin typeface="メイリオ" panose="020B0604030504040204" pitchFamily="50" charset="-128"/>
                <a:ea typeface="メイリオ" panose="020B0604030504040204" pitchFamily="50" charset="-128"/>
                <a:cs typeface="メイリオ" panose="020B0604030504040204" pitchFamily="50" charset="-128"/>
              </a:rPr>
              <a:t>Procedure Combination</a:t>
            </a:r>
            <a:r>
              <a:rPr lang="ja-JP" altLang="en-US" sz="646" dirty="0">
                <a:latin typeface="メイリオ" panose="020B0604030504040204" pitchFamily="50" charset="-128"/>
                <a:ea typeface="メイリオ" panose="020B0604030504040204" pitchFamily="50" charset="-128"/>
                <a:cs typeface="メイリオ" panose="020B0604030504040204" pitchFamily="50" charset="-128"/>
              </a:rPr>
              <a:t>（診断群分類</a:t>
            </a:r>
            <a:r>
              <a:rPr lang="ja-JP" altLang="en-US" sz="646"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646" dirty="0" smtClean="0">
                <a:latin typeface="メイリオ" panose="020B0604030504040204" pitchFamily="50" charset="-128"/>
                <a:ea typeface="メイリオ" panose="020B0604030504040204" pitchFamily="50" charset="-128"/>
                <a:cs typeface="メイリオ" panose="020B0604030504040204" pitchFamily="50" charset="-128"/>
              </a:rPr>
              <a:t>/Per-Diem</a:t>
            </a:r>
            <a:r>
              <a:rPr lang="ja-JP" altLang="en-US" sz="646"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646" dirty="0" smtClean="0">
                <a:latin typeface="メイリオ" panose="020B0604030504040204" pitchFamily="50" charset="-128"/>
                <a:ea typeface="メイリオ" panose="020B0604030504040204" pitchFamily="50" charset="-128"/>
                <a:cs typeface="メイリオ" panose="020B0604030504040204" pitchFamily="50" charset="-128"/>
              </a:rPr>
              <a:t>Payment System</a:t>
            </a:r>
            <a:r>
              <a:rPr lang="ja-JP" altLang="en-US" sz="646" dirty="0" smtClean="0">
                <a:latin typeface="メイリオ" panose="020B0604030504040204" pitchFamily="50" charset="-128"/>
                <a:ea typeface="メイリオ" panose="020B0604030504040204" pitchFamily="50" charset="-128"/>
                <a:cs typeface="メイリオ" panose="020B0604030504040204" pitchFamily="50" charset="-128"/>
              </a:rPr>
              <a:t>（一日当たり支払い方式）</a:t>
            </a:r>
            <a:endParaRPr lang="en-US" altLang="ja-JP" sz="646" dirty="0">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54"/>
              </a:spcBef>
            </a:pP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＜第三者提供＞</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有識者会議の審査を経て実施（Ｈ</a:t>
            </a:r>
            <a:r>
              <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spcBef>
                <a:spcPts val="554"/>
              </a:spcBef>
            </a:pPr>
            <a:r>
              <a:rPr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＜匿名性＞</a:t>
            </a: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匿名（個人特定可能な情報は収集していない）</a:t>
            </a:r>
          </a:p>
        </p:txBody>
      </p:sp>
      <p:sp>
        <p:nvSpPr>
          <p:cNvPr id="28" name="正方形/長方形 27"/>
          <p:cNvSpPr/>
          <p:nvPr/>
        </p:nvSpPr>
        <p:spPr>
          <a:xfrm>
            <a:off x="128464" y="5481228"/>
            <a:ext cx="9613067" cy="1239540"/>
          </a:xfrm>
          <a:prstGeom prst="rect">
            <a:avLst/>
          </a:prstGeom>
          <a:noFill/>
          <a:ln w="381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defRPr/>
            </a:pPr>
            <a:endParaRPr lang="ja-JP" altLang="en-US" sz="1534">
              <a:solidFill>
                <a:prstClr val="white"/>
              </a:solidFill>
              <a:latin typeface="Calibri"/>
              <a:ea typeface="ＭＳ Ｐゴシック" panose="020B0600070205080204" pitchFamily="50" charset="-128"/>
            </a:endParaRPr>
          </a:p>
        </p:txBody>
      </p:sp>
      <p:sp>
        <p:nvSpPr>
          <p:cNvPr id="29" name="テキスト ボックス 28"/>
          <p:cNvSpPr txBox="1"/>
          <p:nvPr/>
        </p:nvSpPr>
        <p:spPr>
          <a:xfrm>
            <a:off x="416496" y="5312241"/>
            <a:ext cx="7195261" cy="276999"/>
          </a:xfrm>
          <a:prstGeom prst="rect">
            <a:avLst/>
          </a:prstGeom>
          <a:solidFill>
            <a:schemeClr val="bg1"/>
          </a:solidFill>
          <a:ln w="28575">
            <a:noFill/>
          </a:ln>
        </p:spPr>
        <p:txBody>
          <a:bodyPr wrap="square" rtlCol="0">
            <a:spAutoFit/>
          </a:bodyPr>
          <a:lstStyle/>
          <a:p>
            <a:pPr algn="ctr" defTabSz="779173">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DPC</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データベース</a:t>
            </a:r>
            <a:r>
              <a:rPr lang="ja-JP" altLang="en-US" sz="10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（特定の</a:t>
            </a:r>
            <a:r>
              <a:rPr lang="ja-JP" altLang="ja-JP" sz="10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医療機関</a:t>
            </a:r>
            <a:r>
              <a:rPr lang="ja-JP" altLang="en-US" sz="10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への</a:t>
            </a:r>
            <a:r>
              <a:rPr lang="ja-JP" altLang="ja-JP" sz="10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入院患者</a:t>
            </a:r>
            <a:r>
              <a:rPr lang="ja-JP" altLang="en-US" sz="10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に係る入院期間の</a:t>
            </a:r>
            <a:r>
              <a:rPr lang="ja-JP" altLang="ja-JP" sz="10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レセプト情報や病態</a:t>
            </a:r>
            <a:r>
              <a:rPr lang="ja-JP" altLang="en-US" sz="10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等</a:t>
            </a:r>
            <a:r>
              <a:rPr lang="ja-JP" altLang="ja-JP" sz="10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に係る情報のデータベース</a:t>
            </a:r>
            <a:r>
              <a:rPr lang="ja-JP" altLang="en-US" sz="10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704528" y="4366845"/>
            <a:ext cx="9741532" cy="646331"/>
          </a:xfrm>
          <a:prstGeom prst="rect">
            <a:avLst/>
          </a:prstGeom>
          <a:noFill/>
        </p:spPr>
        <p:txBody>
          <a:bodyPr wrap="square" rtlCol="0">
            <a:spAutoFit/>
          </a:bodyPr>
          <a:lstStyle/>
          <a:p>
            <a:r>
              <a:rPr lang="en-US" altLang="ja-JP" sz="1200" u="sng" dirty="0">
                <a:latin typeface="メイリオ" panose="020B0604030504040204" pitchFamily="50" charset="-128"/>
                <a:ea typeface="メイリオ" panose="020B0604030504040204" pitchFamily="50" charset="-128"/>
              </a:rPr>
              <a:t>NDB</a:t>
            </a:r>
            <a:r>
              <a:rPr lang="ja-JP" altLang="en-US" sz="1200" u="sng" dirty="0" err="1">
                <a:latin typeface="メイリオ" panose="020B0604030504040204" pitchFamily="50" charset="-128"/>
                <a:ea typeface="メイリオ" panose="020B0604030504040204" pitchFamily="50" charset="-128"/>
              </a:rPr>
              <a:t>、</a:t>
            </a:r>
            <a:r>
              <a:rPr lang="ja-JP" altLang="en-US" sz="1200" u="sng" dirty="0">
                <a:latin typeface="メイリオ" panose="020B0604030504040204" pitchFamily="50" charset="-128"/>
                <a:ea typeface="メイリオ" panose="020B0604030504040204" pitchFamily="50" charset="-128"/>
              </a:rPr>
              <a:t>介護</a:t>
            </a:r>
            <a:r>
              <a:rPr lang="en-US" altLang="ja-JP" sz="1200" u="sng" dirty="0">
                <a:latin typeface="メイリオ" panose="020B0604030504040204" pitchFamily="50" charset="-128"/>
                <a:ea typeface="メイリオ" panose="020B0604030504040204" pitchFamily="50" charset="-128"/>
              </a:rPr>
              <a:t>DB</a:t>
            </a:r>
            <a:r>
              <a:rPr lang="ja-JP" altLang="en-US" sz="1200" u="sng" dirty="0">
                <a:latin typeface="メイリオ" panose="020B0604030504040204" pitchFamily="50" charset="-128"/>
                <a:ea typeface="メイリオ" panose="020B0604030504040204" pitchFamily="50" charset="-128"/>
              </a:rPr>
              <a:t>の連結</a:t>
            </a:r>
            <a:r>
              <a:rPr lang="ja-JP" altLang="en-US" sz="1200" u="sng" dirty="0" smtClean="0">
                <a:latin typeface="メイリオ" panose="020B0604030504040204" pitchFamily="50" charset="-128"/>
                <a:ea typeface="メイリオ" panose="020B0604030504040204" pitchFamily="50" charset="-128"/>
              </a:rPr>
              <a:t>解析の例</a:t>
            </a:r>
            <a:endParaRPr lang="en-US" altLang="ja-JP" sz="1200" u="sng"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① </a:t>
            </a:r>
            <a:r>
              <a:rPr lang="ja-JP" altLang="en-US" sz="1200" dirty="0" smtClean="0">
                <a:latin typeface="メイリオ" panose="020B0604030504040204" pitchFamily="50" charset="-128"/>
                <a:ea typeface="メイリオ" panose="020B0604030504040204" pitchFamily="50" charset="-128"/>
              </a:rPr>
              <a:t>地域</a:t>
            </a:r>
            <a:r>
              <a:rPr lang="ja-JP" altLang="en-US" sz="1200" dirty="0">
                <a:latin typeface="メイリオ" panose="020B0604030504040204" pitchFamily="50" charset="-128"/>
                <a:ea typeface="メイリオ" panose="020B0604030504040204" pitchFamily="50" charset="-128"/>
              </a:rPr>
              <a:t>毎・疾患毎のリハビリ・退院支援等の利用状況と在宅復帰率の</a:t>
            </a:r>
            <a:r>
              <a:rPr lang="ja-JP" altLang="en-US" sz="1200" dirty="0" smtClean="0">
                <a:latin typeface="メイリオ" panose="020B0604030504040204" pitchFamily="50" charset="-128"/>
                <a:ea typeface="メイリオ" panose="020B0604030504040204" pitchFamily="50" charset="-128"/>
              </a:rPr>
              <a:t>関係の比較・分析</a:t>
            </a:r>
            <a:endParaRPr lang="ja-JP" altLang="en-US" sz="1200" strike="sngStrike"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② </a:t>
            </a:r>
            <a:r>
              <a:rPr lang="ja-JP" altLang="en-US" sz="1200" dirty="0" smtClean="0">
                <a:latin typeface="メイリオ" panose="020B0604030504040204" pitchFamily="50" charset="-128"/>
                <a:ea typeface="メイリオ" panose="020B0604030504040204" pitchFamily="50" charset="-128"/>
              </a:rPr>
              <a:t>特定保健指導等</a:t>
            </a:r>
            <a:r>
              <a:rPr lang="ja-JP" altLang="en-US" sz="1200" dirty="0" smtClean="0">
                <a:solidFill>
                  <a:prstClr val="black"/>
                </a:solidFill>
                <a:latin typeface="メイリオ" panose="020B0604030504040204" pitchFamily="50" charset="-128"/>
                <a:ea typeface="メイリオ" panose="020B0604030504040204" pitchFamily="50" charset="-128"/>
              </a:rPr>
              <a:t>に</a:t>
            </a:r>
            <a:r>
              <a:rPr lang="ja-JP" altLang="en-US" sz="1200" dirty="0">
                <a:solidFill>
                  <a:prstClr val="black"/>
                </a:solidFill>
                <a:latin typeface="メイリオ" panose="020B0604030504040204" pitchFamily="50" charset="-128"/>
                <a:ea typeface="メイリオ" panose="020B0604030504040204" pitchFamily="50" charset="-128"/>
              </a:rPr>
              <a:t>よる適正化</a:t>
            </a:r>
            <a:r>
              <a:rPr lang="ja-JP" altLang="en-US" sz="1200" dirty="0" smtClean="0">
                <a:solidFill>
                  <a:prstClr val="black"/>
                </a:solidFill>
                <a:latin typeface="メイリオ" panose="020B0604030504040204" pitchFamily="50" charset="-128"/>
                <a:ea typeface="メイリオ" panose="020B0604030504040204" pitchFamily="50" charset="-128"/>
              </a:rPr>
              <a:t>効果を、</a:t>
            </a:r>
            <a:r>
              <a:rPr lang="ja-JP" altLang="en-US" sz="1200" dirty="0">
                <a:solidFill>
                  <a:prstClr val="black"/>
                </a:solidFill>
                <a:latin typeface="メイリオ" panose="020B0604030504040204" pitchFamily="50" charset="-128"/>
                <a:ea typeface="メイリオ" panose="020B0604030504040204" pitchFamily="50" charset="-128"/>
              </a:rPr>
              <a:t>医療費への影響に</a:t>
            </a:r>
            <a:r>
              <a:rPr lang="ja-JP" altLang="en-US" sz="1200" dirty="0" smtClean="0">
                <a:solidFill>
                  <a:prstClr val="black"/>
                </a:solidFill>
                <a:latin typeface="メイリオ" panose="020B0604030504040204" pitchFamily="50" charset="-128"/>
                <a:ea typeface="メイリオ" panose="020B0604030504040204" pitchFamily="50" charset="-128"/>
              </a:rPr>
              <a:t>加え、</a:t>
            </a:r>
            <a:r>
              <a:rPr lang="ja-JP" altLang="en-US" sz="1200" dirty="0">
                <a:solidFill>
                  <a:prstClr val="black"/>
                </a:solidFill>
                <a:latin typeface="メイリオ" panose="020B0604030504040204" pitchFamily="50" charset="-128"/>
                <a:ea typeface="メイリオ" panose="020B0604030504040204" pitchFamily="50" charset="-128"/>
              </a:rPr>
              <a:t>将来の介護費への影響も</a:t>
            </a:r>
            <a:r>
              <a:rPr lang="ja-JP" altLang="en-US" sz="1200" dirty="0" smtClean="0">
                <a:solidFill>
                  <a:prstClr val="black"/>
                </a:solidFill>
                <a:latin typeface="メイリオ" panose="020B0604030504040204" pitchFamily="50" charset="-128"/>
                <a:ea typeface="メイリオ" panose="020B0604030504040204" pitchFamily="50" charset="-128"/>
              </a:rPr>
              <a:t>含めて分析</a:t>
            </a:r>
            <a:endParaRPr lang="en-US" altLang="ja-JP" sz="1200" strike="sngStrike" dirty="0">
              <a:solidFill>
                <a:srgbClr val="FF0000"/>
              </a:solidFill>
              <a:latin typeface="メイリオ" panose="020B0604030504040204" pitchFamily="50" charset="-128"/>
              <a:ea typeface="メイリオ" panose="020B0604030504040204" pitchFamily="50" charset="-128"/>
            </a:endParaRPr>
          </a:p>
        </p:txBody>
      </p:sp>
      <p:sp>
        <p:nvSpPr>
          <p:cNvPr id="4" name="右矢印 3"/>
          <p:cNvSpPr/>
          <p:nvPr/>
        </p:nvSpPr>
        <p:spPr>
          <a:xfrm>
            <a:off x="164468" y="4545124"/>
            <a:ext cx="288032"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5"/>
          <p:cNvSpPr>
            <a:spLocks noGrp="1"/>
          </p:cNvSpPr>
          <p:nvPr>
            <p:ph type="sldNum" sz="quarter" idx="12"/>
          </p:nvPr>
        </p:nvSpPr>
        <p:spPr>
          <a:xfrm>
            <a:off x="7310153" y="6510840"/>
            <a:ext cx="2311400" cy="365125"/>
          </a:xfrm>
        </p:spPr>
        <p:txBody>
          <a:bodyPr/>
          <a:lstStyle/>
          <a:p>
            <a:r>
              <a:rPr lang="en-US" altLang="ja-JP" dirty="0">
                <a:solidFill>
                  <a:prstClr val="black">
                    <a:tint val="75000"/>
                  </a:prstClr>
                </a:solidFill>
              </a:rPr>
              <a:t>6</a:t>
            </a:r>
            <a:endParaRPr lang="ja-JP" altLang="en-US" dirty="0">
              <a:solidFill>
                <a:prstClr val="black">
                  <a:tint val="75000"/>
                </a:prstClr>
              </a:solidFill>
            </a:endParaRPr>
          </a:p>
        </p:txBody>
      </p:sp>
    </p:spTree>
    <p:extLst>
      <p:ext uri="{BB962C8B-B14F-4D97-AF65-F5344CB8AC3E}">
        <p14:creationId xmlns:p14="http://schemas.microsoft.com/office/powerpoint/2010/main" val="2434047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柱 3">
            <a:extLst>
              <a:ext uri="{FF2B5EF4-FFF2-40B4-BE49-F238E27FC236}">
                <a16:creationId xmlns:a16="http://schemas.microsoft.com/office/drawing/2014/main" id="{810D7B6C-46DA-4C1E-A072-4A606CBDAA3F}"/>
              </a:ext>
            </a:extLst>
          </p:cNvPr>
          <p:cNvSpPr/>
          <p:nvPr/>
        </p:nvSpPr>
        <p:spPr>
          <a:xfrm>
            <a:off x="472168" y="3798001"/>
            <a:ext cx="1738852" cy="756000"/>
          </a:xfrm>
          <a:prstGeom prst="can">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44083">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A87A0DF1-9570-4C68-87AC-47E6FAC068EA}"/>
              </a:ext>
            </a:extLst>
          </p:cNvPr>
          <p:cNvSpPr txBox="1"/>
          <p:nvPr/>
        </p:nvSpPr>
        <p:spPr>
          <a:xfrm>
            <a:off x="2639248" y="692696"/>
            <a:ext cx="7102284" cy="12571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844083">
              <a:defRPr/>
            </a:pPr>
            <a:r>
              <a:rPr lang="ja-JP" altLang="en-US" b="1" u="sng" dirty="0">
                <a:solidFill>
                  <a:prstClr val="black"/>
                </a:solidFill>
                <a:latin typeface="Meiryo UI" panose="020B0604030504040204" pitchFamily="50" charset="-128"/>
                <a:ea typeface="Meiryo UI" panose="020B0604030504040204" pitchFamily="50" charset="-128"/>
              </a:rPr>
              <a:t>介護保険総合データベース</a:t>
            </a:r>
            <a:endParaRPr lang="en-US" altLang="ja-JP" b="1" u="sng" dirty="0">
              <a:solidFill>
                <a:prstClr val="black"/>
              </a:solidFill>
              <a:latin typeface="Meiryo UI" panose="020B0604030504040204" pitchFamily="50" charset="-128"/>
              <a:ea typeface="Meiryo UI" panose="020B0604030504040204" pitchFamily="50" charset="-128"/>
            </a:endParaRPr>
          </a:p>
          <a:p>
            <a:pPr marL="263776" indent="-263776" defTabSz="844083">
              <a:buFont typeface="Arial" panose="020B0604020202020204" pitchFamily="34" charset="0"/>
              <a:buChar char="•"/>
              <a:defRPr/>
            </a:pPr>
            <a:endParaRPr lang="en-US" altLang="ja-JP" sz="969" dirty="0">
              <a:solidFill>
                <a:prstClr val="black"/>
              </a:solidFill>
              <a:latin typeface="Meiryo UI" panose="020B0604030504040204" pitchFamily="50" charset="-128"/>
              <a:ea typeface="Meiryo UI" panose="020B0604030504040204" pitchFamily="50" charset="-128"/>
            </a:endParaRPr>
          </a:p>
          <a:p>
            <a:pPr marL="413249" indent="-244726" defTabSz="844083">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市町村から要介護認定情報（</a:t>
            </a:r>
            <a:r>
              <a:rPr lang="en-US" altLang="ja-JP" sz="1600" dirty="0">
                <a:solidFill>
                  <a:prstClr val="black"/>
                </a:solidFill>
                <a:latin typeface="Meiryo UI" panose="020B0604030504040204" pitchFamily="50" charset="-128"/>
                <a:ea typeface="Meiryo UI" panose="020B0604030504040204" pitchFamily="50" charset="-128"/>
              </a:rPr>
              <a:t>2009</a:t>
            </a:r>
            <a:r>
              <a:rPr lang="ja-JP" altLang="en-US" sz="1600" dirty="0">
                <a:solidFill>
                  <a:prstClr val="black"/>
                </a:solidFill>
                <a:latin typeface="Meiryo UI" panose="020B0604030504040204" pitchFamily="50" charset="-128"/>
                <a:ea typeface="Meiryo UI" panose="020B0604030504040204" pitchFamily="50" charset="-128"/>
              </a:rPr>
              <a:t>年度～）、介護保険レセプト情報（</a:t>
            </a:r>
            <a:r>
              <a:rPr lang="en-US" altLang="ja-JP" sz="1600" dirty="0">
                <a:solidFill>
                  <a:prstClr val="black"/>
                </a:solidFill>
                <a:latin typeface="Meiryo UI" panose="020B0604030504040204" pitchFamily="50" charset="-128"/>
                <a:ea typeface="Meiryo UI" panose="020B0604030504040204" pitchFamily="50" charset="-128"/>
              </a:rPr>
              <a:t>2012</a:t>
            </a:r>
            <a:r>
              <a:rPr lang="ja-JP" altLang="en-US" sz="1600" dirty="0">
                <a:solidFill>
                  <a:prstClr val="black"/>
                </a:solidFill>
                <a:latin typeface="Meiryo UI" panose="020B0604030504040204" pitchFamily="50" charset="-128"/>
                <a:ea typeface="Meiryo UI" panose="020B0604030504040204" pitchFamily="50" charset="-128"/>
              </a:rPr>
              <a:t>年度～）を収集。</a:t>
            </a:r>
            <a:endParaRPr lang="en-US" altLang="ja-JP" sz="1600" dirty="0">
              <a:solidFill>
                <a:prstClr val="black"/>
              </a:solidFill>
              <a:latin typeface="Meiryo UI" panose="020B0604030504040204" pitchFamily="50" charset="-128"/>
              <a:ea typeface="Meiryo UI" panose="020B0604030504040204" pitchFamily="50" charset="-128"/>
            </a:endParaRPr>
          </a:p>
          <a:p>
            <a:pPr marL="413249" indent="-244726" defTabSz="844083">
              <a:buFont typeface="Arial" panose="020B0604020202020204" pitchFamily="34" charset="0"/>
              <a:buChar char="•"/>
              <a:defRPr/>
            </a:pPr>
            <a:r>
              <a:rPr lang="en-US" altLang="ja-JP" sz="1600" dirty="0">
                <a:solidFill>
                  <a:prstClr val="black"/>
                </a:solidFill>
                <a:latin typeface="Meiryo UI" panose="020B0604030504040204" pitchFamily="50" charset="-128"/>
                <a:ea typeface="Meiryo UI" panose="020B0604030504040204" pitchFamily="50" charset="-128"/>
              </a:rPr>
              <a:t>2018</a:t>
            </a:r>
            <a:r>
              <a:rPr lang="ja-JP" altLang="en-US" sz="1600" dirty="0">
                <a:solidFill>
                  <a:prstClr val="black"/>
                </a:solidFill>
                <a:latin typeface="Meiryo UI" panose="020B0604030504040204" pitchFamily="50" charset="-128"/>
                <a:ea typeface="Meiryo UI" panose="020B0604030504040204" pitchFamily="50" charset="-128"/>
              </a:rPr>
              <a:t>年度より介護保険法に基づきデータ提供義務化。</a:t>
            </a:r>
          </a:p>
        </p:txBody>
      </p:sp>
      <p:sp>
        <p:nvSpPr>
          <p:cNvPr id="24" name="テキスト ボックス 23">
            <a:extLst>
              <a:ext uri="{FF2B5EF4-FFF2-40B4-BE49-F238E27FC236}">
                <a16:creationId xmlns:a16="http://schemas.microsoft.com/office/drawing/2014/main" id="{41031777-5C13-45A4-8222-B0B0E0A806DC}"/>
              </a:ext>
            </a:extLst>
          </p:cNvPr>
          <p:cNvSpPr txBox="1"/>
          <p:nvPr/>
        </p:nvSpPr>
        <p:spPr>
          <a:xfrm>
            <a:off x="2650278" y="2058078"/>
            <a:ext cx="7091254" cy="2118913"/>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844083">
              <a:defRPr/>
            </a:pPr>
            <a:r>
              <a:rPr lang="ja-JP" altLang="en-US" b="1" u="sng" dirty="0">
                <a:solidFill>
                  <a:prstClr val="black"/>
                </a:solidFill>
                <a:latin typeface="Meiryo UI" panose="020B0604030504040204" pitchFamily="50" charset="-128"/>
                <a:ea typeface="Meiryo UI" panose="020B0604030504040204" pitchFamily="50" charset="-128"/>
              </a:rPr>
              <a:t>通所・訪問リハビリテーションの質の評価データ収集等事業のデータ</a:t>
            </a:r>
            <a:endParaRPr lang="en-US" altLang="ja-JP" b="1" u="sng" dirty="0">
              <a:solidFill>
                <a:prstClr val="black"/>
              </a:solidFill>
              <a:latin typeface="Meiryo UI" panose="020B0604030504040204" pitchFamily="50" charset="-128"/>
              <a:ea typeface="Meiryo UI" panose="020B0604030504040204" pitchFamily="50" charset="-128"/>
            </a:endParaRPr>
          </a:p>
          <a:p>
            <a:pPr marL="263776" indent="-263776" defTabSz="844083">
              <a:buFont typeface="Arial" panose="020B0604020202020204" pitchFamily="34" charset="0"/>
              <a:buChar char="•"/>
              <a:defRPr/>
            </a:pPr>
            <a:endParaRPr lang="en-US" altLang="ja-JP" sz="969" dirty="0">
              <a:solidFill>
                <a:prstClr val="black"/>
              </a:solidFill>
              <a:latin typeface="Meiryo UI" panose="020B0604030504040204" pitchFamily="50" charset="-128"/>
              <a:ea typeface="Meiryo UI" panose="020B0604030504040204" pitchFamily="50" charset="-128"/>
            </a:endParaRPr>
          </a:p>
          <a:p>
            <a:pPr marL="263776" indent="-263776" defTabSz="844083">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通称</a:t>
            </a:r>
            <a:r>
              <a:rPr lang="en-US" altLang="ja-JP" sz="1600" dirty="0">
                <a:solidFill>
                  <a:prstClr val="black"/>
                </a:solidFill>
                <a:latin typeface="Meiryo UI" panose="020B0604030504040204" pitchFamily="50" charset="-128"/>
                <a:ea typeface="Meiryo UI" panose="020B0604030504040204" pitchFamily="50" charset="-128"/>
              </a:rPr>
              <a:t>”VISIT” </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monitoring &amp; </a:t>
            </a:r>
            <a:r>
              <a:rPr lang="en-US" altLang="ja-JP" sz="1400" dirty="0" err="1">
                <a:solidFill>
                  <a:prstClr val="black"/>
                </a:solidFill>
                <a:latin typeface="Meiryo UI" panose="020B0604030504040204" pitchFamily="50" charset="-128"/>
                <a:ea typeface="Meiryo UI" panose="020B0604030504040204" pitchFamily="50" charset="-128"/>
              </a:rPr>
              <a:t>e</a:t>
            </a:r>
            <a:r>
              <a:rPr lang="en-US" altLang="ja-JP" sz="1400" b="1" u="sng" dirty="0" err="1">
                <a:solidFill>
                  <a:prstClr val="black"/>
                </a:solidFill>
                <a:latin typeface="Meiryo UI" panose="020B0604030504040204" pitchFamily="50" charset="-128"/>
                <a:ea typeface="Meiryo UI" panose="020B0604030504040204" pitchFamily="50" charset="-128"/>
              </a:rPr>
              <a:t>V</a:t>
            </a:r>
            <a:r>
              <a:rPr lang="en-US" altLang="ja-JP" sz="1400" dirty="0" err="1">
                <a:solidFill>
                  <a:prstClr val="black"/>
                </a:solidFill>
                <a:latin typeface="Meiryo UI" panose="020B0604030504040204" pitchFamily="50" charset="-128"/>
                <a:ea typeface="Meiryo UI" panose="020B0604030504040204" pitchFamily="50" charset="-128"/>
              </a:rPr>
              <a:t>aluation</a:t>
            </a:r>
            <a:r>
              <a:rPr lang="en-US" altLang="ja-JP" sz="1400" dirty="0">
                <a:solidFill>
                  <a:prstClr val="black"/>
                </a:solidFill>
                <a:latin typeface="Meiryo UI" panose="020B0604030504040204" pitchFamily="50" charset="-128"/>
                <a:ea typeface="Meiryo UI" panose="020B0604030504040204" pitchFamily="50" charset="-128"/>
              </a:rPr>
              <a:t> for </a:t>
            </a:r>
            <a:r>
              <a:rPr lang="en-US" altLang="ja-JP" sz="1400" dirty="0" err="1">
                <a:solidFill>
                  <a:prstClr val="black"/>
                </a:solidFill>
                <a:latin typeface="Meiryo UI" panose="020B0604030504040204" pitchFamily="50" charset="-128"/>
                <a:ea typeface="Meiryo UI" panose="020B0604030504040204" pitchFamily="50" charset="-128"/>
              </a:rPr>
              <a:t>rehab</a:t>
            </a:r>
            <a:r>
              <a:rPr lang="en-US" altLang="ja-JP" sz="1400" b="1" u="sng" dirty="0" err="1">
                <a:solidFill>
                  <a:prstClr val="black"/>
                </a:solidFill>
                <a:latin typeface="Meiryo UI" panose="020B0604030504040204" pitchFamily="50" charset="-128"/>
                <a:ea typeface="Meiryo UI" panose="020B0604030504040204" pitchFamily="50" charset="-128"/>
              </a:rPr>
              <a:t>I</a:t>
            </a:r>
            <a:r>
              <a:rPr lang="en-US" altLang="ja-JP" sz="1400" dirty="0" err="1">
                <a:solidFill>
                  <a:prstClr val="black"/>
                </a:solidFill>
                <a:latin typeface="Meiryo UI" panose="020B0604030504040204" pitchFamily="50" charset="-128"/>
                <a:ea typeface="Meiryo UI" panose="020B0604030504040204" pitchFamily="50" charset="-128"/>
              </a:rPr>
              <a:t>litation</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b="1" u="sng" dirty="0" err="1">
                <a:solidFill>
                  <a:prstClr val="black"/>
                </a:solidFill>
                <a:latin typeface="Meiryo UI" panose="020B0604030504040204" pitchFamily="50" charset="-128"/>
                <a:ea typeface="Meiryo UI" panose="020B0604030504040204" pitchFamily="50" charset="-128"/>
              </a:rPr>
              <a:t>S</a:t>
            </a:r>
            <a:r>
              <a:rPr lang="en-US" altLang="ja-JP" sz="1400" dirty="0" err="1">
                <a:solidFill>
                  <a:prstClr val="black"/>
                </a:solidFill>
                <a:latin typeface="Meiryo UI" panose="020B0604030504040204" pitchFamily="50" charset="-128"/>
                <a:ea typeface="Meiryo UI" panose="020B0604030504040204" pitchFamily="50" charset="-128"/>
              </a:rPr>
              <a:t>erv</a:t>
            </a:r>
            <a:r>
              <a:rPr lang="en-US" altLang="ja-JP" sz="1400" b="1" u="sng" dirty="0" err="1">
                <a:solidFill>
                  <a:prstClr val="black"/>
                </a:solidFill>
                <a:latin typeface="Meiryo UI" panose="020B0604030504040204" pitchFamily="50" charset="-128"/>
                <a:ea typeface="Meiryo UI" panose="020B0604030504040204" pitchFamily="50" charset="-128"/>
              </a:rPr>
              <a:t>I</a:t>
            </a:r>
            <a:r>
              <a:rPr lang="en-US" altLang="ja-JP" sz="1400" dirty="0" err="1">
                <a:solidFill>
                  <a:prstClr val="black"/>
                </a:solidFill>
                <a:latin typeface="Meiryo UI" panose="020B0604030504040204" pitchFamily="50" charset="-128"/>
                <a:ea typeface="Meiryo UI" panose="020B0604030504040204" pitchFamily="50" charset="-128"/>
              </a:rPr>
              <a:t>ces</a:t>
            </a:r>
            <a:r>
              <a:rPr lang="en-US" altLang="ja-JP" sz="1400" dirty="0">
                <a:solidFill>
                  <a:prstClr val="black"/>
                </a:solidFill>
                <a:latin typeface="Meiryo UI" panose="020B0604030504040204" pitchFamily="50" charset="-128"/>
                <a:ea typeface="Meiryo UI" panose="020B0604030504040204" pitchFamily="50" charset="-128"/>
              </a:rPr>
              <a:t> for long-</a:t>
            </a:r>
            <a:r>
              <a:rPr lang="en-US" altLang="ja-JP" sz="1400" b="1" u="sng" dirty="0">
                <a:solidFill>
                  <a:prstClr val="black"/>
                </a:solidFill>
                <a:latin typeface="Meiryo UI" panose="020B0604030504040204" pitchFamily="50" charset="-128"/>
                <a:ea typeface="Meiryo UI" panose="020B0604030504040204" pitchFamily="50" charset="-128"/>
              </a:rPr>
              <a:t>T</a:t>
            </a:r>
            <a:r>
              <a:rPr lang="en-US" altLang="ja-JP" sz="1400" dirty="0">
                <a:solidFill>
                  <a:prstClr val="black"/>
                </a:solidFill>
                <a:latin typeface="Meiryo UI" panose="020B0604030504040204" pitchFamily="50" charset="-128"/>
                <a:ea typeface="Meiryo UI" panose="020B0604030504040204" pitchFamily="50" charset="-128"/>
              </a:rPr>
              <a:t>erm care</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263776" indent="-263776" defTabSz="844083">
              <a:spcBef>
                <a:spcPts val="554"/>
              </a:spcBef>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通所リハビリテーション事業所や訪問リハビリテーション事業所から、リハビリテーション計画書等の情報を収集（</a:t>
            </a:r>
            <a:r>
              <a:rPr lang="en-US" altLang="ja-JP" sz="1600" dirty="0">
                <a:solidFill>
                  <a:prstClr val="black"/>
                </a:solidFill>
                <a:latin typeface="Meiryo UI" panose="020B0604030504040204" pitchFamily="50" charset="-128"/>
                <a:ea typeface="Meiryo UI" panose="020B0604030504040204" pitchFamily="50" charset="-128"/>
              </a:rPr>
              <a:t>2017</a:t>
            </a:r>
            <a:r>
              <a:rPr lang="ja-JP" altLang="en-US" sz="1600" dirty="0">
                <a:solidFill>
                  <a:prstClr val="black"/>
                </a:solidFill>
                <a:latin typeface="Meiryo UI" panose="020B0604030504040204" pitchFamily="50" charset="-128"/>
                <a:ea typeface="Meiryo UI" panose="020B0604030504040204" pitchFamily="50" charset="-128"/>
              </a:rPr>
              <a:t>年度～）。</a:t>
            </a:r>
            <a:endParaRPr lang="en-US" altLang="ja-JP" sz="1600" dirty="0">
              <a:solidFill>
                <a:prstClr val="black"/>
              </a:solidFill>
              <a:latin typeface="Meiryo UI" panose="020B0604030504040204" pitchFamily="50" charset="-128"/>
              <a:ea typeface="Meiryo UI" panose="020B0604030504040204" pitchFamily="50" charset="-128"/>
            </a:endParaRPr>
          </a:p>
          <a:p>
            <a:pPr marL="263776" indent="-263776" defTabSz="844083">
              <a:spcBef>
                <a:spcPts val="554"/>
              </a:spcBef>
              <a:buFont typeface="Arial" panose="020B0604020202020204" pitchFamily="34" charset="0"/>
              <a:buChar char="•"/>
              <a:defRPr/>
            </a:pP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2018</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年度介護報酬改定で、データ提出を評価するリハビリマネジメント</a:t>
            </a: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加算</a:t>
            </a:r>
            <a:r>
              <a:rPr lang="en-US" altLang="ja-JP"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(Ⅳ</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新設。</a:t>
            </a:r>
            <a:endPar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E6EA1019-40C0-4CC1-8318-84838BAFD371}"/>
              </a:ext>
            </a:extLst>
          </p:cNvPr>
          <p:cNvSpPr txBox="1"/>
          <p:nvPr/>
        </p:nvSpPr>
        <p:spPr>
          <a:xfrm>
            <a:off x="2644664" y="4268221"/>
            <a:ext cx="7096868" cy="236513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844083">
              <a:defRPr/>
            </a:pPr>
            <a:r>
              <a:rPr lang="ja-JP" altLang="en-US" b="1" u="sng" dirty="0">
                <a:solidFill>
                  <a:prstClr val="black"/>
                </a:solidFill>
                <a:latin typeface="Meiryo UI" panose="020B0604030504040204" pitchFamily="50" charset="-128"/>
                <a:ea typeface="Meiryo UI" panose="020B0604030504040204" pitchFamily="50" charset="-128"/>
              </a:rPr>
              <a:t>上記を補完する介入</a:t>
            </a:r>
            <a:r>
              <a:rPr lang="ja-JP" altLang="en-US" b="1" u="sng" dirty="0" err="1">
                <a:solidFill>
                  <a:prstClr val="black"/>
                </a:solidFill>
                <a:latin typeface="Meiryo UI" panose="020B0604030504040204" pitchFamily="50" charset="-128"/>
                <a:ea typeface="Meiryo UI" panose="020B0604030504040204" pitchFamily="50" charset="-128"/>
              </a:rPr>
              <a:t>、</a:t>
            </a:r>
            <a:r>
              <a:rPr lang="ja-JP" altLang="en-US" b="1" u="sng" dirty="0">
                <a:solidFill>
                  <a:prstClr val="black"/>
                </a:solidFill>
                <a:latin typeface="Meiryo UI" panose="020B0604030504040204" pitchFamily="50" charset="-128"/>
                <a:ea typeface="Meiryo UI" panose="020B0604030504040204" pitchFamily="50" charset="-128"/>
              </a:rPr>
              <a:t>状態等のデータ</a:t>
            </a:r>
            <a:endParaRPr lang="en-US" altLang="ja-JP" b="1" u="sng" dirty="0">
              <a:solidFill>
                <a:prstClr val="black"/>
              </a:solidFill>
              <a:latin typeface="Meiryo UI" panose="020B0604030504040204" pitchFamily="50" charset="-128"/>
              <a:ea typeface="Meiryo UI" panose="020B0604030504040204" pitchFamily="50" charset="-128"/>
            </a:endParaRPr>
          </a:p>
          <a:p>
            <a:pPr defTabSz="844083">
              <a:defRPr/>
            </a:pPr>
            <a:endParaRPr lang="en-US" altLang="ja-JP" sz="969" dirty="0">
              <a:solidFill>
                <a:prstClr val="black"/>
              </a:solidFill>
              <a:latin typeface="Meiryo UI" panose="020B0604030504040204" pitchFamily="50" charset="-128"/>
              <a:ea typeface="Meiryo UI" panose="020B0604030504040204" pitchFamily="50" charset="-128"/>
            </a:endParaRPr>
          </a:p>
          <a:p>
            <a:pPr marL="263776" indent="-263776" defTabSz="844083">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通称</a:t>
            </a:r>
            <a:r>
              <a:rPr lang="en-US" altLang="ja-JP" sz="1600" dirty="0">
                <a:solidFill>
                  <a:prstClr val="black"/>
                </a:solidFill>
                <a:latin typeface="Meiryo UI" panose="020B0604030504040204" pitchFamily="50" charset="-128"/>
                <a:ea typeface="Meiryo UI" panose="020B0604030504040204" pitchFamily="50" charset="-128"/>
              </a:rPr>
              <a:t>”CHASE” </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b="1" u="sng" dirty="0">
                <a:solidFill>
                  <a:prstClr val="black"/>
                </a:solidFill>
                <a:latin typeface="Meiryo UI" panose="020B0604030504040204" pitchFamily="50" charset="-128"/>
                <a:ea typeface="Meiryo UI" panose="020B0604030504040204" pitchFamily="50" charset="-128"/>
              </a:rPr>
              <a:t>C</a:t>
            </a:r>
            <a:r>
              <a:rPr lang="en-US" altLang="ja-JP" sz="1400" dirty="0">
                <a:solidFill>
                  <a:prstClr val="black"/>
                </a:solidFill>
                <a:latin typeface="Meiryo UI" panose="020B0604030504040204" pitchFamily="50" charset="-128"/>
                <a:ea typeface="Meiryo UI" panose="020B0604030504040204" pitchFamily="50" charset="-128"/>
              </a:rPr>
              <a:t>are, </a:t>
            </a:r>
            <a:r>
              <a:rPr lang="en-US" altLang="ja-JP" sz="1400" b="1" u="sng" dirty="0" err="1">
                <a:solidFill>
                  <a:prstClr val="black"/>
                </a:solidFill>
                <a:latin typeface="Meiryo UI" panose="020B0604030504040204" pitchFamily="50" charset="-128"/>
                <a:ea typeface="Meiryo UI" panose="020B0604030504040204" pitchFamily="50" charset="-128"/>
              </a:rPr>
              <a:t>H</a:t>
            </a:r>
            <a:r>
              <a:rPr lang="en-US" altLang="ja-JP" sz="1400" dirty="0" err="1">
                <a:solidFill>
                  <a:prstClr val="black"/>
                </a:solidFill>
                <a:latin typeface="Meiryo UI" panose="020B0604030504040204" pitchFamily="50" charset="-128"/>
                <a:ea typeface="Meiryo UI" panose="020B0604030504040204" pitchFamily="50" charset="-128"/>
              </a:rPr>
              <a:t>e</a:t>
            </a:r>
            <a:r>
              <a:rPr lang="en-US" altLang="ja-JP" sz="1400" b="1" u="sng" dirty="0" err="1">
                <a:solidFill>
                  <a:prstClr val="black"/>
                </a:solidFill>
                <a:latin typeface="Meiryo UI" panose="020B0604030504040204" pitchFamily="50" charset="-128"/>
                <a:ea typeface="Meiryo UI" panose="020B0604030504040204" pitchFamily="50" charset="-128"/>
              </a:rPr>
              <a:t>A</a:t>
            </a:r>
            <a:r>
              <a:rPr lang="en-US" altLang="ja-JP" sz="1400" dirty="0" err="1">
                <a:solidFill>
                  <a:prstClr val="black"/>
                </a:solidFill>
                <a:latin typeface="Meiryo UI" panose="020B0604030504040204" pitchFamily="50" charset="-128"/>
                <a:ea typeface="Meiryo UI" panose="020B0604030504040204" pitchFamily="50" charset="-128"/>
              </a:rPr>
              <a:t>lth</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400" b="1" u="sng" dirty="0">
                <a:solidFill>
                  <a:prstClr val="black"/>
                </a:solidFill>
                <a:latin typeface="Meiryo UI" panose="020B0604030504040204" pitchFamily="50" charset="-128"/>
                <a:ea typeface="Meiryo UI" panose="020B0604030504040204" pitchFamily="50" charset="-128"/>
              </a:rPr>
              <a:t>S</a:t>
            </a:r>
            <a:r>
              <a:rPr lang="en-US" altLang="ja-JP" sz="1400" dirty="0">
                <a:solidFill>
                  <a:prstClr val="black"/>
                </a:solidFill>
                <a:latin typeface="Meiryo UI" panose="020B0604030504040204" pitchFamily="50" charset="-128"/>
                <a:ea typeface="Meiryo UI" panose="020B0604030504040204" pitchFamily="50" charset="-128"/>
              </a:rPr>
              <a:t>tatus &amp; </a:t>
            </a:r>
            <a:r>
              <a:rPr lang="en-US" altLang="ja-JP" sz="1400" b="1" u="sng" dirty="0">
                <a:solidFill>
                  <a:prstClr val="black"/>
                </a:solidFill>
                <a:latin typeface="Meiryo UI" panose="020B0604030504040204" pitchFamily="50" charset="-128"/>
                <a:ea typeface="Meiryo UI" panose="020B0604030504040204" pitchFamily="50" charset="-128"/>
              </a:rPr>
              <a:t>E</a:t>
            </a:r>
            <a:r>
              <a:rPr lang="en-US" altLang="ja-JP" sz="1400" dirty="0">
                <a:solidFill>
                  <a:prstClr val="black"/>
                </a:solidFill>
                <a:latin typeface="Meiryo UI" panose="020B0604030504040204" pitchFamily="50" charset="-128"/>
                <a:ea typeface="Meiryo UI" panose="020B0604030504040204" pitchFamily="50" charset="-128"/>
              </a:rPr>
              <a:t>vents</a:t>
            </a:r>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263776" indent="-263776" defTabSz="844083">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科学的裏付けに基づく介護に係る</a:t>
            </a: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検討会」に</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おいて具体的な内容を検討し</a:t>
            </a: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　データベース</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に用いる初期項目（</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265</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項目（</a:t>
            </a: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））を選定。</a:t>
            </a:r>
            <a:endParaRPr lang="en-US" altLang="ja-JP" sz="1600" dirty="0">
              <a:solidFill>
                <a:prstClr val="black"/>
              </a:solidFill>
              <a:latin typeface="Meiryo UI" panose="020B0604030504040204" pitchFamily="50" charset="-128"/>
              <a:ea typeface="Meiryo UI" panose="020B0604030504040204" pitchFamily="50" charset="-128"/>
            </a:endParaRPr>
          </a:p>
          <a:p>
            <a:pPr marL="263776" indent="-263776" defTabSz="844083">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収集経路は、今後、収集内容を踏まえて検討。</a:t>
            </a:r>
            <a:endParaRPr lang="en-US" altLang="ja-JP" sz="1600" dirty="0">
              <a:solidFill>
                <a:prstClr val="black"/>
              </a:solidFill>
              <a:latin typeface="Meiryo UI" panose="020B0604030504040204" pitchFamily="50" charset="-128"/>
              <a:ea typeface="Meiryo UI" panose="020B0604030504040204" pitchFamily="50" charset="-128"/>
            </a:endParaRPr>
          </a:p>
          <a:p>
            <a:pPr marL="263776" indent="-263776" defTabSz="844083">
              <a:buFont typeface="Arial" panose="020B0604020202020204" pitchFamily="34" charset="0"/>
              <a:buChar char="•"/>
              <a:defRPr/>
            </a:pPr>
            <a:r>
              <a:rPr lang="en-US" altLang="ja-JP" sz="1600" dirty="0">
                <a:solidFill>
                  <a:prstClr val="black"/>
                </a:solidFill>
                <a:latin typeface="Meiryo UI" panose="020B0604030504040204" pitchFamily="50" charset="-128"/>
                <a:ea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rPr>
              <a:t>年度からの本格運用を目指す。</a:t>
            </a:r>
            <a:endParaRPr lang="en-US" altLang="ja-JP" sz="1600" dirty="0">
              <a:solidFill>
                <a:prstClr val="black"/>
              </a:solidFill>
              <a:latin typeface="Meiryo UI" panose="020B0604030504040204" pitchFamily="50" charset="-128"/>
              <a:ea typeface="Meiryo UI" panose="020B0604030504040204" pitchFamily="50" charset="-128"/>
            </a:endParaRPr>
          </a:p>
          <a:p>
            <a:pPr marL="85725" defTabSz="844083">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168524" defTabSz="844083">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・既に事業所で収集され、電子化されている可能性が高い項目を選定。</a:t>
            </a:r>
            <a:endPar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168524" defTabSz="844083">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・事業所の負担を考慮し、全ての項目の入力を求めることは想定しない。</a:t>
            </a:r>
            <a:endPar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168524" defTabSz="844083">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・項目は今後随時見直し予定。</a:t>
            </a:r>
          </a:p>
        </p:txBody>
      </p:sp>
      <p:sp>
        <p:nvSpPr>
          <p:cNvPr id="22" name="正方形/長方形 21"/>
          <p:cNvSpPr/>
          <p:nvPr/>
        </p:nvSpPr>
        <p:spPr>
          <a:xfrm>
            <a:off x="466491" y="4061500"/>
            <a:ext cx="1744526" cy="374461"/>
          </a:xfrm>
          <a:prstGeom prst="rect">
            <a:avLst/>
          </a:prstGeom>
        </p:spPr>
        <p:txBody>
          <a:bodyPr wrap="square">
            <a:spAutoFit/>
          </a:bodyPr>
          <a:lstStyle/>
          <a:p>
            <a:pPr algn="ctr" defTabSz="844083">
              <a:lnSpc>
                <a:spcPts val="2215"/>
              </a:lnSpc>
              <a:defRPr/>
            </a:pPr>
            <a:r>
              <a:rPr lang="ja-JP" altLang="en-US" sz="1477" b="1" kern="0" spc="-138" dirty="0">
                <a:solidFill>
                  <a:prstClr val="black">
                    <a:lumMod val="75000"/>
                    <a:lumOff val="25000"/>
                  </a:prstClr>
                </a:solidFill>
                <a:effectLst>
                  <a:glow rad="101600">
                    <a:prstClr val="white"/>
                  </a:glow>
                </a:effectLst>
                <a:latin typeface="メイリオ" panose="020B0604030504040204" pitchFamily="50" charset="-128"/>
                <a:ea typeface="メイリオ" panose="020B0604030504040204" pitchFamily="50" charset="-128"/>
                <a:cs typeface="メイリオ" panose="020B0604030504040204" pitchFamily="50" charset="-128"/>
              </a:rPr>
              <a:t>介入</a:t>
            </a:r>
            <a:r>
              <a:rPr lang="ja-JP" altLang="en-US" sz="1477" b="1" kern="0" spc="-138" dirty="0" err="1">
                <a:solidFill>
                  <a:prstClr val="black">
                    <a:lumMod val="75000"/>
                    <a:lumOff val="25000"/>
                  </a:prstClr>
                </a:solidFill>
                <a:effectLst>
                  <a:glow rad="101600">
                    <a:prstClr val="white"/>
                  </a:glo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kern="0" spc="-138" dirty="0">
                <a:solidFill>
                  <a:prstClr val="black">
                    <a:lumMod val="75000"/>
                    <a:lumOff val="25000"/>
                  </a:prstClr>
                </a:solidFill>
                <a:effectLst>
                  <a:glow rad="101600">
                    <a:prstClr val="white"/>
                  </a:glow>
                </a:effectLst>
                <a:latin typeface="メイリオ" panose="020B0604030504040204" pitchFamily="50" charset="-128"/>
                <a:ea typeface="メイリオ" panose="020B0604030504040204" pitchFamily="50" charset="-128"/>
                <a:cs typeface="メイリオ" panose="020B0604030504040204" pitchFamily="50" charset="-128"/>
              </a:rPr>
              <a:t>状態等データ</a:t>
            </a:r>
          </a:p>
        </p:txBody>
      </p:sp>
      <p:sp>
        <p:nvSpPr>
          <p:cNvPr id="6" name="円柱 5">
            <a:extLst>
              <a:ext uri="{FF2B5EF4-FFF2-40B4-BE49-F238E27FC236}">
                <a16:creationId xmlns:a16="http://schemas.microsoft.com/office/drawing/2014/main" id="{C64A712F-6B74-476B-A98D-7CE3373CEC64}"/>
              </a:ext>
            </a:extLst>
          </p:cNvPr>
          <p:cNvSpPr/>
          <p:nvPr/>
        </p:nvSpPr>
        <p:spPr>
          <a:xfrm>
            <a:off x="472167" y="3222301"/>
            <a:ext cx="1738852" cy="756000"/>
          </a:xfrm>
          <a:prstGeom prst="can">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44083">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5" name="円柱 4">
            <a:extLst>
              <a:ext uri="{FF2B5EF4-FFF2-40B4-BE49-F238E27FC236}">
                <a16:creationId xmlns:a16="http://schemas.microsoft.com/office/drawing/2014/main" id="{BEEFB5DA-64C3-49B1-86BE-A8DEDCE739AF}"/>
              </a:ext>
            </a:extLst>
          </p:cNvPr>
          <p:cNvSpPr/>
          <p:nvPr/>
        </p:nvSpPr>
        <p:spPr>
          <a:xfrm>
            <a:off x="472167" y="2681586"/>
            <a:ext cx="1738852" cy="756000"/>
          </a:xfrm>
          <a:prstGeom prst="ca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472166" y="2952234"/>
            <a:ext cx="1738852" cy="374461"/>
          </a:xfrm>
          <a:prstGeom prst="rect">
            <a:avLst/>
          </a:prstGeom>
        </p:spPr>
        <p:txBody>
          <a:bodyPr wrap="square">
            <a:spAutoFit/>
          </a:bodyPr>
          <a:lstStyle/>
          <a:p>
            <a:pPr algn="ctr" defTabSz="844083">
              <a:lnSpc>
                <a:spcPts val="2215"/>
              </a:lnSpc>
              <a:defRPr/>
            </a:pPr>
            <a:r>
              <a:rPr lang="ja-JP" altLang="en-US" sz="1477" b="1" kern="0" dirty="0">
                <a:solidFill>
                  <a:prstClr val="black">
                    <a:lumMod val="75000"/>
                    <a:lumOff val="25000"/>
                  </a:prstClr>
                </a:solidFill>
                <a:effectLst>
                  <a:glow rad="101600">
                    <a:prstClr val="white"/>
                  </a:glow>
                </a:effectLst>
                <a:latin typeface="メイリオ" panose="020B0604030504040204" pitchFamily="50" charset="-128"/>
                <a:ea typeface="メイリオ" panose="020B0604030504040204" pitchFamily="50" charset="-128"/>
                <a:cs typeface="メイリオ" panose="020B0604030504040204" pitchFamily="50" charset="-128"/>
              </a:rPr>
              <a:t>要介護認定等情報</a:t>
            </a:r>
          </a:p>
        </p:txBody>
      </p:sp>
      <p:sp>
        <p:nvSpPr>
          <p:cNvPr id="21" name="正方形/長方形 20"/>
          <p:cNvSpPr/>
          <p:nvPr/>
        </p:nvSpPr>
        <p:spPr>
          <a:xfrm>
            <a:off x="466491" y="3505417"/>
            <a:ext cx="1744527" cy="374461"/>
          </a:xfrm>
          <a:prstGeom prst="rect">
            <a:avLst/>
          </a:prstGeom>
        </p:spPr>
        <p:txBody>
          <a:bodyPr wrap="square">
            <a:spAutoFit/>
          </a:bodyPr>
          <a:lstStyle/>
          <a:p>
            <a:pPr algn="ctr" defTabSz="844083">
              <a:lnSpc>
                <a:spcPts val="2215"/>
              </a:lnSpc>
              <a:defRPr/>
            </a:pPr>
            <a:r>
              <a:rPr lang="ja-JP" altLang="en-US" sz="1477" b="1" kern="0" dirty="0">
                <a:solidFill>
                  <a:prstClr val="black">
                    <a:lumMod val="75000"/>
                    <a:lumOff val="25000"/>
                  </a:prstClr>
                </a:solidFill>
                <a:effectLst>
                  <a:glow rad="101600">
                    <a:prstClr val="white"/>
                  </a:glow>
                </a:effectLst>
                <a:latin typeface="メイリオ" panose="020B0604030504040204" pitchFamily="50" charset="-128"/>
                <a:ea typeface="メイリオ" panose="020B0604030504040204" pitchFamily="50" charset="-128"/>
                <a:cs typeface="メイリオ" panose="020B0604030504040204" pitchFamily="50" charset="-128"/>
              </a:rPr>
              <a:t>リハビリデータ</a:t>
            </a:r>
          </a:p>
        </p:txBody>
      </p:sp>
      <p:cxnSp>
        <p:nvCxnSpPr>
          <p:cNvPr id="10" name="直線コネクタ 9"/>
          <p:cNvCxnSpPr/>
          <p:nvPr/>
        </p:nvCxnSpPr>
        <p:spPr>
          <a:xfrm>
            <a:off x="2167045" y="3593305"/>
            <a:ext cx="477619"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3" name="カギ線コネクタ 42"/>
          <p:cNvCxnSpPr>
            <a:stCxn id="2" idx="1"/>
            <a:endCxn id="5" idx="4"/>
          </p:cNvCxnSpPr>
          <p:nvPr/>
        </p:nvCxnSpPr>
        <p:spPr>
          <a:xfrm rot="10800000" flipV="1">
            <a:off x="2211021" y="1377957"/>
            <a:ext cx="439259" cy="1681629"/>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22" idx="3"/>
            <a:endCxn id="25" idx="1"/>
          </p:cNvCxnSpPr>
          <p:nvPr/>
        </p:nvCxnSpPr>
        <p:spPr>
          <a:xfrm>
            <a:off x="2211017" y="4248730"/>
            <a:ext cx="433646" cy="957960"/>
          </a:xfrm>
          <a:prstGeom prst="bentConnector3">
            <a:avLst>
              <a:gd name="adj1" fmla="val 50000"/>
            </a:avLst>
          </a:prstGeom>
          <a:ln w="28575"/>
        </p:spPr>
        <p:style>
          <a:lnRef idx="1">
            <a:schemeClr val="accent4"/>
          </a:lnRef>
          <a:fillRef idx="0">
            <a:schemeClr val="accent4"/>
          </a:fillRef>
          <a:effectRef idx="0">
            <a:schemeClr val="accent4"/>
          </a:effectRef>
          <a:fontRef idx="minor">
            <a:schemeClr val="tx1"/>
          </a:fontRef>
        </p:style>
      </p:cxnSp>
      <p:sp>
        <p:nvSpPr>
          <p:cNvPr id="19" name="正方形/長方形 18"/>
          <p:cNvSpPr/>
          <p:nvPr/>
        </p:nvSpPr>
        <p:spPr>
          <a:xfrm>
            <a:off x="0" y="0"/>
            <a:ext cx="9906001" cy="432000"/>
          </a:xfrm>
          <a:prstGeom prst="rect">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介護関連データベースの</a:t>
            </a:r>
            <a:r>
              <a:rPr kumimoji="1" lang="ja-JP" altLang="en-US" sz="24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構成</a:t>
            </a:r>
            <a:endParaRPr kumimoji="1" lang="en-US" altLang="ja-JP"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204B9FB-E35C-4852-9C2F-17CD75B4BA35}" type="slidenum">
              <a:rPr lang="ja-JP" altLang="en-US" sz="1400" smtClean="0">
                <a:solidFill>
                  <a:prstClr val="black"/>
                </a:solidFill>
              </a:rPr>
              <a:pPr/>
              <a:t>32</a:t>
            </a:fld>
            <a:endParaRPr lang="ja-JP" altLang="en-US" sz="1400" dirty="0">
              <a:solidFill>
                <a:prstClr val="black"/>
              </a:solidFill>
            </a:endParaRPr>
          </a:p>
        </p:txBody>
      </p:sp>
    </p:spTree>
    <p:extLst>
      <p:ext uri="{BB962C8B-B14F-4D97-AF65-F5344CB8AC3E}">
        <p14:creationId xmlns:p14="http://schemas.microsoft.com/office/powerpoint/2010/main" val="1460197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44488" y="845027"/>
            <a:ext cx="9217024" cy="5320278"/>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7948" rIns="107948" anchor="t" anchorCtr="0"/>
          <a:lstStyle/>
          <a:p>
            <a:pPr defTabSz="913943">
              <a:lnSpc>
                <a:spcPts val="1299"/>
              </a:lnSpc>
            </a:pPr>
            <a:endParaRPr lang="en-US" altLang="ja-JP" sz="1599" dirty="0">
              <a:solidFill>
                <a:prstClr val="black"/>
              </a:solidFill>
              <a:latin typeface="ＭＳ ゴシック" pitchFamily="49" charset="-128"/>
              <a:ea typeface="ＭＳ ゴシック" pitchFamily="49" charset="-128"/>
            </a:endParaRPr>
          </a:p>
          <a:p>
            <a:pPr marL="177711" indent="-177711" algn="just" defTabSz="913943"/>
            <a:r>
              <a:rPr lang="ja-JP" altLang="en-US" sz="1599" b="1" dirty="0">
                <a:solidFill>
                  <a:prstClr val="black"/>
                </a:solidFill>
                <a:latin typeface="メイリオ" panose="020B0604030504040204" pitchFamily="50" charset="-128"/>
                <a:ea typeface="メイリオ" panose="020B0604030504040204" pitchFamily="50" charset="-128"/>
              </a:rPr>
              <a:t>１．介護保険総合データベース（介護</a:t>
            </a:r>
            <a:r>
              <a:rPr lang="en-US" altLang="ja-JP" sz="1599" b="1" dirty="0">
                <a:solidFill>
                  <a:prstClr val="black"/>
                </a:solidFill>
                <a:latin typeface="メイリオ" panose="020B0604030504040204" pitchFamily="50" charset="-128"/>
                <a:ea typeface="メイリオ" panose="020B0604030504040204" pitchFamily="50" charset="-128"/>
              </a:rPr>
              <a:t>DB</a:t>
            </a:r>
            <a:r>
              <a:rPr lang="ja-JP" altLang="en-US" sz="1599" b="1" dirty="0">
                <a:solidFill>
                  <a:prstClr val="black"/>
                </a:solidFill>
                <a:latin typeface="メイリオ" panose="020B0604030504040204" pitchFamily="50" charset="-128"/>
                <a:ea typeface="メイリオ" panose="020B0604030504040204" pitchFamily="50" charset="-128"/>
              </a:rPr>
              <a:t>）の概要</a:t>
            </a:r>
            <a:endParaRPr lang="en-US" altLang="ja-JP" sz="1599" b="1" dirty="0">
              <a:solidFill>
                <a:prstClr val="black"/>
              </a:solidFill>
              <a:latin typeface="メイリオ" panose="020B0604030504040204" pitchFamily="50" charset="-128"/>
              <a:ea typeface="メイリオ" panose="020B0604030504040204" pitchFamily="50" charset="-128"/>
            </a:endParaRPr>
          </a:p>
          <a:p>
            <a:pPr marL="177711" indent="-177711" algn="just" defTabSz="913943">
              <a:spcBef>
                <a:spcPts val="600"/>
              </a:spcBef>
            </a:pPr>
            <a:r>
              <a:rPr lang="ja-JP" altLang="en-US" sz="1599" dirty="0">
                <a:solidFill>
                  <a:prstClr val="black"/>
                </a:solidFill>
                <a:latin typeface="メイリオ" panose="020B0604030504040204" pitchFamily="50" charset="-128"/>
                <a:ea typeface="メイリオ" panose="020B0604030504040204" pitchFamily="50" charset="-128"/>
              </a:rPr>
              <a:t>　</a:t>
            </a:r>
            <a:r>
              <a:rPr lang="ja-JP" altLang="en-US" sz="1599" dirty="0" smtClean="0">
                <a:solidFill>
                  <a:prstClr val="black"/>
                </a:solidFill>
                <a:latin typeface="メイリオ" panose="020B0604030504040204" pitchFamily="50" charset="-128"/>
                <a:ea typeface="メイリオ" panose="020B0604030504040204" pitchFamily="50" charset="-128"/>
              </a:rPr>
              <a:t>○介護</a:t>
            </a:r>
            <a:r>
              <a:rPr lang="en-US" altLang="ja-JP" sz="1599" dirty="0">
                <a:solidFill>
                  <a:prstClr val="black"/>
                </a:solidFill>
                <a:latin typeface="メイリオ" panose="020B0604030504040204" pitchFamily="50" charset="-128"/>
                <a:ea typeface="メイリオ" panose="020B0604030504040204" pitchFamily="50" charset="-128"/>
              </a:rPr>
              <a:t>DB</a:t>
            </a:r>
            <a:r>
              <a:rPr lang="ja-JP" altLang="en-US" sz="1599" dirty="0">
                <a:solidFill>
                  <a:prstClr val="black"/>
                </a:solidFill>
                <a:latin typeface="メイリオ" panose="020B0604030504040204" pitchFamily="50" charset="-128"/>
                <a:ea typeface="メイリオ" panose="020B0604030504040204" pitchFamily="50" charset="-128"/>
              </a:rPr>
              <a:t>とは</a:t>
            </a:r>
            <a:endParaRPr lang="en-US" altLang="ja-JP" sz="1599" dirty="0">
              <a:solidFill>
                <a:prstClr val="black"/>
              </a:solidFill>
              <a:latin typeface="メイリオ" panose="020B0604030504040204" pitchFamily="50" charset="-128"/>
              <a:ea typeface="メイリオ" panose="020B0604030504040204" pitchFamily="50" charset="-128"/>
            </a:endParaRPr>
          </a:p>
          <a:p>
            <a:pPr marL="177711" indent="-177711" algn="just" defTabSz="913943">
              <a:spcBef>
                <a:spcPts val="600"/>
              </a:spcBef>
            </a:pPr>
            <a:r>
              <a:rPr lang="ja-JP" altLang="en-US" sz="1599" dirty="0">
                <a:solidFill>
                  <a:prstClr val="black"/>
                </a:solidFill>
                <a:latin typeface="メイリオ" panose="020B0604030504040204" pitchFamily="50" charset="-128"/>
                <a:ea typeface="メイリオ" panose="020B0604030504040204" pitchFamily="50" charset="-128"/>
              </a:rPr>
              <a:t>　　介護給付費明細書（介護レセプト）等の電子化情報を収集し、厚生労働省が管理するサーバー　</a:t>
            </a:r>
            <a:endParaRPr lang="en-US" altLang="ja-JP" sz="1599" dirty="0">
              <a:solidFill>
                <a:prstClr val="black"/>
              </a:solidFill>
              <a:latin typeface="メイリオ" panose="020B0604030504040204" pitchFamily="50" charset="-128"/>
              <a:ea typeface="メイリオ" panose="020B0604030504040204" pitchFamily="50" charset="-128"/>
            </a:endParaRPr>
          </a:p>
          <a:p>
            <a:pPr marL="177711" indent="-177711" algn="just" defTabSz="913943">
              <a:spcBef>
                <a:spcPts val="600"/>
              </a:spcBef>
            </a:pPr>
            <a:r>
              <a:rPr lang="ja-JP" altLang="en-US" sz="1599" dirty="0">
                <a:solidFill>
                  <a:prstClr val="black"/>
                </a:solidFill>
                <a:latin typeface="メイリオ" panose="020B0604030504040204" pitchFamily="50" charset="-128"/>
                <a:ea typeface="メイリオ" panose="020B0604030504040204" pitchFamily="50" charset="-128"/>
              </a:rPr>
              <a:t>　　内へ格納（平成</a:t>
            </a:r>
            <a:r>
              <a:rPr lang="en-US" altLang="ja-JP" sz="1599" dirty="0">
                <a:solidFill>
                  <a:prstClr val="black"/>
                </a:solidFill>
                <a:latin typeface="メイリオ" panose="020B0604030504040204" pitchFamily="50" charset="-128"/>
                <a:ea typeface="メイリオ" panose="020B0604030504040204" pitchFamily="50" charset="-128"/>
              </a:rPr>
              <a:t>25</a:t>
            </a:r>
            <a:r>
              <a:rPr lang="ja-JP" altLang="en-US" sz="1599" dirty="0" smtClean="0">
                <a:solidFill>
                  <a:prstClr val="black"/>
                </a:solidFill>
                <a:latin typeface="メイリオ" panose="020B0604030504040204" pitchFamily="50" charset="-128"/>
                <a:ea typeface="メイリオ" panose="020B0604030504040204" pitchFamily="50" charset="-128"/>
              </a:rPr>
              <a:t>年度から運用開始）</a:t>
            </a:r>
            <a:r>
              <a:rPr lang="ja-JP" altLang="en-US" sz="1599" dirty="0">
                <a:solidFill>
                  <a:prstClr val="black"/>
                </a:solidFill>
                <a:latin typeface="メイリオ" panose="020B0604030504040204" pitchFamily="50" charset="-128"/>
                <a:ea typeface="メイリオ" panose="020B0604030504040204" pitchFamily="50" charset="-128"/>
              </a:rPr>
              <a:t>。</a:t>
            </a:r>
            <a:endParaRPr lang="en-US" altLang="ja-JP" sz="1599" dirty="0">
              <a:solidFill>
                <a:prstClr val="black"/>
              </a:solidFill>
              <a:latin typeface="メイリオ" panose="020B0604030504040204" pitchFamily="50" charset="-128"/>
              <a:ea typeface="メイリオ" panose="020B0604030504040204" pitchFamily="50" charset="-128"/>
            </a:endParaRPr>
          </a:p>
          <a:p>
            <a:pPr marL="349075" indent="1587" algn="just" defTabSz="913943">
              <a:spcBef>
                <a:spcPts val="600"/>
              </a:spcBef>
            </a:pPr>
            <a:r>
              <a:rPr lang="ja-JP" altLang="en-US" sz="1599" dirty="0">
                <a:solidFill>
                  <a:prstClr val="black"/>
                </a:solidFill>
                <a:latin typeface="メイリオ" panose="020B0604030504040204" pitchFamily="50" charset="-128"/>
                <a:ea typeface="メイリオ" panose="020B0604030504040204" pitchFamily="50" charset="-128"/>
              </a:rPr>
              <a:t>＜収集目的＞</a:t>
            </a:r>
            <a:endParaRPr lang="en-US" altLang="ja-JP" sz="1599" dirty="0">
              <a:solidFill>
                <a:prstClr val="black"/>
              </a:solidFill>
              <a:latin typeface="メイリオ" panose="020B0604030504040204" pitchFamily="50" charset="-128"/>
              <a:ea typeface="メイリオ" panose="020B0604030504040204" pitchFamily="50" charset="-128"/>
            </a:endParaRPr>
          </a:p>
          <a:p>
            <a:pPr marL="526786" indent="-179298" algn="just" defTabSz="913943"/>
            <a:r>
              <a:rPr lang="ja-JP" altLang="en-US" sz="1599" dirty="0">
                <a:solidFill>
                  <a:prstClr val="black"/>
                </a:solidFill>
                <a:latin typeface="メイリオ" panose="020B0604030504040204" pitchFamily="50" charset="-128"/>
                <a:ea typeface="メイリオ" panose="020B0604030504040204" pitchFamily="50" charset="-128"/>
              </a:rPr>
              <a:t>○　介護保険事業計画等の作成・実施等及び国民の健康の保持増進及びその有する能力の維持</a:t>
            </a:r>
            <a:endParaRPr lang="en-US" altLang="ja-JP" sz="1599" dirty="0">
              <a:solidFill>
                <a:prstClr val="black"/>
              </a:solidFill>
              <a:latin typeface="メイリオ" panose="020B0604030504040204" pitchFamily="50" charset="-128"/>
              <a:ea typeface="メイリオ" panose="020B0604030504040204" pitchFamily="50" charset="-128"/>
            </a:endParaRPr>
          </a:p>
          <a:p>
            <a:pPr marL="526786" indent="-179298" algn="just" defTabSz="913943"/>
            <a:r>
              <a:rPr lang="ja-JP" altLang="en-US" sz="1599" dirty="0">
                <a:solidFill>
                  <a:prstClr val="black"/>
                </a:solidFill>
                <a:latin typeface="メイリオ" panose="020B0604030504040204" pitchFamily="50" charset="-128"/>
                <a:ea typeface="メイリオ" panose="020B0604030504040204" pitchFamily="50" charset="-128"/>
              </a:rPr>
              <a:t>　　向上に資するため（</a:t>
            </a:r>
            <a:r>
              <a:rPr lang="en-US" altLang="ja-JP" sz="1599" dirty="0">
                <a:solidFill>
                  <a:prstClr val="black"/>
                </a:solidFill>
                <a:latin typeface="メイリオ" panose="020B0604030504040204" pitchFamily="50" charset="-128"/>
                <a:ea typeface="メイリオ" panose="020B0604030504040204" pitchFamily="50" charset="-128"/>
              </a:rPr>
              <a:t>※</a:t>
            </a:r>
            <a:r>
              <a:rPr lang="ja-JP" altLang="en-US" sz="1599" dirty="0">
                <a:solidFill>
                  <a:prstClr val="black"/>
                </a:solidFill>
                <a:latin typeface="メイリオ" panose="020B0604030504040204" pitchFamily="50" charset="-128"/>
                <a:ea typeface="メイリオ" panose="020B0604030504040204" pitchFamily="50" charset="-128"/>
              </a:rPr>
              <a:t>）</a:t>
            </a:r>
            <a:endParaRPr lang="en-US" altLang="ja-JP" sz="1599" dirty="0">
              <a:solidFill>
                <a:prstClr val="black"/>
              </a:solidFill>
              <a:latin typeface="メイリオ" panose="020B0604030504040204" pitchFamily="50" charset="-128"/>
              <a:ea typeface="メイリオ" panose="020B0604030504040204" pitchFamily="50" charset="-128"/>
            </a:endParaRPr>
          </a:p>
          <a:p>
            <a:pPr marL="349075" indent="1587" algn="just" defTabSz="913943">
              <a:spcBef>
                <a:spcPts val="600"/>
              </a:spcBef>
            </a:pPr>
            <a:r>
              <a:rPr lang="ja-JP" altLang="en-US" sz="1599" dirty="0">
                <a:solidFill>
                  <a:prstClr val="black"/>
                </a:solidFill>
                <a:latin typeface="メイリオ" panose="020B0604030504040204" pitchFamily="50" charset="-128"/>
                <a:ea typeface="メイリオ" panose="020B0604030504040204" pitchFamily="50" charset="-128"/>
              </a:rPr>
              <a:t>＜保有主体＞</a:t>
            </a:r>
            <a:endParaRPr lang="en-US" altLang="ja-JP" sz="1599" dirty="0">
              <a:solidFill>
                <a:prstClr val="black"/>
              </a:solidFill>
              <a:latin typeface="メイリオ" panose="020B0604030504040204" pitchFamily="50" charset="-128"/>
              <a:ea typeface="メイリオ" panose="020B0604030504040204" pitchFamily="50" charset="-128"/>
            </a:endParaRPr>
          </a:p>
          <a:p>
            <a:pPr marL="349075" indent="1587" algn="just" defTabSz="913943"/>
            <a:r>
              <a:rPr lang="ja-JP" altLang="en-US" sz="1599" dirty="0">
                <a:solidFill>
                  <a:prstClr val="black"/>
                </a:solidFill>
                <a:latin typeface="メイリオ" panose="020B0604030504040204" pitchFamily="50" charset="-128"/>
                <a:ea typeface="メイリオ" panose="020B0604030504040204" pitchFamily="50" charset="-128"/>
              </a:rPr>
              <a:t>○　厚生労働大臣</a:t>
            </a:r>
            <a:endParaRPr lang="en-US" altLang="ja-JP" sz="1599" dirty="0">
              <a:solidFill>
                <a:prstClr val="black"/>
              </a:solidFill>
              <a:latin typeface="メイリオ" panose="020B0604030504040204" pitchFamily="50" charset="-128"/>
              <a:ea typeface="メイリオ" panose="020B0604030504040204" pitchFamily="50" charset="-128"/>
            </a:endParaRPr>
          </a:p>
          <a:p>
            <a:pPr marL="626749" indent="-95202" algn="just" defTabSz="913943">
              <a:spcBef>
                <a:spcPts val="600"/>
              </a:spcBef>
            </a:pPr>
            <a:r>
              <a:rPr lang="en-US" altLang="ja-JP" sz="1199" dirty="0">
                <a:solidFill>
                  <a:prstClr val="black"/>
                </a:solidFill>
                <a:latin typeface="メイリオ" panose="020B0604030504040204" pitchFamily="50" charset="-128"/>
                <a:ea typeface="メイリオ" panose="020B0604030504040204" pitchFamily="50" charset="-128"/>
              </a:rPr>
              <a:t>※</a:t>
            </a:r>
            <a:r>
              <a:rPr lang="ja-JP" altLang="en-US" sz="1199" dirty="0">
                <a:solidFill>
                  <a:prstClr val="black"/>
                </a:solidFill>
                <a:latin typeface="メイリオ" panose="020B0604030504040204" pitchFamily="50" charset="-128"/>
                <a:ea typeface="メイリオ" panose="020B0604030504040204" pitchFamily="50" charset="-128"/>
              </a:rPr>
              <a:t>　「地域包括ケアシステムの強化のための介護保険法等の一部を改正する法律」（平成</a:t>
            </a:r>
            <a:r>
              <a:rPr lang="en-US" altLang="ja-JP" sz="1199" dirty="0">
                <a:solidFill>
                  <a:prstClr val="black"/>
                </a:solidFill>
                <a:latin typeface="メイリオ" panose="020B0604030504040204" pitchFamily="50" charset="-128"/>
                <a:ea typeface="メイリオ" panose="020B0604030504040204" pitchFamily="50" charset="-128"/>
              </a:rPr>
              <a:t>29</a:t>
            </a:r>
            <a:r>
              <a:rPr lang="ja-JP" altLang="en-US" sz="1199" dirty="0">
                <a:solidFill>
                  <a:prstClr val="black"/>
                </a:solidFill>
                <a:latin typeface="メイリオ" panose="020B0604030504040204" pitchFamily="50" charset="-128"/>
                <a:ea typeface="メイリオ" panose="020B0604030504040204" pitchFamily="50" charset="-128"/>
              </a:rPr>
              <a:t>年５月</a:t>
            </a:r>
            <a:r>
              <a:rPr lang="en-US" altLang="ja-JP" sz="1199" dirty="0">
                <a:solidFill>
                  <a:prstClr val="black"/>
                </a:solidFill>
                <a:latin typeface="メイリオ" panose="020B0604030504040204" pitchFamily="50" charset="-128"/>
                <a:ea typeface="メイリオ" panose="020B0604030504040204" pitchFamily="50" charset="-128"/>
              </a:rPr>
              <a:t>26</a:t>
            </a:r>
            <a:r>
              <a:rPr lang="ja-JP" altLang="en-US" sz="1199" dirty="0">
                <a:solidFill>
                  <a:prstClr val="black"/>
                </a:solidFill>
                <a:latin typeface="メイリオ" panose="020B0604030504040204" pitchFamily="50" charset="-128"/>
                <a:ea typeface="メイリオ" panose="020B0604030504040204" pitchFamily="50" charset="-128"/>
              </a:rPr>
              <a:t>日成立）により、収集目的を規定するとともに、市町村等によるデータ提出等を義務化。</a:t>
            </a:r>
            <a:endParaRPr lang="en-US" altLang="ja-JP" sz="1199" dirty="0">
              <a:solidFill>
                <a:prstClr val="black"/>
              </a:solidFill>
              <a:latin typeface="メイリオ" panose="020B0604030504040204" pitchFamily="50" charset="-128"/>
              <a:ea typeface="メイリオ" panose="020B0604030504040204" pitchFamily="50" charset="-128"/>
            </a:endParaRPr>
          </a:p>
          <a:p>
            <a:pPr marL="177711" indent="-177711" algn="just" defTabSz="913943">
              <a:spcBef>
                <a:spcPts val="400"/>
              </a:spcBef>
            </a:pPr>
            <a:r>
              <a:rPr lang="ja-JP" altLang="en-US" sz="1199" dirty="0">
                <a:solidFill>
                  <a:prstClr val="black"/>
                </a:solidFill>
                <a:latin typeface="メイリオ" panose="020B0604030504040204" pitchFamily="50" charset="-128"/>
                <a:ea typeface="メイリオ" panose="020B0604030504040204" pitchFamily="50" charset="-128"/>
              </a:rPr>
              <a:t>　　　　（参考）介護保険法（平成９年法律第</a:t>
            </a:r>
            <a:r>
              <a:rPr lang="en-US" altLang="ja-JP" sz="1199" dirty="0">
                <a:solidFill>
                  <a:prstClr val="black"/>
                </a:solidFill>
                <a:latin typeface="メイリオ" panose="020B0604030504040204" pitchFamily="50" charset="-128"/>
                <a:ea typeface="メイリオ" panose="020B0604030504040204" pitchFamily="50" charset="-128"/>
              </a:rPr>
              <a:t>123</a:t>
            </a:r>
            <a:r>
              <a:rPr lang="ja-JP" altLang="en-US" sz="1199" dirty="0">
                <a:solidFill>
                  <a:prstClr val="black"/>
                </a:solidFill>
                <a:latin typeface="メイリオ" panose="020B0604030504040204" pitchFamily="50" charset="-128"/>
                <a:ea typeface="メイリオ" panose="020B0604030504040204" pitchFamily="50" charset="-128"/>
              </a:rPr>
              <a:t>号）　抄</a:t>
            </a:r>
            <a:endParaRPr lang="en-US" altLang="ja-JP" sz="1199" dirty="0">
              <a:solidFill>
                <a:prstClr val="black"/>
              </a:solidFill>
              <a:latin typeface="メイリオ" panose="020B0604030504040204" pitchFamily="50" charset="-128"/>
              <a:ea typeface="メイリオ" panose="020B0604030504040204" pitchFamily="50" charset="-128"/>
            </a:endParaRPr>
          </a:p>
          <a:p>
            <a:pPr marL="804461" indent="-172951" algn="just" defTabSz="913943"/>
            <a:r>
              <a:rPr lang="ja-JP" altLang="en-US" sz="1199" dirty="0">
                <a:solidFill>
                  <a:prstClr val="black"/>
                </a:solidFill>
                <a:latin typeface="メイリオ" panose="020B0604030504040204" pitchFamily="50" charset="-128"/>
                <a:ea typeface="メイリオ" panose="020B0604030504040204" pitchFamily="50" charset="-128"/>
              </a:rPr>
              <a:t>第</a:t>
            </a:r>
            <a:r>
              <a:rPr lang="en-US" altLang="ja-JP" sz="1199" dirty="0">
                <a:solidFill>
                  <a:prstClr val="black"/>
                </a:solidFill>
                <a:latin typeface="メイリオ" panose="020B0604030504040204" pitchFamily="50" charset="-128"/>
                <a:ea typeface="メイリオ" panose="020B0604030504040204" pitchFamily="50" charset="-128"/>
              </a:rPr>
              <a:t>118</a:t>
            </a:r>
            <a:r>
              <a:rPr lang="ja-JP" altLang="en-US" sz="1199" dirty="0">
                <a:solidFill>
                  <a:prstClr val="black"/>
                </a:solidFill>
                <a:latin typeface="メイリオ" panose="020B0604030504040204" pitchFamily="50" charset="-128"/>
                <a:ea typeface="メイリオ" panose="020B0604030504040204" pitchFamily="50" charset="-128"/>
              </a:rPr>
              <a:t>条</a:t>
            </a:r>
            <a:r>
              <a:rPr lang="ja-JP" altLang="en-US" sz="1199" dirty="0" smtClean="0">
                <a:solidFill>
                  <a:prstClr val="black"/>
                </a:solidFill>
                <a:latin typeface="メイリオ" panose="020B0604030504040204" pitchFamily="50" charset="-128"/>
                <a:ea typeface="メイリオ" panose="020B0604030504040204" pitchFamily="50" charset="-128"/>
              </a:rPr>
              <a:t>の２</a:t>
            </a:r>
            <a:r>
              <a:rPr lang="ja-JP" altLang="en-US" sz="1199" dirty="0">
                <a:solidFill>
                  <a:prstClr val="black"/>
                </a:solidFill>
                <a:latin typeface="メイリオ" panose="020B0604030504040204" pitchFamily="50" charset="-128"/>
                <a:ea typeface="メイリオ" panose="020B0604030504040204" pitchFamily="50" charset="-128"/>
              </a:rPr>
              <a:t>　厚生労働大臣は、市町村介護保険事業計画及び都道府県介護保険事業支援計画の作成、実施及び評価並びに国民の健康の保持増進及びその有する能力の維持向上に資するため、次に掲げる事項に関する情報について調査及び分析を行い、その結果を公表するものとする。 </a:t>
            </a:r>
          </a:p>
          <a:p>
            <a:pPr marL="982172" lvl="2" indent="-172951" defTabSz="913943"/>
            <a:r>
              <a:rPr lang="ja-JP" altLang="en-US" sz="1199" dirty="0">
                <a:solidFill>
                  <a:prstClr val="black"/>
                </a:solidFill>
                <a:latin typeface="メイリオ" panose="020B0604030504040204" pitchFamily="50" charset="-128"/>
                <a:ea typeface="メイリオ" panose="020B0604030504040204" pitchFamily="50" charset="-128"/>
              </a:rPr>
              <a:t>一　介護給付等に要する費用の額に関する地域別、年齢別又は要介護認定及び要支援認定別の状況その他の厚生労働省令で定める事項 </a:t>
            </a:r>
          </a:p>
          <a:p>
            <a:pPr marL="982172" lvl="2" indent="-172951" defTabSz="913943"/>
            <a:r>
              <a:rPr lang="ja-JP" altLang="en-US" sz="1199" dirty="0">
                <a:solidFill>
                  <a:prstClr val="black"/>
                </a:solidFill>
                <a:latin typeface="メイリオ" panose="020B0604030504040204" pitchFamily="50" charset="-128"/>
                <a:ea typeface="メイリオ" panose="020B0604030504040204" pitchFamily="50" charset="-128"/>
              </a:rPr>
              <a:t>二　被保険者の要介護認定及び要支援認定における調査に関する状況その他の厚生労働省令で定める事項 </a:t>
            </a:r>
          </a:p>
          <a:p>
            <a:pPr marL="804461" lvl="2" indent="-172951" defTabSz="913943"/>
            <a:r>
              <a:rPr lang="ja-JP" altLang="en-US" sz="1199" dirty="0">
                <a:solidFill>
                  <a:prstClr val="black"/>
                </a:solidFill>
                <a:latin typeface="メイリオ" panose="020B0604030504040204" pitchFamily="50" charset="-128"/>
                <a:ea typeface="メイリオ" panose="020B0604030504040204" pitchFamily="50" charset="-128"/>
              </a:rPr>
              <a:t>２　市町村は、厚生労働大臣に対し、前項に規定する調査及び分析に必要な情報を、厚生労働省令で定める方法により提供しなければならない。 </a:t>
            </a:r>
          </a:p>
          <a:p>
            <a:pPr marL="804461" lvl="2" indent="-172951" defTabSz="913943"/>
            <a:r>
              <a:rPr lang="ja-JP" altLang="en-US" sz="1199" dirty="0">
                <a:solidFill>
                  <a:prstClr val="black"/>
                </a:solidFill>
                <a:latin typeface="メイリオ" panose="020B0604030504040204" pitchFamily="50" charset="-128"/>
                <a:ea typeface="メイリオ" panose="020B0604030504040204" pitchFamily="50" charset="-128"/>
              </a:rPr>
              <a:t>３　厚生労働大臣は、必要があると認めるときは、都道府県及び市町村に対し、第一項に規定する調査及び分析に必要な情報を、厚生労働省令で定める方法により提供するよう求めることができる。</a:t>
            </a:r>
            <a:endParaRPr lang="en-US" altLang="ja-JP" sz="1199" dirty="0">
              <a:solidFill>
                <a:prstClr val="black"/>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3455667" y="6259094"/>
            <a:ext cx="5976664" cy="307648"/>
          </a:xfrm>
          <a:prstGeom prst="rect">
            <a:avLst/>
          </a:prstGeom>
        </p:spPr>
        <p:txBody>
          <a:bodyPr wrap="square">
            <a:spAutoFit/>
          </a:bodyPr>
          <a:lstStyle/>
          <a:p>
            <a:pPr defTabSz="913943" fontAlgn="base">
              <a:spcBef>
                <a:spcPct val="0"/>
              </a:spcBef>
              <a:spcAft>
                <a:spcPct val="0"/>
              </a:spcAft>
            </a:pPr>
            <a:r>
              <a:rPr lang="ja-JP" altLang="en-US" sz="1399" dirty="0">
                <a:solidFill>
                  <a:prstClr val="black"/>
                </a:solidFill>
                <a:latin typeface="メイリオ" panose="020B0604030504040204" pitchFamily="50" charset="-128"/>
                <a:ea typeface="メイリオ" panose="020B0604030504040204" pitchFamily="50" charset="-128"/>
                <a:cs typeface="ＭＳ Ｐゴシック" pitchFamily="50" charset="-128"/>
              </a:rPr>
              <a:t>（出典）社会保障審議会介護保険部会（第</a:t>
            </a:r>
            <a:r>
              <a:rPr lang="en-US" altLang="ja-JP" sz="1399" dirty="0">
                <a:solidFill>
                  <a:prstClr val="black"/>
                </a:solidFill>
                <a:latin typeface="メイリオ" panose="020B0604030504040204" pitchFamily="50" charset="-128"/>
                <a:ea typeface="メイリオ" panose="020B0604030504040204" pitchFamily="50" charset="-128"/>
                <a:cs typeface="ＭＳ Ｐゴシック" pitchFamily="50" charset="-128"/>
              </a:rPr>
              <a:t>59</a:t>
            </a:r>
            <a:r>
              <a:rPr lang="ja-JP" altLang="en-US" sz="1399" dirty="0">
                <a:solidFill>
                  <a:prstClr val="black"/>
                </a:solidFill>
                <a:latin typeface="メイリオ" panose="020B0604030504040204" pitchFamily="50" charset="-128"/>
                <a:ea typeface="メイリオ" panose="020B0604030504040204" pitchFamily="50" charset="-128"/>
                <a:cs typeface="ＭＳ Ｐゴシック" pitchFamily="50" charset="-128"/>
              </a:rPr>
              <a:t>回）資料４（一部改変）</a:t>
            </a:r>
            <a:endParaRPr lang="ja-JP" altLang="en-US" sz="1399" dirty="0">
              <a:solidFill>
                <a:prstClr val="black"/>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F6AADB0F-A7F3-4F48-9FF7-649728E749EC}"/>
              </a:ext>
            </a:extLst>
          </p:cNvPr>
          <p:cNvSpPr/>
          <p:nvPr/>
        </p:nvSpPr>
        <p:spPr>
          <a:xfrm>
            <a:off x="2381"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a:defRPr/>
            </a:pPr>
            <a:r>
              <a:rPr lang="ja-JP" altLang="en-US" sz="2000" b="1" dirty="0">
                <a:solidFill>
                  <a:prstClr val="white"/>
                </a:solidFill>
                <a:latin typeface="Meiryo UI" panose="020B0604030504040204" pitchFamily="50" charset="-128"/>
                <a:ea typeface="Meiryo UI" panose="020B0604030504040204" pitchFamily="50" charset="-128"/>
              </a:rPr>
              <a:t>介護保険総合データベースについて</a:t>
            </a:r>
          </a:p>
        </p:txBody>
      </p:sp>
    </p:spTree>
    <p:extLst>
      <p:ext uri="{BB962C8B-B14F-4D97-AF65-F5344CB8AC3E}">
        <p14:creationId xmlns:p14="http://schemas.microsoft.com/office/powerpoint/2010/main" val="250783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259675" y="2288359"/>
            <a:ext cx="1944216" cy="103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正方形/長方形 62"/>
          <p:cNvSpPr/>
          <p:nvPr/>
        </p:nvSpPr>
        <p:spPr>
          <a:xfrm>
            <a:off x="259675" y="959173"/>
            <a:ext cx="1956131" cy="995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8208447" y="757130"/>
            <a:ext cx="1520405" cy="25998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589472" y="2226364"/>
            <a:ext cx="1365152" cy="35002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rPr>
              <a:t>事業所</a:t>
            </a:r>
            <a:endParaRPr lang="ja-JP" altLang="en-US" sz="1600" b="1" dirty="0">
              <a:solidFill>
                <a:srgbClr val="0070C0"/>
              </a:solidFill>
            </a:endParaRPr>
          </a:p>
        </p:txBody>
      </p:sp>
      <p:sp>
        <p:nvSpPr>
          <p:cNvPr id="9" name="正方形/長方形 8"/>
          <p:cNvSpPr/>
          <p:nvPr/>
        </p:nvSpPr>
        <p:spPr>
          <a:xfrm>
            <a:off x="513864" y="806744"/>
            <a:ext cx="1516369" cy="39000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rPr>
              <a:t>市区町村</a:t>
            </a:r>
            <a:endParaRPr lang="ja-JP" altLang="en-US" sz="1600" b="1" dirty="0">
              <a:solidFill>
                <a:srgbClr val="0070C0"/>
              </a:solidFill>
            </a:endParaRPr>
          </a:p>
        </p:txBody>
      </p:sp>
      <p:sp>
        <p:nvSpPr>
          <p:cNvPr id="11" name="正方形/長方形 10"/>
          <p:cNvSpPr/>
          <p:nvPr/>
        </p:nvSpPr>
        <p:spPr>
          <a:xfrm>
            <a:off x="8316459" y="620688"/>
            <a:ext cx="1365152" cy="61963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rPr>
              <a:t>厚生労働省</a:t>
            </a:r>
            <a:endParaRPr lang="en-US" altLang="ja-JP" sz="1600" b="1" dirty="0" smtClean="0">
              <a:solidFill>
                <a:srgbClr val="0070C0"/>
              </a:solidFill>
            </a:endParaRPr>
          </a:p>
          <a:p>
            <a:pPr algn="ctr"/>
            <a:r>
              <a:rPr lang="ja-JP" altLang="en-US" sz="1600" b="1" dirty="0" smtClean="0">
                <a:solidFill>
                  <a:srgbClr val="0070C0"/>
                </a:solidFill>
              </a:rPr>
              <a:t>「</a:t>
            </a:r>
            <a:r>
              <a:rPr lang="ja-JP" altLang="en-US" sz="1600" b="1" dirty="0" smtClean="0">
                <a:solidFill>
                  <a:srgbClr val="0070C0"/>
                </a:solidFill>
                <a:latin typeface="ＭＳ Ｐゴシック" panose="020B0600070205080204" pitchFamily="50" charset="-128"/>
              </a:rPr>
              <a:t>介護</a:t>
            </a:r>
            <a:r>
              <a:rPr lang="en-US" altLang="ja-JP" sz="1600" b="1" dirty="0" smtClean="0">
                <a:solidFill>
                  <a:srgbClr val="0070C0"/>
                </a:solidFill>
                <a:latin typeface="ＭＳ Ｐゴシック" panose="020B0600070205080204" pitchFamily="50" charset="-128"/>
              </a:rPr>
              <a:t>DB</a:t>
            </a:r>
            <a:r>
              <a:rPr lang="ja-JP" altLang="en-US" sz="1600" b="1" dirty="0" smtClean="0">
                <a:solidFill>
                  <a:srgbClr val="0070C0"/>
                </a:solidFill>
              </a:rPr>
              <a:t>」</a:t>
            </a:r>
            <a:endParaRPr lang="ja-JP" altLang="en-US" sz="1600" b="1" dirty="0">
              <a:solidFill>
                <a:srgbClr val="0070C0"/>
              </a:solidFill>
            </a:endParaRPr>
          </a:p>
        </p:txBody>
      </p:sp>
      <p:sp>
        <p:nvSpPr>
          <p:cNvPr id="13" name="正方形/長方形 12"/>
          <p:cNvSpPr/>
          <p:nvPr/>
        </p:nvSpPr>
        <p:spPr>
          <a:xfrm>
            <a:off x="555163" y="1274984"/>
            <a:ext cx="1475071" cy="550382"/>
          </a:xfrm>
          <a:prstGeom prst="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33CC"/>
                </a:solidFill>
              </a:rPr>
              <a:t>要介護認定</a:t>
            </a:r>
            <a:endParaRPr lang="en-US" altLang="ja-JP" sz="1600" b="1" dirty="0" smtClean="0">
              <a:solidFill>
                <a:srgbClr val="FF33CC"/>
              </a:solidFill>
            </a:endParaRPr>
          </a:p>
          <a:p>
            <a:pPr algn="ctr"/>
            <a:r>
              <a:rPr lang="ja-JP" altLang="en-US" sz="1600" b="1" dirty="0" smtClean="0">
                <a:solidFill>
                  <a:srgbClr val="FF33CC"/>
                </a:solidFill>
              </a:rPr>
              <a:t>情報</a:t>
            </a:r>
            <a:endParaRPr lang="ja-JP" altLang="en-US" sz="1600" b="1" dirty="0">
              <a:solidFill>
                <a:srgbClr val="FF33CC"/>
              </a:solidFill>
            </a:endParaRPr>
          </a:p>
        </p:txBody>
      </p:sp>
      <p:sp>
        <p:nvSpPr>
          <p:cNvPr id="16" name="AutoShape 34"/>
          <p:cNvSpPr>
            <a:spLocks noChangeArrowheads="1"/>
          </p:cNvSpPr>
          <p:nvPr/>
        </p:nvSpPr>
        <p:spPr bwMode="auto">
          <a:xfrm>
            <a:off x="7130907" y="959173"/>
            <a:ext cx="386596" cy="2285988"/>
          </a:xfrm>
          <a:prstGeom prst="bevel">
            <a:avLst>
              <a:gd name="adj" fmla="val 12500"/>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800" b="1">
                <a:solidFill>
                  <a:srgbClr val="000000"/>
                </a:solidFill>
                <a:latin typeface="Arial" charset="0"/>
              </a:rPr>
              <a:t>匿</a:t>
            </a:r>
          </a:p>
          <a:p>
            <a:pPr algn="ctr" eaLnBrk="1" hangingPunct="1">
              <a:spcBef>
                <a:spcPct val="0"/>
              </a:spcBef>
              <a:buFontTx/>
              <a:buNone/>
            </a:pPr>
            <a:r>
              <a:rPr lang="ja-JP" altLang="en-US" sz="1800" b="1">
                <a:solidFill>
                  <a:srgbClr val="000000"/>
                </a:solidFill>
                <a:latin typeface="Arial" charset="0"/>
              </a:rPr>
              <a:t>名</a:t>
            </a:r>
          </a:p>
          <a:p>
            <a:pPr algn="ctr" eaLnBrk="1" hangingPunct="1">
              <a:spcBef>
                <a:spcPct val="0"/>
              </a:spcBef>
              <a:buFontTx/>
              <a:buNone/>
            </a:pPr>
            <a:r>
              <a:rPr lang="ja-JP" altLang="en-US" sz="1800" b="1">
                <a:solidFill>
                  <a:srgbClr val="000000"/>
                </a:solidFill>
                <a:latin typeface="Arial" charset="0"/>
              </a:rPr>
              <a:t>化</a:t>
            </a:r>
          </a:p>
        </p:txBody>
      </p:sp>
      <p:sp>
        <p:nvSpPr>
          <p:cNvPr id="18" name="右矢印 17"/>
          <p:cNvSpPr/>
          <p:nvPr/>
        </p:nvSpPr>
        <p:spPr>
          <a:xfrm>
            <a:off x="7578424" y="1231058"/>
            <a:ext cx="566453" cy="441599"/>
          </a:xfrm>
          <a:prstGeom prst="rightArrow">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 name="正方形/長方形 31"/>
          <p:cNvSpPr/>
          <p:nvPr/>
        </p:nvSpPr>
        <p:spPr>
          <a:xfrm>
            <a:off x="8316459" y="1316936"/>
            <a:ext cx="1365152" cy="534888"/>
          </a:xfrm>
          <a:prstGeom prst="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33CC"/>
                </a:solidFill>
              </a:rPr>
              <a:t>要介護認定</a:t>
            </a:r>
            <a:endParaRPr lang="en-US" altLang="ja-JP" sz="1600" b="1" dirty="0">
              <a:solidFill>
                <a:srgbClr val="FF33CC"/>
              </a:solidFill>
            </a:endParaRPr>
          </a:p>
          <a:p>
            <a:pPr algn="ctr"/>
            <a:r>
              <a:rPr lang="ja-JP" altLang="en-US" sz="1600" b="1" dirty="0">
                <a:solidFill>
                  <a:srgbClr val="FF33CC"/>
                </a:solidFill>
              </a:rPr>
              <a:t>情報</a:t>
            </a:r>
          </a:p>
        </p:txBody>
      </p:sp>
      <p:sp>
        <p:nvSpPr>
          <p:cNvPr id="33" name="正方形/長方形 32"/>
          <p:cNvSpPr/>
          <p:nvPr/>
        </p:nvSpPr>
        <p:spPr>
          <a:xfrm>
            <a:off x="8265368" y="2612472"/>
            <a:ext cx="1365152" cy="534888"/>
          </a:xfrm>
          <a:prstGeom prst="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33CC"/>
                </a:solidFill>
              </a:rPr>
              <a:t>介護レセプト等情報</a:t>
            </a:r>
          </a:p>
        </p:txBody>
      </p:sp>
      <p:sp>
        <p:nvSpPr>
          <p:cNvPr id="36" name="等号 35"/>
          <p:cNvSpPr/>
          <p:nvPr/>
        </p:nvSpPr>
        <p:spPr>
          <a:xfrm rot="16200000">
            <a:off x="8573819" y="1948964"/>
            <a:ext cx="861208" cy="614012"/>
          </a:xfrm>
          <a:prstGeom prst="mathEqua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black"/>
              </a:solidFill>
            </a:endParaRPr>
          </a:p>
        </p:txBody>
      </p:sp>
      <p:sp>
        <p:nvSpPr>
          <p:cNvPr id="62" name="正方形/長方形 61"/>
          <p:cNvSpPr/>
          <p:nvPr/>
        </p:nvSpPr>
        <p:spPr>
          <a:xfrm>
            <a:off x="3800220" y="1161668"/>
            <a:ext cx="1716191" cy="20488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3941602" y="1049467"/>
            <a:ext cx="1309350" cy="43531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rPr>
              <a:t>国保連合会</a:t>
            </a:r>
            <a:endParaRPr lang="ja-JP" altLang="en-US" sz="1600" b="1" dirty="0">
              <a:solidFill>
                <a:srgbClr val="0070C0"/>
              </a:solidFill>
            </a:endParaRPr>
          </a:p>
        </p:txBody>
      </p:sp>
      <p:pic>
        <p:nvPicPr>
          <p:cNvPr id="1033" name="Picture 9"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012" y="1637945"/>
            <a:ext cx="712021" cy="699344"/>
          </a:xfrm>
          <a:prstGeom prst="rect">
            <a:avLst/>
          </a:prstGeom>
          <a:noFill/>
          <a:extLst>
            <a:ext uri="{909E8E84-426E-40DD-AFC4-6F175D3DCCD1}">
              <a14:hiddenFill xmlns:a14="http://schemas.microsoft.com/office/drawing/2010/main">
                <a:solidFill>
                  <a:srgbClr val="FFFFFF"/>
                </a:solidFill>
              </a14:hiddenFill>
            </a:ext>
          </a:extLst>
        </p:spPr>
      </p:pic>
      <p:sp>
        <p:nvSpPr>
          <p:cNvPr id="60" name="角丸四角形 59"/>
          <p:cNvSpPr/>
          <p:nvPr/>
        </p:nvSpPr>
        <p:spPr>
          <a:xfrm>
            <a:off x="4298986" y="2383166"/>
            <a:ext cx="1188732" cy="7189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prstClr val="black"/>
                </a:solidFill>
              </a:rPr>
              <a:t>・審査</a:t>
            </a:r>
            <a:endParaRPr lang="en-US" altLang="ja-JP" sz="1600" b="1" dirty="0" smtClean="0">
              <a:solidFill>
                <a:prstClr val="black"/>
              </a:solidFill>
            </a:endParaRPr>
          </a:p>
          <a:p>
            <a:pPr>
              <a:defRPr/>
            </a:pPr>
            <a:r>
              <a:rPr lang="ja-JP" altLang="en-US" sz="1600" b="1" dirty="0" smtClean="0">
                <a:solidFill>
                  <a:prstClr val="black"/>
                </a:solidFill>
              </a:rPr>
              <a:t>・支払</a:t>
            </a:r>
            <a:endParaRPr lang="ja-JP" altLang="en-US" sz="1600" b="1" dirty="0">
              <a:solidFill>
                <a:prstClr val="black"/>
              </a:solidFill>
            </a:endParaRPr>
          </a:p>
        </p:txBody>
      </p:sp>
      <p:sp>
        <p:nvSpPr>
          <p:cNvPr id="2" name="テキスト ボックス 1"/>
          <p:cNvSpPr txBox="1"/>
          <p:nvPr/>
        </p:nvSpPr>
        <p:spPr>
          <a:xfrm rot="16200000">
            <a:off x="8848442" y="1614653"/>
            <a:ext cx="400110" cy="1314061"/>
          </a:xfrm>
          <a:prstGeom prst="rect">
            <a:avLst/>
          </a:prstGeom>
          <a:solidFill>
            <a:schemeClr val="bg1"/>
          </a:solidFill>
        </p:spPr>
        <p:txBody>
          <a:bodyPr vert="eaVert" wrap="square" rtlCol="0">
            <a:spAutoFit/>
          </a:bodyPr>
          <a:lstStyle/>
          <a:p>
            <a:r>
              <a:rPr lang="ja-JP" altLang="en-US" sz="1400" b="1" dirty="0" smtClean="0">
                <a:solidFill>
                  <a:prstClr val="black"/>
                </a:solidFill>
              </a:rPr>
              <a:t>データを連結</a:t>
            </a:r>
            <a:endParaRPr lang="ja-JP" altLang="en-US" sz="1400" b="1" dirty="0">
              <a:solidFill>
                <a:prstClr val="black"/>
              </a:solidFill>
            </a:endParaRPr>
          </a:p>
        </p:txBody>
      </p:sp>
      <p:sp>
        <p:nvSpPr>
          <p:cNvPr id="49" name="正方形/長方形 48"/>
          <p:cNvSpPr/>
          <p:nvPr/>
        </p:nvSpPr>
        <p:spPr>
          <a:xfrm>
            <a:off x="619018" y="2689575"/>
            <a:ext cx="1365152" cy="534888"/>
          </a:xfrm>
          <a:prstGeom prst="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33CC"/>
                </a:solidFill>
              </a:rPr>
              <a:t>介護レセプト</a:t>
            </a:r>
            <a:r>
              <a:rPr lang="ja-JP" altLang="en-US" sz="1600" b="1" dirty="0" smtClean="0">
                <a:solidFill>
                  <a:srgbClr val="FF33CC"/>
                </a:solidFill>
              </a:rPr>
              <a:t>等情報</a:t>
            </a:r>
            <a:endParaRPr lang="ja-JP" altLang="en-US" sz="1600" b="1" dirty="0">
              <a:solidFill>
                <a:srgbClr val="FF33CC"/>
              </a:solidFill>
            </a:endParaRPr>
          </a:p>
        </p:txBody>
      </p:sp>
      <p:sp>
        <p:nvSpPr>
          <p:cNvPr id="42" name="テキスト ボックス 41"/>
          <p:cNvSpPr txBox="1"/>
          <p:nvPr/>
        </p:nvSpPr>
        <p:spPr>
          <a:xfrm>
            <a:off x="0" y="-27384"/>
            <a:ext cx="9906000" cy="461665"/>
          </a:xfrm>
          <a:prstGeom prst="rect">
            <a:avLst/>
          </a:prstGeom>
          <a:solidFill>
            <a:schemeClr val="accent1"/>
          </a:solidFill>
        </p:spPr>
        <p:txBody>
          <a:bodyPr wrap="square" rtlCol="0">
            <a:spAutoFit/>
          </a:bodyPr>
          <a:lstStyle/>
          <a:p>
            <a:pPr algn="ctr"/>
            <a:r>
              <a:rPr lang="ja-JP" altLang="en-US" sz="2400" b="1">
                <a:solidFill>
                  <a:schemeClr val="bg1"/>
                </a:solidFill>
                <a:latin typeface="ＤＨＰ特太ゴシック体" panose="020B0500000000000000" pitchFamily="50" charset="-128"/>
                <a:ea typeface="ＤＨＰ特太ゴシック体" panose="020B0500000000000000" pitchFamily="50" charset="-128"/>
              </a:rPr>
              <a:t>（</a:t>
            </a:r>
            <a:r>
              <a:rPr lang="ja-JP" altLang="en-US" sz="2400" b="1" smtClean="0">
                <a:solidFill>
                  <a:schemeClr val="bg1"/>
                </a:solidFill>
                <a:latin typeface="ＤＨＰ特太ゴシック体" panose="020B0500000000000000" pitchFamily="50" charset="-128"/>
                <a:ea typeface="ＤＨＰ特太ゴシック体" panose="020B0500000000000000" pitchFamily="50" charset="-128"/>
              </a:rPr>
              <a:t>参考）</a:t>
            </a:r>
            <a:r>
              <a:rPr lang="ja-JP" altLang="en-US" sz="2400" b="1" dirty="0" smtClean="0">
                <a:solidFill>
                  <a:schemeClr val="bg1"/>
                </a:solidFill>
                <a:latin typeface="ＤＨＰ特太ゴシック体" panose="020B0500000000000000" pitchFamily="50" charset="-128"/>
                <a:ea typeface="ＤＨＰ特太ゴシック体" panose="020B0500000000000000" pitchFamily="50" charset="-128"/>
              </a:rPr>
              <a:t>介護ＤＢの収集経路と匿名化処理</a:t>
            </a:r>
            <a:endParaRPr lang="ja-JP" altLang="en-US" sz="2400" b="1" dirty="0">
              <a:solidFill>
                <a:schemeClr val="bg1"/>
              </a:solidFill>
              <a:latin typeface="ＤＨＰ特太ゴシック体" panose="020B0500000000000000" pitchFamily="50" charset="-128"/>
              <a:ea typeface="ＤＨＰ特太ゴシック体" panose="020B0500000000000000" pitchFamily="50" charset="-128"/>
            </a:endParaRPr>
          </a:p>
        </p:txBody>
      </p:sp>
      <p:sp>
        <p:nvSpPr>
          <p:cNvPr id="41" name="正方形/長方形 40"/>
          <p:cNvSpPr/>
          <p:nvPr/>
        </p:nvSpPr>
        <p:spPr>
          <a:xfrm>
            <a:off x="92460" y="566276"/>
            <a:ext cx="9721080" cy="29347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4"/>
          <p:cNvSpPr txBox="1">
            <a:spLocks noChangeArrowheads="1"/>
          </p:cNvSpPr>
          <p:nvPr/>
        </p:nvSpPr>
        <p:spPr bwMode="auto">
          <a:xfrm>
            <a:off x="148167" y="457759"/>
            <a:ext cx="1225175" cy="307777"/>
          </a:xfrm>
          <a:prstGeom prst="rect">
            <a:avLst/>
          </a:prstGeom>
          <a:solidFill>
            <a:schemeClr val="accent6">
              <a:lumMod val="20000"/>
              <a:lumOff val="80000"/>
            </a:schemeClr>
          </a:solidFill>
          <a:ln w="12700">
            <a:solidFill>
              <a:schemeClr val="tx1"/>
            </a:solidFill>
            <a:miter lim="800000"/>
            <a:headEnd/>
            <a:tailEnd/>
          </a:ln>
        </p:spPr>
        <p:txBody>
          <a:bodyPr anchor="ctr">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① 収集経路</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85494" y="3645025"/>
            <a:ext cx="9728046" cy="30963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44"/>
          <p:cNvSpPr txBox="1">
            <a:spLocks noChangeArrowheads="1"/>
          </p:cNvSpPr>
          <p:nvPr/>
        </p:nvSpPr>
        <p:spPr bwMode="auto">
          <a:xfrm>
            <a:off x="186896" y="3553271"/>
            <a:ext cx="2170303" cy="307777"/>
          </a:xfrm>
          <a:prstGeom prst="rect">
            <a:avLst/>
          </a:prstGeom>
          <a:solidFill>
            <a:schemeClr val="accent6">
              <a:lumMod val="20000"/>
              <a:lumOff val="80000"/>
            </a:schemeClr>
          </a:solidFill>
          <a:ln w="12700">
            <a:solidFill>
              <a:schemeClr val="tx1"/>
            </a:solidFill>
            <a:miter lim="800000"/>
            <a:headEnd/>
            <a:tailEnd/>
          </a:ln>
        </p:spPr>
        <p:txBody>
          <a:bodyPr wrap="square" anchor="ctr">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② 匿名化処理について</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メモ 56"/>
          <p:cNvSpPr/>
          <p:nvPr/>
        </p:nvSpPr>
        <p:spPr>
          <a:xfrm>
            <a:off x="543038" y="4354742"/>
            <a:ext cx="1411586" cy="1421224"/>
          </a:xfrm>
          <a:prstGeom prst="foldedCorner">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保険者番号</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被保険者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番号</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カナ氏名</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生年</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月日</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性別</a:t>
            </a:r>
            <a:endParaRPr lang="en-US" altLang="ja-JP" sz="1400" dirty="0">
              <a:solidFill>
                <a:schemeClr val="tx1"/>
              </a:solidFill>
            </a:endParaRPr>
          </a:p>
        </p:txBody>
      </p:sp>
      <p:sp>
        <p:nvSpPr>
          <p:cNvPr id="61" name="メモ 60"/>
          <p:cNvSpPr/>
          <p:nvPr/>
        </p:nvSpPr>
        <p:spPr>
          <a:xfrm>
            <a:off x="2942214" y="4354742"/>
            <a:ext cx="1382681" cy="1421223"/>
          </a:xfrm>
          <a:prstGeom prst="foldedCorner">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保険者番号</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ハッシュ値</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生年月</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性別</a:t>
            </a:r>
            <a:endParaRPr lang="en-US" altLang="ja-JP" sz="1400" dirty="0">
              <a:solidFill>
                <a:schemeClr val="tx1"/>
              </a:solidFill>
            </a:endParaRPr>
          </a:p>
        </p:txBody>
      </p:sp>
      <p:sp>
        <p:nvSpPr>
          <p:cNvPr id="65" name="メモ 64"/>
          <p:cNvSpPr/>
          <p:nvPr/>
        </p:nvSpPr>
        <p:spPr>
          <a:xfrm>
            <a:off x="8005910" y="4347940"/>
            <a:ext cx="1411586" cy="1421224"/>
          </a:xfrm>
          <a:prstGeom prst="foldedCorner">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保険者番号</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被保険者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番号</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カナ氏名</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生年</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月日</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性別</a:t>
            </a:r>
            <a:endParaRPr lang="en-US" altLang="ja-JP" sz="1400" dirty="0">
              <a:solidFill>
                <a:schemeClr val="tx1"/>
              </a:solidFill>
            </a:endParaRPr>
          </a:p>
        </p:txBody>
      </p:sp>
      <p:sp>
        <p:nvSpPr>
          <p:cNvPr id="66" name="メモ 65"/>
          <p:cNvSpPr/>
          <p:nvPr/>
        </p:nvSpPr>
        <p:spPr>
          <a:xfrm>
            <a:off x="5745088" y="4372412"/>
            <a:ext cx="1382681" cy="1421223"/>
          </a:xfrm>
          <a:prstGeom prst="foldedCorner">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保険者番号</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ハッシュ値</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性別</a:t>
            </a:r>
            <a:endParaRPr lang="en-US" altLang="ja-JP" sz="1400" dirty="0">
              <a:solidFill>
                <a:schemeClr val="tx1"/>
              </a:solidFill>
            </a:endParaRPr>
          </a:p>
        </p:txBody>
      </p:sp>
      <p:sp>
        <p:nvSpPr>
          <p:cNvPr id="67" name="テキスト ボックス 26"/>
          <p:cNvSpPr txBox="1">
            <a:spLocks noChangeArrowheads="1"/>
          </p:cNvSpPr>
          <p:nvPr/>
        </p:nvSpPr>
        <p:spPr bwMode="auto">
          <a:xfrm>
            <a:off x="1517673" y="3895962"/>
            <a:ext cx="1796595" cy="461665"/>
          </a:xfrm>
          <a:prstGeom prst="rect">
            <a:avLst/>
          </a:prstGeom>
          <a:noFill/>
          <a:ln w="9525">
            <a:noFill/>
            <a:miter lim="800000"/>
            <a:headEnd/>
            <a:tailEnd/>
          </a:ln>
        </p:spPr>
        <p:txBody>
          <a:bodyPr wrap="square" anchor="ctr">
            <a:spAutoFit/>
          </a:bodyPr>
          <a:lstStyle/>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介護保険</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レセプトデータ</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26"/>
          <p:cNvSpPr txBox="1">
            <a:spLocks noChangeArrowheads="1"/>
          </p:cNvSpPr>
          <p:nvPr/>
        </p:nvSpPr>
        <p:spPr bwMode="auto">
          <a:xfrm>
            <a:off x="6684797" y="3861048"/>
            <a:ext cx="1796595" cy="461665"/>
          </a:xfrm>
          <a:prstGeom prst="rect">
            <a:avLst/>
          </a:prstGeom>
          <a:noFill/>
          <a:ln w="9525">
            <a:noFill/>
            <a:miter lim="800000"/>
            <a:headEnd/>
            <a:tailEnd/>
          </a:ln>
        </p:spPr>
        <p:txBody>
          <a:bodyPr wrap="square" anchor="ctr">
            <a:spAutoFit/>
          </a:bodyPr>
          <a:lstStyle/>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要介護認定</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データ</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角丸四角形 68"/>
          <p:cNvSpPr/>
          <p:nvPr/>
        </p:nvSpPr>
        <p:spPr>
          <a:xfrm>
            <a:off x="2733453" y="4322713"/>
            <a:ext cx="1756933" cy="8704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5511941" y="4372412"/>
            <a:ext cx="1756933" cy="8704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555163" y="4772000"/>
            <a:ext cx="1399461"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2936438" y="4772000"/>
            <a:ext cx="1400814"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5713779" y="4780198"/>
            <a:ext cx="1399461"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a:off x="8008763" y="4762484"/>
            <a:ext cx="1399461"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a:stCxn id="71" idx="3"/>
            <a:endCxn id="72" idx="1"/>
          </p:cNvCxnSpPr>
          <p:nvPr/>
        </p:nvCxnSpPr>
        <p:spPr>
          <a:xfrm>
            <a:off x="1954624" y="5000600"/>
            <a:ext cx="98181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4" idx="1"/>
          </p:cNvCxnSpPr>
          <p:nvPr/>
        </p:nvCxnSpPr>
        <p:spPr>
          <a:xfrm flipH="1">
            <a:off x="7127769" y="4991084"/>
            <a:ext cx="88099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endCxn id="70" idx="1"/>
          </p:cNvCxnSpPr>
          <p:nvPr/>
        </p:nvCxnSpPr>
        <p:spPr>
          <a:xfrm>
            <a:off x="4474506" y="4807654"/>
            <a:ext cx="103743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7" name="上カーブ矢印 76"/>
          <p:cNvSpPr/>
          <p:nvPr/>
        </p:nvSpPr>
        <p:spPr>
          <a:xfrm>
            <a:off x="1152316" y="5877273"/>
            <a:ext cx="2747368" cy="3881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8" name="下カーブ矢印 77"/>
          <p:cNvSpPr/>
          <p:nvPr/>
        </p:nvSpPr>
        <p:spPr>
          <a:xfrm rot="10800000">
            <a:off x="6258626" y="5872449"/>
            <a:ext cx="2745796" cy="3929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p:cNvSpPr/>
          <p:nvPr/>
        </p:nvSpPr>
        <p:spPr>
          <a:xfrm>
            <a:off x="1525791" y="6309320"/>
            <a:ext cx="2059057" cy="400110"/>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・氏名を削除</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・生年月日を月単位に変換</a:t>
            </a:r>
          </a:p>
        </p:txBody>
      </p:sp>
      <p:sp>
        <p:nvSpPr>
          <p:cNvPr id="79" name="正方形/長方形 78"/>
          <p:cNvSpPr/>
          <p:nvPr/>
        </p:nvSpPr>
        <p:spPr>
          <a:xfrm>
            <a:off x="6684797" y="6351131"/>
            <a:ext cx="2059057" cy="246221"/>
          </a:xfrm>
          <a:prstGeom prst="rect">
            <a:avLst/>
          </a:prstGeom>
          <a:noFill/>
        </p:spPr>
        <p:txBody>
          <a:bodyPr wrap="square">
            <a:spAutoFit/>
          </a:bodyPr>
          <a:lstStyle/>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・氏名・生年月日を削除</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右矢印 79"/>
          <p:cNvSpPr/>
          <p:nvPr/>
        </p:nvSpPr>
        <p:spPr>
          <a:xfrm rot="16200000">
            <a:off x="4518918" y="5396551"/>
            <a:ext cx="1102420" cy="242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3704464" y="6197242"/>
            <a:ext cx="2868531" cy="400110"/>
          </a:xfrm>
          <a:prstGeom prst="rect">
            <a:avLst/>
          </a:prstGeom>
        </p:spPr>
        <p:txBody>
          <a:bodyPr wrap="square">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保険者番号</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・ハッシュ値を用いて</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要介護認定データと介護保険</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レセプトデータ</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を連結</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1784648" y="5765194"/>
            <a:ext cx="1210588" cy="400110"/>
          </a:xfrm>
          <a:prstGeom prst="rect">
            <a:avLst/>
          </a:prstGeom>
        </p:spPr>
        <p:txBody>
          <a:bodyPr wrap="none">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被保険者</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番号から</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ハッシュ値を生成</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正方形/長方形 82"/>
          <p:cNvSpPr/>
          <p:nvPr/>
        </p:nvSpPr>
        <p:spPr>
          <a:xfrm>
            <a:off x="6962972" y="5792622"/>
            <a:ext cx="1210588" cy="400110"/>
          </a:xfrm>
          <a:prstGeom prst="rect">
            <a:avLst/>
          </a:prstGeom>
        </p:spPr>
        <p:txBody>
          <a:bodyPr wrap="none">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被保険者</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番号から</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ハッシュ値を生成</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2282355" y="2689794"/>
            <a:ext cx="1450051" cy="248179"/>
            <a:chOff x="2282355" y="2689794"/>
            <a:chExt cx="1450051" cy="248179"/>
          </a:xfrm>
        </p:grpSpPr>
        <p:sp>
          <p:nvSpPr>
            <p:cNvPr id="46" name="正方形/長方形 45"/>
            <p:cNvSpPr/>
            <p:nvPr/>
          </p:nvSpPr>
          <p:spPr>
            <a:xfrm>
              <a:off x="2282355" y="2689794"/>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正方形/長方形 88"/>
            <p:cNvSpPr/>
            <p:nvPr/>
          </p:nvSpPr>
          <p:spPr>
            <a:xfrm>
              <a:off x="2788310" y="2690436"/>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正方形/長方形 89"/>
            <p:cNvSpPr/>
            <p:nvPr/>
          </p:nvSpPr>
          <p:spPr>
            <a:xfrm>
              <a:off x="3306976" y="2689794"/>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91" name="グループ化 90"/>
          <p:cNvGrpSpPr/>
          <p:nvPr/>
        </p:nvGrpSpPr>
        <p:grpSpPr>
          <a:xfrm>
            <a:off x="2271705" y="1340768"/>
            <a:ext cx="1450051" cy="248179"/>
            <a:chOff x="2282355" y="2689794"/>
            <a:chExt cx="1450051" cy="248179"/>
          </a:xfrm>
        </p:grpSpPr>
        <p:sp>
          <p:nvSpPr>
            <p:cNvPr id="92" name="正方形/長方形 91"/>
            <p:cNvSpPr/>
            <p:nvPr/>
          </p:nvSpPr>
          <p:spPr>
            <a:xfrm>
              <a:off x="2282355" y="2689794"/>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3" name="正方形/長方形 92"/>
            <p:cNvSpPr/>
            <p:nvPr/>
          </p:nvSpPr>
          <p:spPr>
            <a:xfrm>
              <a:off x="2788310" y="2690436"/>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4" name="正方形/長方形 93"/>
            <p:cNvSpPr/>
            <p:nvPr/>
          </p:nvSpPr>
          <p:spPr>
            <a:xfrm>
              <a:off x="3306976" y="2689794"/>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99" name="グループ化 98"/>
          <p:cNvGrpSpPr/>
          <p:nvPr/>
        </p:nvGrpSpPr>
        <p:grpSpPr>
          <a:xfrm>
            <a:off x="5620642" y="2689152"/>
            <a:ext cx="1450051" cy="248179"/>
            <a:chOff x="2282355" y="2689794"/>
            <a:chExt cx="1450051" cy="248179"/>
          </a:xfrm>
        </p:grpSpPr>
        <p:sp>
          <p:nvSpPr>
            <p:cNvPr id="100" name="正方形/長方形 99"/>
            <p:cNvSpPr/>
            <p:nvPr/>
          </p:nvSpPr>
          <p:spPr>
            <a:xfrm>
              <a:off x="2282355" y="2689794"/>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1" name="正方形/長方形 100"/>
            <p:cNvSpPr/>
            <p:nvPr/>
          </p:nvSpPr>
          <p:spPr>
            <a:xfrm>
              <a:off x="2788310" y="2690436"/>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正方形/長方形 101"/>
            <p:cNvSpPr/>
            <p:nvPr/>
          </p:nvSpPr>
          <p:spPr>
            <a:xfrm>
              <a:off x="3306976" y="2689794"/>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03" name="グループ化 102"/>
          <p:cNvGrpSpPr/>
          <p:nvPr/>
        </p:nvGrpSpPr>
        <p:grpSpPr>
          <a:xfrm>
            <a:off x="5609992" y="1340126"/>
            <a:ext cx="1450051" cy="248179"/>
            <a:chOff x="2282355" y="2689794"/>
            <a:chExt cx="1450051" cy="248179"/>
          </a:xfrm>
        </p:grpSpPr>
        <p:sp>
          <p:nvSpPr>
            <p:cNvPr id="104" name="正方形/長方形 103"/>
            <p:cNvSpPr/>
            <p:nvPr/>
          </p:nvSpPr>
          <p:spPr>
            <a:xfrm>
              <a:off x="2282355" y="2689794"/>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正方形/長方形 104"/>
            <p:cNvSpPr/>
            <p:nvPr/>
          </p:nvSpPr>
          <p:spPr>
            <a:xfrm>
              <a:off x="2788310" y="2690436"/>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正方形/長方形 105"/>
            <p:cNvSpPr/>
            <p:nvPr/>
          </p:nvSpPr>
          <p:spPr>
            <a:xfrm>
              <a:off x="3306976" y="2689794"/>
              <a:ext cx="425430" cy="2475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7" name="右矢印 106"/>
          <p:cNvSpPr/>
          <p:nvPr/>
        </p:nvSpPr>
        <p:spPr>
          <a:xfrm>
            <a:off x="7578423" y="2585146"/>
            <a:ext cx="566453" cy="441599"/>
          </a:xfrm>
          <a:prstGeom prst="rightArrow">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extLst>
      <p:ext uri="{BB962C8B-B14F-4D97-AF65-F5344CB8AC3E}">
        <p14:creationId xmlns:p14="http://schemas.microsoft.com/office/powerpoint/2010/main" val="3893474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14860" y="658195"/>
            <a:ext cx="8995840" cy="5537844"/>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7948" rIns="107948" anchor="t" anchorCtr="0"/>
          <a:lstStyle/>
          <a:p>
            <a:pPr defTabSz="913943">
              <a:lnSpc>
                <a:spcPts val="1299"/>
              </a:lnSpc>
            </a:pPr>
            <a:endParaRPr lang="en-US" altLang="ja-JP" sz="1999" dirty="0">
              <a:solidFill>
                <a:prstClr val="black"/>
              </a:solidFill>
              <a:latin typeface="ＭＳ ゴシック" pitchFamily="49" charset="-128"/>
              <a:ea typeface="ＭＳ ゴシック" pitchFamily="49" charset="-128"/>
            </a:endParaRPr>
          </a:p>
          <a:p>
            <a:pPr defTabSz="913943"/>
            <a:r>
              <a:rPr lang="ja-JP" altLang="en-US" sz="1999" b="1" dirty="0">
                <a:solidFill>
                  <a:prstClr val="black"/>
                </a:solidFill>
                <a:latin typeface="メイリオ" panose="020B0604030504040204" pitchFamily="50" charset="-128"/>
                <a:ea typeface="メイリオ" panose="020B0604030504040204" pitchFamily="50" charset="-128"/>
              </a:rPr>
              <a:t>２．格納されているデータについて（要介護認定情報）</a:t>
            </a:r>
            <a:endParaRPr lang="en-US" altLang="ja-JP" sz="1999" b="1" dirty="0">
              <a:solidFill>
                <a:prstClr val="black"/>
              </a:solidFill>
              <a:latin typeface="メイリオ" panose="020B0604030504040204" pitchFamily="50" charset="-128"/>
              <a:ea typeface="メイリオ" panose="020B0604030504040204" pitchFamily="50" charset="-128"/>
            </a:endParaRPr>
          </a:p>
          <a:p>
            <a:pPr defTabSz="913943"/>
            <a:endParaRPr lang="en-US" altLang="ja-JP" sz="1399" b="1"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① 市区町村が要介護認定に用いた調査の結果</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② 市区町村で個人情報が匿名化された上で、介護</a:t>
            </a:r>
            <a:r>
              <a:rPr lang="en-US" altLang="ja-JP" sz="1599" dirty="0">
                <a:solidFill>
                  <a:prstClr val="black"/>
                </a:solidFill>
                <a:latin typeface="メイリオ" panose="020B0604030504040204" pitchFamily="50" charset="-128"/>
                <a:ea typeface="メイリオ" panose="020B0604030504040204" pitchFamily="50" charset="-128"/>
              </a:rPr>
              <a:t>DB</a:t>
            </a:r>
            <a:r>
              <a:rPr lang="ja-JP" altLang="en-US" sz="1599" dirty="0">
                <a:solidFill>
                  <a:prstClr val="black"/>
                </a:solidFill>
                <a:latin typeface="メイリオ" panose="020B0604030504040204" pitchFamily="50" charset="-128"/>
                <a:ea typeface="メイリオ" panose="020B0604030504040204" pitchFamily="50" charset="-128"/>
              </a:rPr>
              <a:t>へ格納される。</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③ 格納</a:t>
            </a:r>
            <a:r>
              <a:rPr lang="ja-JP" altLang="en-US" sz="1599" dirty="0">
                <a:solidFill>
                  <a:schemeClr val="tx1"/>
                </a:solidFill>
                <a:latin typeface="メイリオ" panose="020B0604030504040204" pitchFamily="50" charset="-128"/>
                <a:ea typeface="メイリオ" panose="020B0604030504040204" pitchFamily="50" charset="-128"/>
              </a:rPr>
              <a:t>件数：約</a:t>
            </a:r>
            <a:r>
              <a:rPr lang="en-US" altLang="ja-JP" sz="1599" dirty="0" smtClean="0">
                <a:solidFill>
                  <a:schemeClr val="tx1"/>
                </a:solidFill>
                <a:latin typeface="メイリオ" panose="020B0604030504040204" pitchFamily="50" charset="-128"/>
                <a:ea typeface="メイリオ" panose="020B0604030504040204" pitchFamily="50" charset="-128"/>
              </a:rPr>
              <a:t>5,500</a:t>
            </a:r>
            <a:r>
              <a:rPr lang="ja-JP" altLang="en-US" sz="1599" dirty="0" smtClean="0">
                <a:solidFill>
                  <a:schemeClr val="tx1"/>
                </a:solidFill>
                <a:latin typeface="メイリオ" panose="020B0604030504040204" pitchFamily="50" charset="-128"/>
                <a:ea typeface="メイリオ" panose="020B0604030504040204" pitchFamily="50" charset="-128"/>
              </a:rPr>
              <a:t>万</a:t>
            </a:r>
            <a:r>
              <a:rPr lang="ja-JP" altLang="en-US" sz="1599" dirty="0">
                <a:solidFill>
                  <a:schemeClr val="tx1"/>
                </a:solidFill>
                <a:latin typeface="メイリオ" panose="020B0604030504040204" pitchFamily="50" charset="-128"/>
                <a:ea typeface="メイリオ" panose="020B0604030504040204" pitchFamily="50" charset="-128"/>
              </a:rPr>
              <a:t>件（平成</a:t>
            </a:r>
            <a:r>
              <a:rPr lang="en-US" altLang="ja-JP" sz="1599" dirty="0">
                <a:solidFill>
                  <a:schemeClr val="tx1"/>
                </a:solidFill>
                <a:latin typeface="メイリオ" panose="020B0604030504040204" pitchFamily="50" charset="-128"/>
                <a:ea typeface="メイリオ" panose="020B0604030504040204" pitchFamily="50" charset="-128"/>
              </a:rPr>
              <a:t>21</a:t>
            </a:r>
            <a:r>
              <a:rPr lang="ja-JP" altLang="en-US" sz="1599" dirty="0">
                <a:solidFill>
                  <a:schemeClr val="tx1"/>
                </a:solidFill>
                <a:latin typeface="メイリオ" panose="020B0604030504040204" pitchFamily="50" charset="-128"/>
                <a:ea typeface="メイリオ" panose="020B0604030504040204" pitchFamily="50" charset="-128"/>
              </a:rPr>
              <a:t>年４月～平成</a:t>
            </a:r>
            <a:r>
              <a:rPr lang="en-US" altLang="ja-JP" sz="1599" dirty="0">
                <a:solidFill>
                  <a:schemeClr val="tx1"/>
                </a:solidFill>
                <a:latin typeface="メイリオ" panose="020B0604030504040204" pitchFamily="50" charset="-128"/>
                <a:ea typeface="メイリオ" panose="020B0604030504040204" pitchFamily="50" charset="-128"/>
              </a:rPr>
              <a:t>30</a:t>
            </a:r>
            <a:r>
              <a:rPr lang="ja-JP" altLang="en-US" sz="1599" dirty="0" smtClean="0">
                <a:solidFill>
                  <a:schemeClr val="tx1"/>
                </a:solidFill>
                <a:latin typeface="メイリオ" panose="020B0604030504040204" pitchFamily="50" charset="-128"/>
                <a:ea typeface="メイリオ" panose="020B0604030504040204" pitchFamily="50" charset="-128"/>
              </a:rPr>
              <a:t>年</a:t>
            </a:r>
            <a:r>
              <a:rPr lang="en-US" altLang="ja-JP" sz="1599" dirty="0" smtClean="0">
                <a:solidFill>
                  <a:schemeClr val="tx1"/>
                </a:solidFill>
                <a:latin typeface="メイリオ" panose="020B0604030504040204" pitchFamily="50" charset="-128"/>
                <a:ea typeface="メイリオ" panose="020B0604030504040204" pitchFamily="50" charset="-128"/>
              </a:rPr>
              <a:t>3</a:t>
            </a:r>
            <a:r>
              <a:rPr lang="ja-JP" altLang="en-US" sz="1599" dirty="0" smtClean="0">
                <a:solidFill>
                  <a:schemeClr val="tx1"/>
                </a:solidFill>
                <a:latin typeface="メイリオ" panose="020B0604030504040204" pitchFamily="50" charset="-128"/>
                <a:ea typeface="メイリオ" panose="020B0604030504040204" pitchFamily="50" charset="-128"/>
              </a:rPr>
              <a:t>月</a:t>
            </a:r>
            <a:r>
              <a:rPr lang="ja-JP" altLang="en-US" sz="1599" dirty="0">
                <a:solidFill>
                  <a:schemeClr val="tx1"/>
                </a:solidFill>
                <a:latin typeface="メイリオ" panose="020B0604030504040204" pitchFamily="50" charset="-128"/>
                <a:ea typeface="メイリオ" panose="020B0604030504040204" pitchFamily="50" charset="-128"/>
              </a:rPr>
              <a:t>）</a:t>
            </a:r>
            <a:endParaRPr lang="en-US" altLang="ja-JP" sz="1599" dirty="0">
              <a:solidFill>
                <a:schemeClr val="tx1"/>
              </a:solidFill>
              <a:latin typeface="メイリオ" panose="020B0604030504040204" pitchFamily="50" charset="-128"/>
              <a:ea typeface="メイリオ" panose="020B0604030504040204" pitchFamily="50" charset="-128"/>
            </a:endParaRPr>
          </a:p>
          <a:p>
            <a:pPr defTabSz="913943"/>
            <a:r>
              <a:rPr lang="ja-JP" altLang="en-US" sz="1599" dirty="0">
                <a:solidFill>
                  <a:schemeClr val="tx1"/>
                </a:solidFill>
                <a:latin typeface="メイリオ" panose="020B0604030504040204" pitchFamily="50" charset="-128"/>
                <a:ea typeface="メイリオ" panose="020B0604030504040204" pitchFamily="50" charset="-128"/>
              </a:rPr>
              <a:t>　</a:t>
            </a:r>
            <a:endParaRPr lang="en-US" altLang="ja-JP" sz="1599" dirty="0">
              <a:solidFill>
                <a:schemeClr val="tx1"/>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④ 格納されている主なデータ　</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１</a:t>
            </a:r>
            <a:r>
              <a:rPr lang="en-US" altLang="ja-JP" sz="1599" dirty="0">
                <a:solidFill>
                  <a:prstClr val="black"/>
                </a:solidFill>
                <a:latin typeface="メイリオ" panose="020B0604030504040204" pitchFamily="50" charset="-128"/>
                <a:ea typeface="メイリオ" panose="020B0604030504040204" pitchFamily="50" charset="-128"/>
              </a:rPr>
              <a:t>)</a:t>
            </a:r>
            <a:r>
              <a:rPr lang="ja-JP" altLang="en-US" sz="1599" dirty="0">
                <a:solidFill>
                  <a:prstClr val="black"/>
                </a:solidFill>
                <a:latin typeface="メイリオ" panose="020B0604030504040204" pitchFamily="50" charset="-128"/>
                <a:ea typeface="メイリオ" panose="020B0604030504040204" pitchFamily="50" charset="-128"/>
              </a:rPr>
              <a:t> 要介護認定一次判定</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・基本調査</a:t>
            </a:r>
            <a:r>
              <a:rPr lang="en-US" altLang="ja-JP" sz="1599" dirty="0">
                <a:solidFill>
                  <a:prstClr val="black"/>
                </a:solidFill>
                <a:latin typeface="メイリオ" panose="020B0604030504040204" pitchFamily="50" charset="-128"/>
                <a:ea typeface="メイリオ" panose="020B0604030504040204" pitchFamily="50" charset="-128"/>
              </a:rPr>
              <a:t>74</a:t>
            </a:r>
            <a:r>
              <a:rPr lang="ja-JP" altLang="en-US" sz="1599" dirty="0">
                <a:solidFill>
                  <a:prstClr val="black"/>
                </a:solidFill>
                <a:latin typeface="メイリオ" panose="020B0604030504040204" pitchFamily="50" charset="-128"/>
                <a:ea typeface="メイリオ" panose="020B0604030504040204" pitchFamily="50" charset="-128"/>
              </a:rPr>
              <a:t>項目</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・主治医意見書のうち、短期記憶、認知能力、伝達能力、食事行為、認知症高齢者の</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日常生活自立度の項目</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・要介護認定等基準時間</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・一次判定結果</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２</a:t>
            </a:r>
            <a:r>
              <a:rPr lang="en-US" altLang="ja-JP" sz="1599" dirty="0">
                <a:solidFill>
                  <a:prstClr val="black"/>
                </a:solidFill>
                <a:latin typeface="メイリオ" panose="020B0604030504040204" pitchFamily="50" charset="-128"/>
                <a:ea typeface="メイリオ" panose="020B0604030504040204" pitchFamily="50" charset="-128"/>
              </a:rPr>
              <a:t>)</a:t>
            </a:r>
            <a:r>
              <a:rPr lang="ja-JP" altLang="en-US" sz="1599" dirty="0">
                <a:solidFill>
                  <a:prstClr val="black"/>
                </a:solidFill>
                <a:latin typeface="メイリオ" panose="020B0604030504040204" pitchFamily="50" charset="-128"/>
                <a:ea typeface="メイリオ" panose="020B0604030504040204" pitchFamily="50" charset="-128"/>
              </a:rPr>
              <a:t> 要介護認定二次判定</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・認定有効期間</a:t>
            </a:r>
          </a:p>
          <a:p>
            <a:pPr defTabSz="913943"/>
            <a:r>
              <a:rPr lang="ja-JP" altLang="en-US" sz="1599" dirty="0">
                <a:solidFill>
                  <a:prstClr val="black"/>
                </a:solidFill>
                <a:latin typeface="メイリオ" panose="020B0604030504040204" pitchFamily="50" charset="-128"/>
                <a:ea typeface="メイリオ" panose="020B0604030504040204" pitchFamily="50" charset="-128"/>
              </a:rPr>
              <a:t>　　　・二次判定結果</a:t>
            </a:r>
          </a:p>
          <a:p>
            <a:pPr defTabSz="913943"/>
            <a:endParaRPr lang="en-US" altLang="ja-JP" sz="1799" dirty="0">
              <a:solidFill>
                <a:prstClr val="black"/>
              </a:solidFill>
              <a:latin typeface="ＭＳ ゴシック" pitchFamily="49" charset="-128"/>
              <a:ea typeface="ＭＳ ゴシック" pitchFamily="49" charset="-128"/>
            </a:endParaRPr>
          </a:p>
        </p:txBody>
      </p:sp>
      <p:sp>
        <p:nvSpPr>
          <p:cNvPr id="8" name="正方形/長方形 7"/>
          <p:cNvSpPr/>
          <p:nvPr/>
        </p:nvSpPr>
        <p:spPr>
          <a:xfrm>
            <a:off x="3512840" y="6346234"/>
            <a:ext cx="5753844" cy="307648"/>
          </a:xfrm>
          <a:prstGeom prst="rect">
            <a:avLst/>
          </a:prstGeom>
        </p:spPr>
        <p:txBody>
          <a:bodyPr wrap="square">
            <a:spAutoFit/>
          </a:bodyPr>
          <a:lstStyle/>
          <a:p>
            <a:pPr defTabSz="913943" fontAlgn="base">
              <a:spcBef>
                <a:spcPct val="0"/>
              </a:spcBef>
              <a:spcAft>
                <a:spcPct val="0"/>
              </a:spcAft>
            </a:pPr>
            <a:r>
              <a:rPr lang="ja-JP" altLang="en-US" sz="1399" dirty="0">
                <a:solidFill>
                  <a:prstClr val="black"/>
                </a:solidFill>
                <a:latin typeface="メイリオ" panose="020B0604030504040204" pitchFamily="50" charset="-128"/>
                <a:ea typeface="メイリオ" panose="020B0604030504040204" pitchFamily="50" charset="-128"/>
                <a:cs typeface="ＭＳ Ｐゴシック" pitchFamily="50" charset="-128"/>
              </a:rPr>
              <a:t>（出典）社会保障審議会介護保険部会（第</a:t>
            </a:r>
            <a:r>
              <a:rPr lang="en-US" altLang="ja-JP" sz="1399" dirty="0">
                <a:solidFill>
                  <a:prstClr val="black"/>
                </a:solidFill>
                <a:latin typeface="メイリオ" panose="020B0604030504040204" pitchFamily="50" charset="-128"/>
                <a:ea typeface="メイリオ" panose="020B0604030504040204" pitchFamily="50" charset="-128"/>
                <a:cs typeface="ＭＳ Ｐゴシック" pitchFamily="50" charset="-128"/>
              </a:rPr>
              <a:t>59</a:t>
            </a:r>
            <a:r>
              <a:rPr lang="ja-JP" altLang="en-US" sz="1399" dirty="0">
                <a:solidFill>
                  <a:prstClr val="black"/>
                </a:solidFill>
                <a:latin typeface="メイリオ" panose="020B0604030504040204" pitchFamily="50" charset="-128"/>
                <a:ea typeface="メイリオ" panose="020B0604030504040204" pitchFamily="50" charset="-128"/>
                <a:cs typeface="ＭＳ Ｐゴシック" pitchFamily="50" charset="-128"/>
              </a:rPr>
              <a:t>回）資料４</a:t>
            </a:r>
            <a:r>
              <a:rPr lang="en-US" altLang="ja-JP" sz="1399" dirty="0">
                <a:solidFill>
                  <a:prstClr val="black"/>
                </a:solidFill>
                <a:latin typeface="メイリオ" panose="020B0604030504040204" pitchFamily="50" charset="-128"/>
                <a:ea typeface="メイリオ" panose="020B0604030504040204" pitchFamily="50" charset="-128"/>
                <a:cs typeface="ＭＳ Ｐゴシック" pitchFamily="50" charset="-128"/>
              </a:rPr>
              <a:t>(</a:t>
            </a:r>
            <a:r>
              <a:rPr lang="ja-JP" altLang="en-US" sz="1399" dirty="0">
                <a:solidFill>
                  <a:prstClr val="black"/>
                </a:solidFill>
                <a:latin typeface="メイリオ" panose="020B0604030504040204" pitchFamily="50" charset="-128"/>
                <a:ea typeface="メイリオ" panose="020B0604030504040204" pitchFamily="50" charset="-128"/>
                <a:cs typeface="ＭＳ Ｐゴシック" pitchFamily="50" charset="-128"/>
              </a:rPr>
              <a:t>一部改変）</a:t>
            </a:r>
            <a:endParaRPr lang="en-US" altLang="ja-JP" sz="1399" dirty="0">
              <a:solidFill>
                <a:prstClr val="black"/>
              </a:solidFill>
              <a:latin typeface="メイリオ" panose="020B0604030504040204" pitchFamily="50" charset="-128"/>
              <a:ea typeface="メイリオ" panose="020B0604030504040204" pitchFamily="50" charset="-128"/>
              <a:cs typeface="ＭＳ Ｐゴシック" pitchFamily="50" charset="-128"/>
            </a:endParaRPr>
          </a:p>
        </p:txBody>
      </p:sp>
      <p:sp>
        <p:nvSpPr>
          <p:cNvPr id="11" name="正方形/長方形 10">
            <a:extLst>
              <a:ext uri="{FF2B5EF4-FFF2-40B4-BE49-F238E27FC236}">
                <a16:creationId xmlns:a16="http://schemas.microsoft.com/office/drawing/2014/main" id="{FB881357-D029-4B3C-810D-A473895FD426}"/>
              </a:ext>
            </a:extLst>
          </p:cNvPr>
          <p:cNvSpPr/>
          <p:nvPr/>
        </p:nvSpPr>
        <p:spPr>
          <a:xfrm>
            <a:off x="2381"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a:defRPr/>
            </a:pPr>
            <a:r>
              <a:rPr lang="ja-JP" altLang="en-US" sz="2000" b="1" dirty="0">
                <a:solidFill>
                  <a:prstClr val="white"/>
                </a:solidFill>
                <a:latin typeface="Meiryo UI" panose="020B0604030504040204" pitchFamily="50" charset="-128"/>
                <a:ea typeface="Meiryo UI" panose="020B0604030504040204" pitchFamily="50" charset="-128"/>
              </a:rPr>
              <a:t>介護保険総合データベースについて</a:t>
            </a:r>
          </a:p>
        </p:txBody>
      </p:sp>
    </p:spTree>
    <p:extLst>
      <p:ext uri="{BB962C8B-B14F-4D97-AF65-F5344CB8AC3E}">
        <p14:creationId xmlns:p14="http://schemas.microsoft.com/office/powerpoint/2010/main" val="1215302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18677" y="692697"/>
            <a:ext cx="9061292" cy="5472607"/>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7948" rIns="107948" anchor="t" anchorCtr="0"/>
          <a:lstStyle/>
          <a:p>
            <a:pPr defTabSz="913943">
              <a:lnSpc>
                <a:spcPts val="1299"/>
              </a:lnSpc>
            </a:pPr>
            <a:endParaRPr lang="en-US" altLang="ja-JP" sz="1999" dirty="0">
              <a:solidFill>
                <a:prstClr val="black"/>
              </a:solidFill>
              <a:latin typeface="ＭＳ ゴシック" pitchFamily="49" charset="-128"/>
              <a:ea typeface="ＭＳ ゴシック" pitchFamily="49" charset="-128"/>
            </a:endParaRPr>
          </a:p>
          <a:p>
            <a:pPr defTabSz="913943"/>
            <a:r>
              <a:rPr lang="ja-JP" altLang="en-US" sz="1999" b="1" dirty="0">
                <a:solidFill>
                  <a:prstClr val="black"/>
                </a:solidFill>
                <a:latin typeface="メイリオ" panose="020B0604030504040204" pitchFamily="50" charset="-128"/>
                <a:ea typeface="メイリオ" panose="020B0604030504040204" pitchFamily="50" charset="-128"/>
              </a:rPr>
              <a:t>２．格納されているデータについて（介護レセプト等情報）</a:t>
            </a:r>
            <a:endParaRPr lang="en-US" altLang="ja-JP" sz="1999" b="1" dirty="0">
              <a:solidFill>
                <a:prstClr val="black"/>
              </a:solidFill>
              <a:latin typeface="メイリオ" panose="020B0604030504040204" pitchFamily="50" charset="-128"/>
              <a:ea typeface="メイリオ" panose="020B0604030504040204" pitchFamily="50" charset="-128"/>
            </a:endParaRPr>
          </a:p>
          <a:p>
            <a:pPr defTabSz="913943"/>
            <a:endParaRPr lang="en-US" altLang="ja-JP" sz="1099" b="1"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① 審査支払機関である国民健康保険団体連合会を経由して、保険者へ請求される</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a:t>
            </a:r>
            <a:r>
              <a:rPr lang="zh-TW" altLang="en-US" sz="1599" dirty="0">
                <a:solidFill>
                  <a:prstClr val="black"/>
                </a:solidFill>
                <a:latin typeface="メイリオ" panose="020B0604030504040204" pitchFamily="50" charset="-128"/>
                <a:ea typeface="メイリオ" panose="020B0604030504040204" pitchFamily="50" charset="-128"/>
              </a:rPr>
              <a:t>介護</a:t>
            </a:r>
            <a:r>
              <a:rPr lang="ja-JP" altLang="en-US" sz="1599" dirty="0">
                <a:solidFill>
                  <a:prstClr val="black"/>
                </a:solidFill>
                <a:latin typeface="メイリオ" panose="020B0604030504040204" pitchFamily="50" charset="-128"/>
                <a:ea typeface="メイリオ" panose="020B0604030504040204" pitchFamily="50" charset="-128"/>
              </a:rPr>
              <a:t>レセプトに記載されている内容</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② 国民健康保険団体連合会を経由して収集され、個人情報が</a:t>
            </a:r>
            <a:r>
              <a:rPr lang="ja-JP" altLang="en-US" sz="1599" dirty="0" smtClean="0">
                <a:solidFill>
                  <a:prstClr val="black"/>
                </a:solidFill>
                <a:latin typeface="メイリオ" panose="020B0604030504040204" pitchFamily="50" charset="-128"/>
                <a:ea typeface="メイリオ" panose="020B0604030504040204" pitchFamily="50" charset="-128"/>
              </a:rPr>
              <a:t>匿名化された</a:t>
            </a:r>
            <a:r>
              <a:rPr lang="ja-JP" altLang="en-US" sz="1599" dirty="0">
                <a:solidFill>
                  <a:prstClr val="black"/>
                </a:solidFill>
                <a:latin typeface="メイリオ" panose="020B0604030504040204" pitchFamily="50" charset="-128"/>
                <a:ea typeface="メイリオ" panose="020B0604030504040204" pitchFamily="50" charset="-128"/>
              </a:rPr>
              <a:t>上で、介護</a:t>
            </a:r>
            <a:r>
              <a:rPr lang="en-US" altLang="ja-JP" sz="1599" dirty="0">
                <a:solidFill>
                  <a:prstClr val="black"/>
                </a:solidFill>
                <a:latin typeface="メイリオ" panose="020B0604030504040204" pitchFamily="50" charset="-128"/>
                <a:ea typeface="メイリオ" panose="020B0604030504040204" pitchFamily="50" charset="-128"/>
              </a:rPr>
              <a:t>DB</a:t>
            </a:r>
            <a:r>
              <a:rPr lang="ja-JP" altLang="en-US" sz="1599" dirty="0">
                <a:solidFill>
                  <a:prstClr val="black"/>
                </a:solidFill>
                <a:latin typeface="メイリオ" panose="020B0604030504040204" pitchFamily="50" charset="-128"/>
                <a:ea typeface="メイリオ" panose="020B0604030504040204" pitchFamily="50" charset="-128"/>
              </a:rPr>
              <a:t>へ</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格納される。</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③ 格納件数</a:t>
            </a:r>
            <a:r>
              <a:rPr lang="ja-JP" altLang="en-US" sz="1599" dirty="0">
                <a:solidFill>
                  <a:schemeClr val="tx1"/>
                </a:solidFill>
                <a:latin typeface="メイリオ" panose="020B0604030504040204" pitchFamily="50" charset="-128"/>
                <a:ea typeface="メイリオ" panose="020B0604030504040204" pitchFamily="50" charset="-128"/>
              </a:rPr>
              <a:t>：約 </a:t>
            </a:r>
            <a:r>
              <a:rPr lang="en-US" altLang="ja-JP" sz="1599" dirty="0" smtClean="0">
                <a:solidFill>
                  <a:schemeClr val="tx1"/>
                </a:solidFill>
                <a:latin typeface="メイリオ" panose="020B0604030504040204" pitchFamily="50" charset="-128"/>
                <a:ea typeface="メイリオ" panose="020B0604030504040204" pitchFamily="50" charset="-128"/>
              </a:rPr>
              <a:t>9.2</a:t>
            </a:r>
            <a:r>
              <a:rPr lang="ja-JP" altLang="en-US" sz="1599" dirty="0" smtClean="0">
                <a:solidFill>
                  <a:schemeClr val="tx1"/>
                </a:solidFill>
                <a:latin typeface="メイリオ" panose="020B0604030504040204" pitchFamily="50" charset="-128"/>
                <a:ea typeface="メイリオ" panose="020B0604030504040204" pitchFamily="50" charset="-128"/>
              </a:rPr>
              <a:t>億件</a:t>
            </a:r>
            <a:r>
              <a:rPr lang="ja-JP" altLang="en-US" sz="1599" dirty="0">
                <a:solidFill>
                  <a:schemeClr val="tx1"/>
                </a:solidFill>
                <a:latin typeface="メイリオ" panose="020B0604030504040204" pitchFamily="50" charset="-128"/>
                <a:ea typeface="メイリオ" panose="020B0604030504040204" pitchFamily="50" charset="-128"/>
              </a:rPr>
              <a:t>（平成</a:t>
            </a:r>
            <a:r>
              <a:rPr lang="en-US" altLang="ja-JP" sz="1599" dirty="0">
                <a:solidFill>
                  <a:schemeClr val="tx1"/>
                </a:solidFill>
                <a:latin typeface="メイリオ" panose="020B0604030504040204" pitchFamily="50" charset="-128"/>
                <a:ea typeface="メイリオ" panose="020B0604030504040204" pitchFamily="50" charset="-128"/>
              </a:rPr>
              <a:t>24</a:t>
            </a:r>
            <a:r>
              <a:rPr lang="ja-JP" altLang="en-US" sz="1599" dirty="0">
                <a:solidFill>
                  <a:schemeClr val="tx1"/>
                </a:solidFill>
                <a:latin typeface="メイリオ" panose="020B0604030504040204" pitchFamily="50" charset="-128"/>
                <a:ea typeface="メイリオ" panose="020B0604030504040204" pitchFamily="50" charset="-128"/>
              </a:rPr>
              <a:t>年４月～</a:t>
            </a:r>
            <a:r>
              <a:rPr lang="ja-JP" altLang="en-US" sz="1599" dirty="0" smtClean="0">
                <a:solidFill>
                  <a:schemeClr val="tx1"/>
                </a:solidFill>
                <a:latin typeface="メイリオ" panose="020B0604030504040204" pitchFamily="50" charset="-128"/>
                <a:ea typeface="メイリオ" panose="020B0604030504040204" pitchFamily="50" charset="-128"/>
              </a:rPr>
              <a:t>平成</a:t>
            </a:r>
            <a:r>
              <a:rPr lang="en-US" altLang="ja-JP" sz="1599" dirty="0" smtClean="0">
                <a:solidFill>
                  <a:schemeClr val="tx1"/>
                </a:solidFill>
                <a:latin typeface="メイリオ" panose="020B0604030504040204" pitchFamily="50" charset="-128"/>
                <a:ea typeface="メイリオ" panose="020B0604030504040204" pitchFamily="50" charset="-128"/>
              </a:rPr>
              <a:t>30</a:t>
            </a:r>
            <a:r>
              <a:rPr lang="ja-JP" altLang="en-US" sz="1599" dirty="0" smtClean="0">
                <a:solidFill>
                  <a:schemeClr val="tx1"/>
                </a:solidFill>
                <a:latin typeface="メイリオ" panose="020B0604030504040204" pitchFamily="50" charset="-128"/>
                <a:ea typeface="メイリオ" panose="020B0604030504040204" pitchFamily="50" charset="-128"/>
              </a:rPr>
              <a:t>年</a:t>
            </a:r>
            <a:r>
              <a:rPr lang="en-US" altLang="ja-JP" sz="1599" dirty="0" smtClean="0">
                <a:solidFill>
                  <a:schemeClr val="tx1"/>
                </a:solidFill>
                <a:latin typeface="メイリオ" panose="020B0604030504040204" pitchFamily="50" charset="-128"/>
                <a:ea typeface="メイリオ" panose="020B0604030504040204" pitchFamily="50" charset="-128"/>
              </a:rPr>
              <a:t>3</a:t>
            </a:r>
            <a:r>
              <a:rPr lang="ja-JP" altLang="en-US" sz="1599" dirty="0">
                <a:solidFill>
                  <a:schemeClr val="tx1"/>
                </a:solidFill>
                <a:latin typeface="メイリオ" panose="020B0604030504040204" pitchFamily="50" charset="-128"/>
                <a:ea typeface="メイリオ" panose="020B0604030504040204" pitchFamily="50" charset="-128"/>
              </a:rPr>
              <a:t>月サービス提供分</a:t>
            </a:r>
            <a:r>
              <a:rPr lang="ja-JP" altLang="en-US" sz="1599" dirty="0" smtClean="0">
                <a:solidFill>
                  <a:prstClr val="black"/>
                </a:solidFill>
                <a:latin typeface="メイリオ" panose="020B0604030504040204" pitchFamily="50" charset="-128"/>
                <a:ea typeface="メイリオ" panose="020B0604030504040204" pitchFamily="50" charset="-128"/>
              </a:rPr>
              <a:t>）</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a:t>
            </a:r>
            <a:endParaRPr lang="en-US" altLang="ja-JP" sz="1599" dirty="0">
              <a:solidFill>
                <a:prstClr val="black"/>
              </a:solidFill>
              <a:latin typeface="メイリオ" panose="020B0604030504040204" pitchFamily="50" charset="-128"/>
              <a:ea typeface="メイリオ" panose="020B0604030504040204" pitchFamily="50" charset="-128"/>
            </a:endParaRPr>
          </a:p>
          <a:p>
            <a:pPr defTabSz="913943"/>
            <a:r>
              <a:rPr lang="ja-JP" altLang="en-US" sz="1599" dirty="0">
                <a:solidFill>
                  <a:prstClr val="black"/>
                </a:solidFill>
                <a:latin typeface="メイリオ" panose="020B0604030504040204" pitchFamily="50" charset="-128"/>
                <a:ea typeface="メイリオ" panose="020B0604030504040204" pitchFamily="50" charset="-128"/>
              </a:rPr>
              <a:t>　④ 格納されている主なデータ</a:t>
            </a:r>
            <a:endParaRPr lang="en-US" altLang="ja-JP" sz="1599" dirty="0">
              <a:solidFill>
                <a:prstClr val="black"/>
              </a:solidFill>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nvPr>
        </p:nvGraphicFramePr>
        <p:xfrm>
          <a:off x="1854467" y="3789040"/>
          <a:ext cx="6189711" cy="2133292"/>
        </p:xfrm>
        <a:graphic>
          <a:graphicData uri="http://schemas.openxmlformats.org/drawingml/2006/table">
            <a:tbl>
              <a:tblPr firstRow="1" bandRow="1">
                <a:tableStyleId>{5C22544A-7EE6-4342-B048-85BDC9FD1C3A}</a:tableStyleId>
              </a:tblPr>
              <a:tblGrid>
                <a:gridCol w="3166829">
                  <a:extLst>
                    <a:ext uri="{9D8B030D-6E8A-4147-A177-3AD203B41FA5}">
                      <a16:colId xmlns:a16="http://schemas.microsoft.com/office/drawing/2014/main" val="20000"/>
                    </a:ext>
                  </a:extLst>
                </a:gridCol>
                <a:gridCol w="3022882">
                  <a:extLst>
                    <a:ext uri="{9D8B030D-6E8A-4147-A177-3AD203B41FA5}">
                      <a16:colId xmlns:a16="http://schemas.microsoft.com/office/drawing/2014/main" val="20001"/>
                    </a:ext>
                  </a:extLst>
                </a:gridCol>
              </a:tblGrid>
              <a:tr h="304653">
                <a:tc gridSpan="2">
                  <a:txBody>
                    <a:bodyPr/>
                    <a:lstStyle/>
                    <a:p>
                      <a:pPr algn="ctr"/>
                      <a:r>
                        <a:rPr kumimoji="1" lang="ja-JP" altLang="en-US" sz="1400" dirty="0">
                          <a:latin typeface="メイリオ" panose="020B0604030504040204" pitchFamily="50" charset="-128"/>
                          <a:ea typeface="メイリオ" panose="020B0604030504040204" pitchFamily="50" charset="-128"/>
                        </a:rPr>
                        <a:t>要介護者等に関する情報</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p>
                  </a:txBody>
                  <a:tcPr/>
                </a:tc>
                <a:extLst>
                  <a:ext uri="{0D108BD9-81ED-4DB2-BD59-A6C34878D82A}">
                    <a16:rowId xmlns:a16="http://schemas.microsoft.com/office/drawing/2014/main" val="10000"/>
                  </a:ext>
                </a:extLst>
              </a:tr>
              <a:tr h="304653">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属性</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サービス内容</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04653">
                <a:tc>
                  <a:txBody>
                    <a:bodyPr/>
                    <a:lstStyle/>
                    <a:p>
                      <a:r>
                        <a:rPr kumimoji="1" lang="ja-JP" altLang="en-US" sz="1400" dirty="0">
                          <a:latin typeface="メイリオ" panose="020B0604030504040204" pitchFamily="50" charset="-128"/>
                          <a:ea typeface="メイリオ" panose="020B0604030504040204" pitchFamily="50" charset="-128"/>
                        </a:rPr>
                        <a:t>性別</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メイリオ" panose="020B0604030504040204" pitchFamily="50" charset="-128"/>
                          <a:ea typeface="メイリオ" panose="020B0604030504040204" pitchFamily="50" charset="-128"/>
                        </a:rPr>
                        <a:t>サービスの種類</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653">
                <a:tc>
                  <a:txBody>
                    <a:bodyPr/>
                    <a:lstStyle/>
                    <a:p>
                      <a:r>
                        <a:rPr kumimoji="1" lang="ja-JP" altLang="en-US" sz="1400" dirty="0">
                          <a:latin typeface="メイリオ" panose="020B0604030504040204" pitchFamily="50" charset="-128"/>
                          <a:ea typeface="メイリオ" panose="020B0604030504040204" pitchFamily="50" charset="-128"/>
                        </a:rPr>
                        <a:t>生年月</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メイリオ" panose="020B0604030504040204" pitchFamily="50" charset="-128"/>
                          <a:ea typeface="メイリオ" panose="020B0604030504040204" pitchFamily="50" charset="-128"/>
                        </a:rPr>
                        <a:t>単位数</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4653">
                <a:tc>
                  <a:txBody>
                    <a:bodyPr/>
                    <a:lstStyle/>
                    <a:p>
                      <a:r>
                        <a:rPr kumimoji="1" lang="ja-JP" altLang="en-US" sz="1400" dirty="0">
                          <a:latin typeface="メイリオ" panose="020B0604030504040204" pitchFamily="50" charset="-128"/>
                          <a:ea typeface="メイリオ" panose="020B0604030504040204" pitchFamily="50" charset="-128"/>
                        </a:rPr>
                        <a:t>要介護状態区分</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メイリオ" panose="020B0604030504040204" pitchFamily="50" charset="-128"/>
                          <a:ea typeface="メイリオ" panose="020B0604030504040204" pitchFamily="50" charset="-128"/>
                        </a:rPr>
                        <a:t>日数</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653">
                <a:tc>
                  <a:txBody>
                    <a:bodyPr/>
                    <a:lstStyle/>
                    <a:p>
                      <a:r>
                        <a:rPr kumimoji="1" lang="ja-JP" altLang="en-US" sz="1400" dirty="0">
                          <a:latin typeface="メイリオ" panose="020B0604030504040204" pitchFamily="50" charset="-128"/>
                          <a:ea typeface="メイリオ" panose="020B0604030504040204" pitchFamily="50" charset="-128"/>
                        </a:rPr>
                        <a:t>認定有効期間</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メイリオ" panose="020B0604030504040204" pitchFamily="50" charset="-128"/>
                          <a:ea typeface="メイリオ" panose="020B0604030504040204" pitchFamily="50" charset="-128"/>
                        </a:rPr>
                        <a:t>回数</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4653">
                <a:tc>
                  <a:txBody>
                    <a:bodyPr/>
                    <a:lstStyle/>
                    <a:p>
                      <a:r>
                        <a:rPr kumimoji="1" lang="ja-JP" altLang="en-US" sz="1400" dirty="0">
                          <a:latin typeface="メイリオ" panose="020B0604030504040204" pitchFamily="50" charset="-128"/>
                          <a:ea typeface="メイリオ" panose="020B0604030504040204" pitchFamily="50" charset="-128"/>
                        </a:rPr>
                        <a:t>保険分給付率</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99012" marR="99012"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正方形/長方形 7"/>
          <p:cNvSpPr/>
          <p:nvPr/>
        </p:nvSpPr>
        <p:spPr>
          <a:xfrm>
            <a:off x="3008784" y="6350001"/>
            <a:ext cx="5834642" cy="307648"/>
          </a:xfrm>
          <a:prstGeom prst="rect">
            <a:avLst/>
          </a:prstGeom>
        </p:spPr>
        <p:txBody>
          <a:bodyPr wrap="square">
            <a:spAutoFit/>
          </a:bodyPr>
          <a:lstStyle/>
          <a:p>
            <a:pPr defTabSz="913943" fontAlgn="base">
              <a:spcBef>
                <a:spcPct val="0"/>
              </a:spcBef>
              <a:spcAft>
                <a:spcPct val="0"/>
              </a:spcAft>
            </a:pPr>
            <a:r>
              <a:rPr lang="ja-JP" altLang="en-US" sz="1399" dirty="0">
                <a:solidFill>
                  <a:prstClr val="black"/>
                </a:solidFill>
                <a:latin typeface="メイリオ" panose="020B0604030504040204" pitchFamily="50" charset="-128"/>
                <a:ea typeface="メイリオ" panose="020B0604030504040204" pitchFamily="50" charset="-128"/>
                <a:cs typeface="ＭＳ Ｐゴシック" pitchFamily="50" charset="-128"/>
              </a:rPr>
              <a:t>（出典）社会保障審議会介護保険部会（第</a:t>
            </a:r>
            <a:r>
              <a:rPr lang="en-US" altLang="ja-JP" sz="1399" dirty="0">
                <a:solidFill>
                  <a:prstClr val="black"/>
                </a:solidFill>
                <a:latin typeface="メイリオ" panose="020B0604030504040204" pitchFamily="50" charset="-128"/>
                <a:ea typeface="メイリオ" panose="020B0604030504040204" pitchFamily="50" charset="-128"/>
                <a:cs typeface="ＭＳ Ｐゴシック" pitchFamily="50" charset="-128"/>
              </a:rPr>
              <a:t>59</a:t>
            </a:r>
            <a:r>
              <a:rPr lang="ja-JP" altLang="en-US" sz="1399" dirty="0">
                <a:solidFill>
                  <a:prstClr val="black"/>
                </a:solidFill>
                <a:latin typeface="メイリオ" panose="020B0604030504040204" pitchFamily="50" charset="-128"/>
                <a:ea typeface="メイリオ" panose="020B0604030504040204" pitchFamily="50" charset="-128"/>
                <a:cs typeface="ＭＳ Ｐゴシック" pitchFamily="50" charset="-128"/>
              </a:rPr>
              <a:t>回）資料４（一部改変）</a:t>
            </a:r>
            <a:endParaRPr lang="ja-JP" altLang="en-US" sz="1399" dirty="0">
              <a:solidFill>
                <a:prstClr val="black"/>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780E97F3-6708-4BA2-9A73-99CE1DDF56A4}"/>
              </a:ext>
            </a:extLst>
          </p:cNvPr>
          <p:cNvSpPr/>
          <p:nvPr/>
        </p:nvSpPr>
        <p:spPr>
          <a:xfrm>
            <a:off x="2381"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lvl="0" algn="ctr">
              <a:defRPr/>
            </a:pPr>
            <a:r>
              <a:rPr lang="ja-JP" altLang="en-US" sz="2000" b="1" dirty="0">
                <a:solidFill>
                  <a:prstClr val="white"/>
                </a:solidFill>
                <a:latin typeface="Meiryo UI" panose="020B0604030504040204" pitchFamily="50" charset="-128"/>
                <a:ea typeface="Meiryo UI" panose="020B0604030504040204" pitchFamily="50" charset="-128"/>
              </a:rPr>
              <a:t>介護保険総合データベースについて</a:t>
            </a:r>
          </a:p>
        </p:txBody>
      </p:sp>
    </p:spTree>
    <p:extLst>
      <p:ext uri="{BB962C8B-B14F-4D97-AF65-F5344CB8AC3E}">
        <p14:creationId xmlns:p14="http://schemas.microsoft.com/office/powerpoint/2010/main" val="4050346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6456" y="188640"/>
            <a:ext cx="9721080" cy="493650"/>
          </a:xfrm>
        </p:spPr>
        <p:txBody>
          <a:bodyPr>
            <a:noAutofit/>
          </a:bodyPr>
          <a:lstStyle/>
          <a:p>
            <a:pPr algn="l"/>
            <a:r>
              <a:rPr lang="ja-JP" altLang="en-US" sz="2800" dirty="0" smtClean="0"/>
              <a:t>要介護</a:t>
            </a:r>
            <a:r>
              <a:rPr lang="ja-JP" altLang="en-US" sz="2800" dirty="0"/>
              <a:t>認定情報・介護レセプト等</a:t>
            </a:r>
            <a:r>
              <a:rPr lang="ja-JP" altLang="en-US" sz="2800" dirty="0" smtClean="0"/>
              <a:t>情報の利用の流れ</a:t>
            </a:r>
            <a:endParaRPr kumimoji="1" lang="ja-JP" altLang="en-US" sz="2800" dirty="0"/>
          </a:p>
        </p:txBody>
      </p:sp>
      <p:sp>
        <p:nvSpPr>
          <p:cNvPr id="5" name="テキスト プレースホルダー 4"/>
          <p:cNvSpPr>
            <a:spLocks noGrp="1"/>
          </p:cNvSpPr>
          <p:nvPr>
            <p:ph type="body" idx="1"/>
          </p:nvPr>
        </p:nvSpPr>
        <p:spPr>
          <a:xfrm>
            <a:off x="495300" y="794200"/>
            <a:ext cx="4376870" cy="360000"/>
          </a:xfrm>
          <a:solidFill>
            <a:schemeClr val="tx2"/>
          </a:solidFill>
        </p:spPr>
        <p:txBody>
          <a:bodyPr>
            <a:normAutofit fontScale="92500" lnSpcReduction="20000"/>
          </a:bodyPr>
          <a:lstStyle/>
          <a:p>
            <a:r>
              <a:rPr kumimoji="1" lang="ja-JP" altLang="en-US" dirty="0" smtClean="0">
                <a:solidFill>
                  <a:schemeClr val="bg1"/>
                </a:solidFill>
              </a:rPr>
              <a:t>介護保険法に基づく利用</a:t>
            </a:r>
            <a:endParaRPr kumimoji="1" lang="ja-JP" altLang="en-US" dirty="0">
              <a:solidFill>
                <a:schemeClr val="bg1"/>
              </a:solidFill>
            </a:endParaRPr>
          </a:p>
        </p:txBody>
      </p:sp>
      <p:sp>
        <p:nvSpPr>
          <p:cNvPr id="7" name="テキスト プレースホルダー 6"/>
          <p:cNvSpPr>
            <a:spLocks noGrp="1"/>
          </p:cNvSpPr>
          <p:nvPr>
            <p:ph type="body" sz="quarter" idx="3"/>
          </p:nvPr>
        </p:nvSpPr>
        <p:spPr>
          <a:xfrm>
            <a:off x="5032111" y="794200"/>
            <a:ext cx="4378590" cy="360000"/>
          </a:xfrm>
          <a:solidFill>
            <a:schemeClr val="accent2"/>
          </a:solidFill>
        </p:spPr>
        <p:txBody>
          <a:bodyPr>
            <a:normAutofit fontScale="92500" lnSpcReduction="20000"/>
          </a:bodyPr>
          <a:lstStyle/>
          <a:p>
            <a:r>
              <a:rPr kumimoji="1" lang="ja-JP" altLang="en-US" dirty="0" smtClean="0">
                <a:solidFill>
                  <a:schemeClr val="bg1"/>
                </a:solidFill>
              </a:rPr>
              <a:t>左記以外の利用</a:t>
            </a:r>
            <a:endParaRPr kumimoji="1" lang="ja-JP" altLang="en-US" dirty="0">
              <a:solidFill>
                <a:schemeClr val="bg1"/>
              </a:solidFill>
            </a:endParaRPr>
          </a:p>
        </p:txBody>
      </p:sp>
      <p:sp>
        <p:nvSpPr>
          <p:cNvPr id="9" name="正方形/長方形 8"/>
          <p:cNvSpPr/>
          <p:nvPr/>
        </p:nvSpPr>
        <p:spPr>
          <a:xfrm>
            <a:off x="495300" y="1988840"/>
            <a:ext cx="2156108" cy="573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厚生労働省</a:t>
            </a:r>
            <a:endPar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716062" y="1988840"/>
            <a:ext cx="2156108" cy="5731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都道府県・市町村</a:t>
            </a:r>
            <a:endParaRPr kumimoji="1" lang="en-US" altLang="ja-JP" sz="11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495300" y="1254721"/>
            <a:ext cx="4376870" cy="64427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市町村介護保険事業計画及び都道府県介護保険事業支援計画の作成等</a:t>
            </a:r>
            <a:endParaRPr kumimoji="1" lang="en-US" altLang="ja-JP"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に資する調査及び分析</a:t>
            </a:r>
            <a:endParaRPr kumimoji="1" lang="en-US" altLang="ja-JP"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国民の</a:t>
            </a: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保持増進及びその有する能力の維持向上に資する調査及び分析</a:t>
            </a:r>
            <a:endPar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495300" y="5695866"/>
            <a:ext cx="2156108" cy="180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国による分析</a:t>
            </a:r>
            <a:endPar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下矢印 15"/>
          <p:cNvSpPr/>
          <p:nvPr/>
        </p:nvSpPr>
        <p:spPr>
          <a:xfrm>
            <a:off x="1407849" y="2780819"/>
            <a:ext cx="331011" cy="285176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角丸四角形 17"/>
          <p:cNvSpPr/>
          <p:nvPr/>
        </p:nvSpPr>
        <p:spPr>
          <a:xfrm>
            <a:off x="2716062" y="4377459"/>
            <a:ext cx="2156108" cy="102817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厚生労働大臣に</a:t>
            </a: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対し</a:t>
            </a: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、市町村介護保険事業計画及び都道府県介護保険事業計画の作成等に資する調査・分析に</a:t>
            </a: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必要な情報の提供を</a:t>
            </a: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要請</a:t>
            </a:r>
            <a:endPar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495300" y="6259507"/>
            <a:ext cx="2156108" cy="20037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結果の公表</a:t>
            </a:r>
            <a:endPar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2716062" y="5695866"/>
            <a:ext cx="2156108" cy="18996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都道府県・市町村による分析</a:t>
            </a:r>
            <a:endPar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5032111" y="1898995"/>
            <a:ext cx="2156108"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関係省庁・自治体</a:t>
            </a:r>
            <a:endPar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7254593" y="1898995"/>
            <a:ext cx="2156108"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左記以外の</a:t>
            </a:r>
            <a:r>
              <a:rPr kumimoji="1" lang="ja-JP" altLang="en-US" sz="11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主体</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（研究機関等）</a:t>
            </a:r>
            <a:endPar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5005584" y="1254721"/>
            <a:ext cx="2156108"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国民</a:t>
            </a: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の健康の保持増進等</a:t>
            </a: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目指した正確なエビデンスに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基づく施策の推進</a:t>
            </a:r>
          </a:p>
        </p:txBody>
      </p:sp>
      <p:sp>
        <p:nvSpPr>
          <p:cNvPr id="29" name="角丸四角形 28"/>
          <p:cNvSpPr/>
          <p:nvPr/>
        </p:nvSpPr>
        <p:spPr>
          <a:xfrm>
            <a:off x="7254593" y="1254721"/>
            <a:ext cx="2156108"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左記施策に有益</a:t>
            </a: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な分析・研究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○学術研究の発展</a:t>
            </a: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に資する</a:t>
            </a: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目的で</a:t>
            </a: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行う分析</a:t>
            </a: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・研究</a:t>
            </a:r>
          </a:p>
        </p:txBody>
      </p:sp>
      <p:sp>
        <p:nvSpPr>
          <p:cNvPr id="31" name="角丸四角形 30"/>
          <p:cNvSpPr/>
          <p:nvPr/>
        </p:nvSpPr>
        <p:spPr>
          <a:xfrm>
            <a:off x="5032111" y="3837459"/>
            <a:ext cx="437859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ガイドラインに基づく有識者による審査</a:t>
            </a:r>
            <a:endParaRPr kumimoji="1" lang="en-US" altLang="ja-JP" sz="11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データ利用の目的や必要性等について審査</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データ利用の目的として「公益性の確保」が必要</a:t>
            </a:r>
          </a:p>
        </p:txBody>
      </p:sp>
      <p:sp>
        <p:nvSpPr>
          <p:cNvPr id="33" name="下矢印 32"/>
          <p:cNvSpPr/>
          <p:nvPr/>
        </p:nvSpPr>
        <p:spPr>
          <a:xfrm>
            <a:off x="8159996" y="2780820"/>
            <a:ext cx="331011" cy="99336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下矢印 33"/>
          <p:cNvSpPr/>
          <p:nvPr/>
        </p:nvSpPr>
        <p:spPr>
          <a:xfrm>
            <a:off x="7055901" y="4438752"/>
            <a:ext cx="331011" cy="19357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角丸四角形 34"/>
          <p:cNvSpPr/>
          <p:nvPr/>
        </p:nvSpPr>
        <p:spPr>
          <a:xfrm>
            <a:off x="6143352" y="4695604"/>
            <a:ext cx="2156108" cy="18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大臣決定</a:t>
            </a:r>
            <a:endPar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下矢印 35"/>
          <p:cNvSpPr/>
          <p:nvPr/>
        </p:nvSpPr>
        <p:spPr>
          <a:xfrm>
            <a:off x="3628611" y="2780821"/>
            <a:ext cx="331011" cy="151227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a:xfrm>
            <a:off x="7281120" y="4385951"/>
            <a:ext cx="2129581" cy="299175"/>
          </a:xfrm>
          <a:prstGeom prst="rect">
            <a:avLst/>
          </a:prstGeom>
          <a:noFill/>
          <a:ln>
            <a:no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データ提供の可否について大臣に助言</a:t>
            </a:r>
            <a:endPar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5032111" y="2381958"/>
            <a:ext cx="4378590" cy="18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データ提供の申し出</a:t>
            </a:r>
            <a:endParaRPr kumimoji="1" lang="ja-JP" altLang="en-US" sz="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38"/>
          <p:cNvSpPr/>
          <p:nvPr/>
        </p:nvSpPr>
        <p:spPr>
          <a:xfrm>
            <a:off x="5032111" y="6196000"/>
            <a:ext cx="4378590" cy="18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結果の公表</a:t>
            </a:r>
            <a:endPar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5032111" y="5195735"/>
            <a:ext cx="4378590" cy="18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データ提供</a:t>
            </a:r>
            <a:endPar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a:xfrm>
            <a:off x="5032111" y="5695866"/>
            <a:ext cx="4378590" cy="18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分析の実施</a:t>
            </a:r>
            <a:endPar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下矢印 41"/>
          <p:cNvSpPr/>
          <p:nvPr/>
        </p:nvSpPr>
        <p:spPr>
          <a:xfrm>
            <a:off x="7055901" y="4938883"/>
            <a:ext cx="331011" cy="19357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下矢印 42"/>
          <p:cNvSpPr/>
          <p:nvPr/>
        </p:nvSpPr>
        <p:spPr>
          <a:xfrm>
            <a:off x="7055901" y="5439014"/>
            <a:ext cx="331011" cy="19357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4" name="下矢印 43"/>
          <p:cNvSpPr/>
          <p:nvPr/>
        </p:nvSpPr>
        <p:spPr>
          <a:xfrm>
            <a:off x="7055901" y="5939145"/>
            <a:ext cx="331011" cy="19357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下矢印 44"/>
          <p:cNvSpPr/>
          <p:nvPr/>
        </p:nvSpPr>
        <p:spPr>
          <a:xfrm>
            <a:off x="5944659" y="2780820"/>
            <a:ext cx="331011" cy="99336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大かっこ 29"/>
          <p:cNvSpPr/>
          <p:nvPr/>
        </p:nvSpPr>
        <p:spPr>
          <a:xfrm>
            <a:off x="5230173" y="2996952"/>
            <a:ext cx="1759985" cy="438021"/>
          </a:xfrm>
          <a:prstGeom prst="bracketPair">
            <a:avLst/>
          </a:prstGeom>
          <a:solidFill>
            <a:schemeClr val="bg1"/>
          </a:solidFill>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所掌事務の遂行に必要な</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範囲内で</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あることが前提</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下矢印 46"/>
          <p:cNvSpPr/>
          <p:nvPr/>
        </p:nvSpPr>
        <p:spPr>
          <a:xfrm>
            <a:off x="1407849" y="5970900"/>
            <a:ext cx="331011" cy="193573"/>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下矢印 47"/>
          <p:cNvSpPr/>
          <p:nvPr/>
        </p:nvSpPr>
        <p:spPr>
          <a:xfrm>
            <a:off x="3628611" y="5458949"/>
            <a:ext cx="331011" cy="193573"/>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テキスト ボックス 45"/>
          <p:cNvSpPr txBox="1"/>
          <p:nvPr/>
        </p:nvSpPr>
        <p:spPr>
          <a:xfrm>
            <a:off x="7905328" y="207290"/>
            <a:ext cx="1908000" cy="461665"/>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第１回 要介護</a:t>
            </a:r>
            <a:r>
              <a:rPr kumimoji="1" lang="ja-JP" altLang="en-US" sz="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認定情報・介護レセプト</a:t>
            </a:r>
            <a:r>
              <a:rPr kumimoji="1" lang="ja-JP" altLang="en-US"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等</a:t>
            </a:r>
            <a:endParaRPr kumimoji="1" lang="en-US" altLang="ja-JP"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情報</a:t>
            </a:r>
            <a:r>
              <a:rPr kumimoji="1" lang="ja-JP" altLang="en-US" sz="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の提供に関する有識者</a:t>
            </a:r>
            <a:r>
              <a:rPr kumimoji="1" lang="ja-JP" altLang="en-US"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会議</a:t>
            </a:r>
            <a:endParaRPr kumimoji="1" lang="en-US" altLang="ja-JP" sz="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（平成</a:t>
            </a:r>
            <a:r>
              <a:rPr kumimoji="1" lang="en-US" altLang="ja-JP"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30</a:t>
            </a:r>
            <a:r>
              <a:rPr kumimoji="1" lang="ja-JP" altLang="en-US"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年</a:t>
            </a:r>
            <a:r>
              <a:rPr kumimoji="1" lang="en-US" altLang="ja-JP"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3</a:t>
            </a:r>
            <a:r>
              <a:rPr kumimoji="1" lang="ja-JP" altLang="en-US"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月</a:t>
            </a:r>
            <a:r>
              <a:rPr kumimoji="1" lang="en-US" altLang="ja-JP"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14</a:t>
            </a:r>
            <a:r>
              <a:rPr kumimoji="1" lang="ja-JP" altLang="en-US" sz="8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日）　資料２（一部改変）</a:t>
            </a:r>
            <a:endParaRPr kumimoji="1" lang="ja-JP" altLang="en-US" sz="8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Tree>
    <p:extLst>
      <p:ext uri="{BB962C8B-B14F-4D97-AF65-F5344CB8AC3E}">
        <p14:creationId xmlns:p14="http://schemas.microsoft.com/office/powerpoint/2010/main" val="1926298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テキスト ボックス 136"/>
          <p:cNvSpPr txBox="1">
            <a:spLocks noChangeArrowheads="1"/>
          </p:cNvSpPr>
          <p:nvPr/>
        </p:nvSpPr>
        <p:spPr bwMode="auto">
          <a:xfrm>
            <a:off x="84637" y="458799"/>
            <a:ext cx="9716200" cy="492443"/>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0" fontAlgn="auto" latinLnBrk="0" hangingPunct="0">
              <a:lnSpc>
                <a:spcPct val="100000"/>
              </a:lnSpc>
              <a:spcBef>
                <a:spcPts val="0"/>
              </a:spcBef>
              <a:spcAft>
                <a:spcPts val="0"/>
              </a:spcAft>
              <a:buClrTx/>
              <a:buSzTx/>
              <a:buFontTx/>
              <a:buNone/>
              <a:tabLst/>
              <a:defRPr/>
            </a:pPr>
            <a:r>
              <a:rPr kumimoji="1" lang="ja-JP" altLang="en-US" sz="1300" b="1" i="0" u="none" strike="noStrike" kern="0" cap="none" spc="0" normalizeH="0" baseline="0" noProof="0" dirty="0">
                <a:ln>
                  <a:noFill/>
                </a:ln>
                <a:solidFill>
                  <a:prstClr val="black"/>
                </a:solidFill>
                <a:effectLst/>
                <a:uLnTx/>
                <a:uFillTx/>
                <a:latin typeface="ＭＳ Ｐゴシック"/>
                <a:ea typeface="ＭＳ Ｐゴシック" charset="-128"/>
                <a:cs typeface="+mn-cs"/>
              </a:rPr>
              <a:t>地域包括ケアシステムの構築に向けて、</a:t>
            </a:r>
            <a:r>
              <a:rPr kumimoji="1" lang="ja-JP" altLang="ja-JP" sz="1300" b="1" i="0" u="none" strike="noStrike" kern="1200" cap="none" spc="0" normalizeH="0" baseline="0" noProof="0" dirty="0">
                <a:ln>
                  <a:noFill/>
                </a:ln>
                <a:solidFill>
                  <a:prstClr val="black"/>
                </a:solidFill>
                <a:effectLst/>
                <a:uLnTx/>
                <a:uFillTx/>
                <a:latin typeface="Arial" charset="0"/>
                <a:ea typeface="ＭＳ Ｐゴシック" charset="-128"/>
                <a:cs typeface="+mn-cs"/>
              </a:rPr>
              <a:t>全国・都道府県・</a:t>
            </a:r>
            <a:r>
              <a:rPr kumimoji="1" lang="ja-JP" altLang="en-US" sz="1300" b="1" i="0" u="none" strike="noStrike" kern="1200" cap="none" spc="0" normalizeH="0" baseline="0" noProof="0" dirty="0">
                <a:ln>
                  <a:noFill/>
                </a:ln>
                <a:solidFill>
                  <a:prstClr val="black"/>
                </a:solidFill>
                <a:effectLst/>
                <a:uLnTx/>
                <a:uFillTx/>
                <a:latin typeface="Arial" charset="0"/>
                <a:ea typeface="ＭＳ Ｐゴシック" charset="-128"/>
                <a:cs typeface="+mn-cs"/>
              </a:rPr>
              <a:t>二次医療圏・老人福祉圏・</a:t>
            </a:r>
            <a:r>
              <a:rPr kumimoji="1" lang="ja-JP" altLang="ja-JP" sz="1300" b="1" i="0" u="none" strike="noStrike" kern="1200" cap="none" spc="0" normalizeH="0" baseline="0" noProof="0" dirty="0">
                <a:ln>
                  <a:noFill/>
                </a:ln>
                <a:solidFill>
                  <a:prstClr val="black"/>
                </a:solidFill>
                <a:effectLst/>
                <a:uLnTx/>
                <a:uFillTx/>
                <a:latin typeface="Arial" charset="0"/>
                <a:ea typeface="ＭＳ Ｐゴシック" charset="-128"/>
                <a:cs typeface="+mn-cs"/>
              </a:rPr>
              <a:t>市町村・日常生活圏域別の特徴や課題、取組等を客観的かつ容易に把握できるように</a:t>
            </a:r>
            <a:r>
              <a:rPr kumimoji="1" lang="ja-JP" altLang="en-US" sz="1300" b="1"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ja-JP" sz="1300" b="1" i="0" u="none" strike="noStrike" kern="1200" cap="none" spc="0" normalizeH="0" baseline="0" noProof="0" dirty="0">
                <a:ln>
                  <a:noFill/>
                </a:ln>
                <a:solidFill>
                  <a:prstClr val="black"/>
                </a:solidFill>
                <a:effectLst/>
                <a:uLnTx/>
                <a:uFillTx/>
                <a:latin typeface="Arial" charset="0"/>
                <a:ea typeface="ＭＳ Ｐゴシック" charset="-128"/>
                <a:cs typeface="+mn-cs"/>
              </a:rPr>
              <a:t>介護・医療関連情報</a:t>
            </a:r>
            <a:r>
              <a:rPr kumimoji="1" lang="ja-JP" altLang="en-US" sz="1300" b="1" i="0" u="none" strike="noStrike" kern="1200" cap="none" spc="0" normalizeH="0" baseline="0" noProof="0" dirty="0">
                <a:ln>
                  <a:noFill/>
                </a:ln>
                <a:solidFill>
                  <a:prstClr val="black"/>
                </a:solidFill>
                <a:effectLst/>
                <a:uLnTx/>
                <a:uFillTx/>
                <a:latin typeface="Arial" charset="0"/>
                <a:ea typeface="ＭＳ Ｐゴシック" charset="-128"/>
                <a:cs typeface="+mn-cs"/>
              </a:rPr>
              <a:t>を、国民も含めて広く</a:t>
            </a:r>
            <a:r>
              <a:rPr kumimoji="1" lang="ja-JP" altLang="en-US" sz="1300" b="1" i="0" u="none" strike="noStrike" kern="0" cap="none" spc="0" normalizeH="0" baseline="0" noProof="0" dirty="0">
                <a:ln>
                  <a:noFill/>
                </a:ln>
                <a:solidFill>
                  <a:prstClr val="black"/>
                </a:solidFill>
                <a:effectLst/>
                <a:uLnTx/>
                <a:uFillTx/>
                <a:latin typeface="ＭＳ Ｐゴシック"/>
                <a:ea typeface="ＭＳ Ｐゴシック" charset="-128"/>
                <a:cs typeface="+mn-cs"/>
              </a:rPr>
              <a:t>共有（「見える化」）するためのシステムの構築等を推進する</a:t>
            </a:r>
          </a:p>
        </p:txBody>
      </p:sp>
      <p:sp>
        <p:nvSpPr>
          <p:cNvPr id="297" name="正方形/長方形 296"/>
          <p:cNvSpPr/>
          <p:nvPr/>
        </p:nvSpPr>
        <p:spPr>
          <a:xfrm>
            <a:off x="0" y="-27382"/>
            <a:ext cx="9910765" cy="4591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介護・医療関連情報の「見える化」の推進（イメージ）</a:t>
            </a:r>
          </a:p>
        </p:txBody>
      </p:sp>
      <p:sp>
        <p:nvSpPr>
          <p:cNvPr id="298" name="円/楕円 61"/>
          <p:cNvSpPr>
            <a:spLocks noChangeArrowheads="1"/>
          </p:cNvSpPr>
          <p:nvPr/>
        </p:nvSpPr>
        <p:spPr bwMode="auto">
          <a:xfrm>
            <a:off x="8812538" y="3923940"/>
            <a:ext cx="455612" cy="869950"/>
          </a:xfrm>
          <a:prstGeom prst="ellipse">
            <a:avLst/>
          </a:prstGeom>
          <a:solidFill>
            <a:srgbClr val="F6E8C2"/>
          </a:solidFill>
          <a:ln w="9525" algn="ctr">
            <a:solidFill>
              <a:srgbClr val="FFFFFF"/>
            </a:solidFill>
            <a:round/>
            <a:headEnd/>
            <a:tailEnd/>
          </a:ln>
        </p:spPr>
        <p:txBody>
          <a:bodyPr lIns="0" tIns="0" rIns="0" bIns="0" anchor="ctr"/>
          <a:lstStyle/>
          <a:p>
            <a:pPr marL="0" marR="0" lvl="0" indent="0" algn="ctr" defTabSz="914400" rtl="0" eaLnBrk="1" fontAlgn="b" latinLnBrk="0" hangingPunct="1">
              <a:lnSpc>
                <a:spcPct val="100000"/>
              </a:lnSpc>
              <a:spcBef>
                <a:spcPts val="0"/>
              </a:spcBef>
              <a:spcAft>
                <a:spcPts val="0"/>
              </a:spcAft>
              <a:buClrTx/>
              <a:buSzTx/>
              <a:buFont typeface="Wingdings" pitchFamily="2" charset="2"/>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299" name="角丸四角形 298"/>
          <p:cNvSpPr/>
          <p:nvPr/>
        </p:nvSpPr>
        <p:spPr bwMode="auto">
          <a:xfrm>
            <a:off x="2889566" y="1253770"/>
            <a:ext cx="3359150" cy="5421309"/>
          </a:xfrm>
          <a:prstGeom prst="roundRect">
            <a:avLst>
              <a:gd name="adj" fmla="val 6215"/>
            </a:avLst>
          </a:prstGeom>
          <a:solidFill>
            <a:schemeClr val="accent3">
              <a:lumMod val="40000"/>
              <a:lumOff val="60000"/>
            </a:schemeClr>
          </a:solidFill>
          <a:ln w="635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lIns="90000" tIns="46800" rIns="90000" bIns="468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00" name="フローチャート : 磁気ディスク 299"/>
          <p:cNvSpPr/>
          <p:nvPr/>
        </p:nvSpPr>
        <p:spPr bwMode="auto">
          <a:xfrm>
            <a:off x="3223311" y="1055328"/>
            <a:ext cx="2593535" cy="431800"/>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itchFamily="50" charset="-128"/>
              <a:ea typeface="ＭＳ Ｐゴシック" panose="020B0600070205080204" pitchFamily="50" charset="-128"/>
              <a:cs typeface="+mn-cs"/>
            </a:endParaRPr>
          </a:p>
        </p:txBody>
      </p:sp>
      <p:graphicFrame>
        <p:nvGraphicFramePr>
          <p:cNvPr id="301" name="Group 324"/>
          <p:cNvGraphicFramePr>
            <a:graphicFrameLocks noGrp="1"/>
          </p:cNvGraphicFramePr>
          <p:nvPr>
            <p:extLst/>
          </p:nvPr>
        </p:nvGraphicFramePr>
        <p:xfrm>
          <a:off x="3626853" y="4425760"/>
          <a:ext cx="2614613" cy="2171640"/>
        </p:xfrm>
        <a:graphic>
          <a:graphicData uri="http://schemas.openxmlformats.org/drawingml/2006/table">
            <a:tbl>
              <a:tblPr/>
              <a:tblGrid>
                <a:gridCol w="313372">
                  <a:extLst>
                    <a:ext uri="{9D8B030D-6E8A-4147-A177-3AD203B41FA5}">
                      <a16:colId xmlns:a16="http://schemas.microsoft.com/office/drawing/2014/main" val="20000"/>
                    </a:ext>
                  </a:extLst>
                </a:gridCol>
                <a:gridCol w="2301241">
                  <a:extLst>
                    <a:ext uri="{9D8B030D-6E8A-4147-A177-3AD203B41FA5}">
                      <a16:colId xmlns:a16="http://schemas.microsoft.com/office/drawing/2014/main" val="20001"/>
                    </a:ext>
                  </a:extLst>
                </a:gridCol>
              </a:tblGrid>
              <a:tr h="22431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データソース</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extLst>
                  <a:ext uri="{0D108BD9-81ED-4DB2-BD59-A6C34878D82A}">
                    <a16:rowId xmlns:a16="http://schemas.microsoft.com/office/drawing/2014/main" val="10000"/>
                  </a:ext>
                </a:extLst>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1</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要介護認定情報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2</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介護保険レセプト情報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3</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介護予防・日常生活圏域ニーズ</a:t>
                      </a:r>
                      <a:endParaRPr kumimoji="0"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調査情報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4</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地域別推計人口</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5</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公的統計　小地域メッシュ情報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6</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調査研究結果データ</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7</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施策情報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2003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pic>
        <p:nvPicPr>
          <p:cNvPr id="302" name="図 6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4660" y="980730"/>
            <a:ext cx="36036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左中かっこ 66"/>
          <p:cNvSpPr>
            <a:spLocks/>
          </p:cNvSpPr>
          <p:nvPr/>
        </p:nvSpPr>
        <p:spPr bwMode="auto">
          <a:xfrm>
            <a:off x="3542716" y="4653137"/>
            <a:ext cx="84137" cy="652463"/>
          </a:xfrm>
          <a:prstGeom prst="leftBrace">
            <a:avLst>
              <a:gd name="adj1" fmla="val 2401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50" charset="-128"/>
              <a:cs typeface="+mn-cs"/>
            </a:endParaRPr>
          </a:p>
        </p:txBody>
      </p:sp>
      <p:sp>
        <p:nvSpPr>
          <p:cNvPr id="304" name="角丸四角形 67"/>
          <p:cNvSpPr>
            <a:spLocks noChangeArrowheads="1"/>
          </p:cNvSpPr>
          <p:nvPr/>
        </p:nvSpPr>
        <p:spPr bwMode="auto">
          <a:xfrm>
            <a:off x="1160779" y="2349160"/>
            <a:ext cx="1198562" cy="1223963"/>
          </a:xfrm>
          <a:prstGeom prst="roundRect">
            <a:avLst>
              <a:gd name="adj" fmla="val 7144"/>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介護保険総合</a:t>
            </a:r>
            <a:endParaRPr kumimoji="1" lang="en-US" altLang="ja-JP" sz="11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データベース</a:t>
            </a:r>
            <a:endParaRPr kumimoji="1" lang="en-US" altLang="ja-JP" sz="11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（老健局）</a:t>
            </a:r>
          </a:p>
        </p:txBody>
      </p:sp>
      <p:sp>
        <p:nvSpPr>
          <p:cNvPr id="305" name="正方形/長方形 68"/>
          <p:cNvSpPr>
            <a:spLocks noChangeArrowheads="1"/>
          </p:cNvSpPr>
          <p:nvPr/>
        </p:nvSpPr>
        <p:spPr bwMode="auto">
          <a:xfrm>
            <a:off x="200348" y="1628415"/>
            <a:ext cx="606424" cy="274638"/>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06" name="正方形/長方形 69"/>
          <p:cNvSpPr>
            <a:spLocks noChangeArrowheads="1"/>
          </p:cNvSpPr>
          <p:nvPr/>
        </p:nvSpPr>
        <p:spPr bwMode="auto">
          <a:xfrm>
            <a:off x="127327" y="1679226"/>
            <a:ext cx="608013" cy="276225"/>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07" name="正方形/長方形 70"/>
          <p:cNvSpPr>
            <a:spLocks noChangeArrowheads="1"/>
          </p:cNvSpPr>
          <p:nvPr/>
        </p:nvSpPr>
        <p:spPr bwMode="auto">
          <a:xfrm>
            <a:off x="-1268" y="1739550"/>
            <a:ext cx="677862" cy="263525"/>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事業所</a:t>
            </a:r>
          </a:p>
        </p:txBody>
      </p:sp>
      <p:sp>
        <p:nvSpPr>
          <p:cNvPr id="308" name="テキスト ボックス 1"/>
          <p:cNvSpPr txBox="1">
            <a:spLocks noChangeArrowheads="1"/>
          </p:cNvSpPr>
          <p:nvPr/>
        </p:nvSpPr>
        <p:spPr bwMode="auto">
          <a:xfrm>
            <a:off x="3548387" y="1142656"/>
            <a:ext cx="1944687" cy="288925"/>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ＭＳ Ｐゴシック"/>
                <a:ea typeface="ＭＳ Ｐゴシック"/>
                <a:cs typeface="+mn-cs"/>
              </a:rPr>
              <a:t>地域包括ケア「見える化」システム</a:t>
            </a:r>
            <a:endParaRPr kumimoji="1" lang="en-US" altLang="ja-JP" sz="1200" b="1" i="0" u="none" strike="noStrike" kern="1200" cap="none" spc="0" normalizeH="0" baseline="0" noProof="0" dirty="0" smtClean="0">
              <a:ln>
                <a:noFill/>
              </a:ln>
              <a:solidFill>
                <a:srgbClr val="000000"/>
              </a:solidFill>
              <a:effectLst/>
              <a:uLnTx/>
              <a:uFillTx/>
              <a:latin typeface="ＭＳ Ｐゴシック"/>
              <a:ea typeface="ＭＳ Ｐゴシック"/>
              <a:cs typeface="+mn-cs"/>
            </a:endParaRPr>
          </a:p>
        </p:txBody>
      </p:sp>
      <p:sp>
        <p:nvSpPr>
          <p:cNvPr id="309" name="テキスト ボックス 1"/>
          <p:cNvSpPr txBox="1">
            <a:spLocks noChangeArrowheads="1"/>
          </p:cNvSpPr>
          <p:nvPr/>
        </p:nvSpPr>
        <p:spPr bwMode="auto">
          <a:xfrm>
            <a:off x="127316" y="1196615"/>
            <a:ext cx="2665414" cy="376238"/>
          </a:xfrm>
          <a:prstGeom prst="homePlate">
            <a:avLst/>
          </a:prstGeom>
          <a:solidFill>
            <a:srgbClr val="7E7E7E"/>
          </a:solid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FFFFFF"/>
                </a:solidFill>
                <a:effectLst/>
                <a:uLnTx/>
                <a:uFillTx/>
                <a:latin typeface="ＭＳ Ｐゴシック"/>
                <a:ea typeface="ＭＳ Ｐゴシック"/>
                <a:cs typeface="+mn-cs"/>
              </a:rPr>
              <a:t>Input</a:t>
            </a:r>
            <a:r>
              <a:rPr kumimoji="1" lang="ja-JP" altLang="en-US" sz="1200" b="0" i="0" u="none" strike="noStrike" kern="1200" cap="none" spc="0" normalizeH="0" baseline="0" noProof="0" dirty="0" smtClean="0">
                <a:ln>
                  <a:noFill/>
                </a:ln>
                <a:solidFill>
                  <a:srgbClr val="FFFFFF"/>
                </a:solidFill>
                <a:effectLst/>
                <a:uLnTx/>
                <a:uFillTx/>
                <a:latin typeface="ＭＳ Ｐゴシック"/>
                <a:ea typeface="ＭＳ Ｐゴシック"/>
                <a:cs typeface="+mn-cs"/>
              </a:rPr>
              <a:t>（情報入力元）</a:t>
            </a:r>
            <a:endParaRPr kumimoji="1" lang="en-US" altLang="ja-JP" sz="1200" b="0" i="0" u="none" strike="noStrike" kern="1200" cap="none" spc="0" normalizeH="0" baseline="0" noProof="0" dirty="0" smtClean="0">
              <a:ln>
                <a:noFill/>
              </a:ln>
              <a:solidFill>
                <a:srgbClr val="FFFFFF"/>
              </a:solidFill>
              <a:effectLst/>
              <a:uLnTx/>
              <a:uFillTx/>
              <a:latin typeface="ＭＳ Ｐゴシック"/>
              <a:ea typeface="ＭＳ Ｐゴシック"/>
              <a:cs typeface="+mn-cs"/>
            </a:endParaRPr>
          </a:p>
        </p:txBody>
      </p:sp>
      <p:sp>
        <p:nvSpPr>
          <p:cNvPr id="310" name="正方形/長方形 74"/>
          <p:cNvSpPr>
            <a:spLocks noChangeArrowheads="1"/>
          </p:cNvSpPr>
          <p:nvPr/>
        </p:nvSpPr>
        <p:spPr bwMode="auto">
          <a:xfrm>
            <a:off x="6644007" y="2204691"/>
            <a:ext cx="2989262" cy="1641475"/>
          </a:xfrm>
          <a:prstGeom prst="rect">
            <a:avLst/>
          </a:prstGeom>
          <a:solidFill>
            <a:srgbClr val="F1DB9D"/>
          </a:solidFill>
          <a:ln w="6350" algn="ctr">
            <a:solidFill>
              <a:srgbClr val="FFFFFF"/>
            </a:solidFill>
            <a:round/>
            <a:headEnd/>
            <a:tailEnd/>
          </a:ln>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現状分析結果</a:t>
            </a: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cxnSp>
        <p:nvCxnSpPr>
          <p:cNvPr id="311" name="直線コネクタ 75"/>
          <p:cNvCxnSpPr>
            <a:cxnSpLocks noChangeShapeType="1"/>
          </p:cNvCxnSpPr>
          <p:nvPr/>
        </p:nvCxnSpPr>
        <p:spPr bwMode="auto">
          <a:xfrm flipH="1" flipV="1">
            <a:off x="7601266" y="3842978"/>
            <a:ext cx="0" cy="696912"/>
          </a:xfrm>
          <a:prstGeom prst="line">
            <a:avLst/>
          </a:prstGeom>
          <a:noFill/>
          <a:ln w="12700" algn="ctr">
            <a:solidFill>
              <a:srgbClr val="7E7E7E"/>
            </a:solidFill>
            <a:round/>
            <a:headEnd/>
            <a:tailEnd/>
          </a:ln>
          <a:extLst>
            <a:ext uri="{909E8E84-426E-40DD-AFC4-6F175D3DCCD1}">
              <a14:hiddenFill xmlns:a14="http://schemas.microsoft.com/office/drawing/2010/main">
                <a:noFill/>
              </a14:hiddenFill>
            </a:ext>
          </a:extLst>
        </p:spPr>
      </p:cxnSp>
      <p:sp>
        <p:nvSpPr>
          <p:cNvPr id="312" name="角丸四角形 76"/>
          <p:cNvSpPr>
            <a:spLocks noChangeArrowheads="1"/>
          </p:cNvSpPr>
          <p:nvPr/>
        </p:nvSpPr>
        <p:spPr bwMode="auto">
          <a:xfrm>
            <a:off x="6609086" y="1915764"/>
            <a:ext cx="3095625" cy="2878137"/>
          </a:xfrm>
          <a:prstGeom prst="roundRect">
            <a:avLst>
              <a:gd name="adj" fmla="val 4421"/>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13" name="角丸四角形 78"/>
          <p:cNvSpPr>
            <a:spLocks noChangeArrowheads="1"/>
          </p:cNvSpPr>
          <p:nvPr/>
        </p:nvSpPr>
        <p:spPr bwMode="auto">
          <a:xfrm>
            <a:off x="168601" y="2131668"/>
            <a:ext cx="608013" cy="27622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14" name="角丸四角形 79"/>
          <p:cNvSpPr>
            <a:spLocks noChangeArrowheads="1"/>
          </p:cNvSpPr>
          <p:nvPr/>
        </p:nvSpPr>
        <p:spPr bwMode="auto">
          <a:xfrm>
            <a:off x="95576" y="2184040"/>
            <a:ext cx="608013" cy="27463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15" name="角丸四角形 80"/>
          <p:cNvSpPr>
            <a:spLocks noChangeArrowheads="1"/>
          </p:cNvSpPr>
          <p:nvPr/>
        </p:nvSpPr>
        <p:spPr bwMode="auto">
          <a:xfrm>
            <a:off x="-15551" y="2244365"/>
            <a:ext cx="676275" cy="26193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国保連</a:t>
            </a:r>
          </a:p>
        </p:txBody>
      </p:sp>
      <p:cxnSp>
        <p:nvCxnSpPr>
          <p:cNvPr id="316" name="直線矢印コネクタ 81"/>
          <p:cNvCxnSpPr>
            <a:cxnSpLocks noChangeShapeType="1"/>
          </p:cNvCxnSpPr>
          <p:nvPr/>
        </p:nvCxnSpPr>
        <p:spPr bwMode="auto">
          <a:xfrm>
            <a:off x="322579" y="1966553"/>
            <a:ext cx="0" cy="252412"/>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317" name="角丸四角形 83"/>
          <p:cNvSpPr>
            <a:spLocks noChangeArrowheads="1"/>
          </p:cNvSpPr>
          <p:nvPr/>
        </p:nvSpPr>
        <p:spPr bwMode="auto">
          <a:xfrm>
            <a:off x="1160779" y="3700113"/>
            <a:ext cx="1198562"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市町村</a:t>
            </a:r>
          </a:p>
        </p:txBody>
      </p:sp>
      <p:grpSp>
        <p:nvGrpSpPr>
          <p:cNvPr id="318" name="グループ化 3"/>
          <p:cNvGrpSpPr>
            <a:grpSpLocks/>
          </p:cNvGrpSpPr>
          <p:nvPr/>
        </p:nvGrpSpPr>
        <p:grpSpPr bwMode="auto">
          <a:xfrm>
            <a:off x="343223" y="2506323"/>
            <a:ext cx="817564" cy="777875"/>
            <a:chOff x="415925" y="3035300"/>
            <a:chExt cx="817563" cy="338138"/>
          </a:xfrm>
        </p:grpSpPr>
        <p:cxnSp>
          <p:nvCxnSpPr>
            <p:cNvPr id="319" name="直線矢印コネクタ 84"/>
            <p:cNvCxnSpPr>
              <a:cxnSpLocks noChangeShapeType="1"/>
            </p:cNvCxnSpPr>
            <p:nvPr/>
          </p:nvCxnSpPr>
          <p:spPr bwMode="auto">
            <a:xfrm flipV="1">
              <a:off x="415925" y="3371850"/>
              <a:ext cx="817563" cy="1588"/>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320" name="直線矢印コネクタ 85"/>
            <p:cNvCxnSpPr>
              <a:cxnSpLocks noChangeShapeType="1"/>
            </p:cNvCxnSpPr>
            <p:nvPr/>
          </p:nvCxnSpPr>
          <p:spPr bwMode="auto">
            <a:xfrm>
              <a:off x="415925" y="3035300"/>
              <a:ext cx="0" cy="338138"/>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grpSp>
      <p:sp>
        <p:nvSpPr>
          <p:cNvPr id="321" name="テキスト ボックス 1"/>
          <p:cNvSpPr txBox="1">
            <a:spLocks noChangeArrowheads="1"/>
          </p:cNvSpPr>
          <p:nvPr/>
        </p:nvSpPr>
        <p:spPr bwMode="auto">
          <a:xfrm>
            <a:off x="343226" y="3015890"/>
            <a:ext cx="828675" cy="287338"/>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介護レセプト</a:t>
            </a:r>
            <a:endPar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322" name="テキスト ボックス 1"/>
          <p:cNvSpPr txBox="1">
            <a:spLocks noChangeArrowheads="1"/>
          </p:cNvSpPr>
          <p:nvPr/>
        </p:nvSpPr>
        <p:spPr bwMode="auto">
          <a:xfrm>
            <a:off x="377448" y="3375863"/>
            <a:ext cx="828675" cy="287338"/>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認定</a:t>
            </a:r>
            <a:r>
              <a:rPr kumimoji="1" lang="ja-JP" altLang="en-US" sz="1000" b="0" i="0" u="none" strike="noStrike" kern="1200" cap="none" spc="0" normalizeH="0" baseline="0" noProof="0" dirty="0" smtClean="0">
                <a:ln>
                  <a:noFill/>
                </a:ln>
                <a:solidFill>
                  <a:srgbClr val="000000"/>
                </a:solidFill>
                <a:effectLst/>
                <a:uLnTx/>
                <a:uFillTx/>
                <a:latin typeface="ＭＳ Ｐゴシック"/>
                <a:ea typeface="ＭＳ Ｐゴシック"/>
                <a:cs typeface="+mn-cs"/>
              </a:rPr>
              <a:t>情報</a:t>
            </a:r>
            <a:endPar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323" name="左中かっこ 91"/>
          <p:cNvSpPr>
            <a:spLocks/>
          </p:cNvSpPr>
          <p:nvPr/>
        </p:nvSpPr>
        <p:spPr bwMode="auto">
          <a:xfrm>
            <a:off x="3542716" y="5372275"/>
            <a:ext cx="8413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50" charset="-128"/>
              <a:cs typeface="+mn-cs"/>
            </a:endParaRPr>
          </a:p>
        </p:txBody>
      </p:sp>
      <p:sp>
        <p:nvSpPr>
          <p:cNvPr id="324" name="左中かっこ 93"/>
          <p:cNvSpPr>
            <a:spLocks/>
          </p:cNvSpPr>
          <p:nvPr/>
        </p:nvSpPr>
        <p:spPr bwMode="auto">
          <a:xfrm>
            <a:off x="3542716" y="5588175"/>
            <a:ext cx="8413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50" charset="-128"/>
              <a:cs typeface="+mn-cs"/>
            </a:endParaRPr>
          </a:p>
        </p:txBody>
      </p:sp>
      <p:sp>
        <p:nvSpPr>
          <p:cNvPr id="325" name="左中かっこ 94"/>
          <p:cNvSpPr>
            <a:spLocks/>
          </p:cNvSpPr>
          <p:nvPr/>
        </p:nvSpPr>
        <p:spPr bwMode="auto">
          <a:xfrm>
            <a:off x="3542716" y="5804075"/>
            <a:ext cx="8413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50" charset="-128"/>
              <a:cs typeface="+mn-cs"/>
            </a:endParaRPr>
          </a:p>
        </p:txBody>
      </p:sp>
      <p:sp>
        <p:nvSpPr>
          <p:cNvPr id="326" name="角丸四角形 97"/>
          <p:cNvSpPr>
            <a:spLocks noChangeArrowheads="1"/>
          </p:cNvSpPr>
          <p:nvPr/>
        </p:nvSpPr>
        <p:spPr bwMode="auto">
          <a:xfrm>
            <a:off x="1160779" y="4184310"/>
            <a:ext cx="1198562" cy="550863"/>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charset="-128"/>
                <a:ea typeface="ＭＳ Ｐゴシック" panose="020B0600070205080204" pitchFamily="50" charset="-128"/>
                <a:cs typeface="+mn-cs"/>
              </a:rPr>
              <a:t>人口推計</a:t>
            </a: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a:t>
            </a:r>
            <a:endParaRPr kumimoji="1" lang="en-US" altLang="ja-JP"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将来推計人口</a:t>
            </a:r>
          </a:p>
        </p:txBody>
      </p:sp>
      <p:sp>
        <p:nvSpPr>
          <p:cNvPr id="327" name="角丸四角形 99"/>
          <p:cNvSpPr>
            <a:spLocks noChangeArrowheads="1"/>
          </p:cNvSpPr>
          <p:nvPr/>
        </p:nvSpPr>
        <p:spPr bwMode="auto">
          <a:xfrm>
            <a:off x="1160779" y="4835165"/>
            <a:ext cx="1198562" cy="382588"/>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国勢調査等</a:t>
            </a: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公的統計情報</a:t>
            </a: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nvGrpSpPr>
          <p:cNvPr id="328" name="グループ化 4"/>
          <p:cNvGrpSpPr>
            <a:grpSpLocks/>
          </p:cNvGrpSpPr>
          <p:nvPr/>
        </p:nvGrpSpPr>
        <p:grpSpPr bwMode="auto">
          <a:xfrm>
            <a:off x="338455" y="3428640"/>
            <a:ext cx="833437" cy="488950"/>
            <a:chOff x="411163" y="3212976"/>
            <a:chExt cx="833437" cy="595313"/>
          </a:xfrm>
        </p:grpSpPr>
        <p:cxnSp>
          <p:nvCxnSpPr>
            <p:cNvPr id="329"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330" name="直線矢印コネクタ 89"/>
            <p:cNvCxnSpPr>
              <a:cxnSpLocks noChangeShapeType="1"/>
            </p:cNvCxnSpPr>
            <p:nvPr/>
          </p:nvCxnSpPr>
          <p:spPr bwMode="auto">
            <a:xfrm>
              <a:off x="422275" y="3228851"/>
              <a:ext cx="0" cy="579438"/>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331" name="直線矢印コネクタ 101"/>
            <p:cNvCxnSpPr>
              <a:cxnSpLocks noChangeShapeType="1"/>
            </p:cNvCxnSpPr>
            <p:nvPr/>
          </p:nvCxnSpPr>
          <p:spPr bwMode="auto">
            <a:xfrm>
              <a:off x="411163" y="3808289"/>
              <a:ext cx="833437" cy="0"/>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grpSp>
      <p:sp>
        <p:nvSpPr>
          <p:cNvPr id="332" name="テキスト ボックス 1"/>
          <p:cNvSpPr txBox="1">
            <a:spLocks noChangeArrowheads="1"/>
          </p:cNvSpPr>
          <p:nvPr/>
        </p:nvSpPr>
        <p:spPr bwMode="auto">
          <a:xfrm>
            <a:off x="6536062" y="1196615"/>
            <a:ext cx="3168650" cy="376238"/>
          </a:xfrm>
          <a:prstGeom prst="homePlate">
            <a:avLst/>
          </a:prstGeom>
          <a:solidFill>
            <a:srgbClr val="7E7E7E"/>
          </a:solid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FFFFFF"/>
                </a:solidFill>
                <a:effectLst/>
                <a:uLnTx/>
                <a:uFillTx/>
                <a:latin typeface="ＭＳ Ｐゴシック"/>
                <a:ea typeface="ＭＳ Ｐゴシック"/>
                <a:cs typeface="+mn-cs"/>
              </a:rPr>
              <a:t>Output</a:t>
            </a:r>
            <a:r>
              <a:rPr kumimoji="1" lang="ja-JP" altLang="en-US" sz="1200" b="0" i="0" u="none" strike="noStrike" kern="1200" cap="none" spc="0" normalizeH="0" baseline="0" noProof="0" dirty="0" smtClean="0">
                <a:ln>
                  <a:noFill/>
                </a:ln>
                <a:solidFill>
                  <a:srgbClr val="FFFFFF"/>
                </a:solidFill>
                <a:effectLst/>
                <a:uLnTx/>
                <a:uFillTx/>
                <a:latin typeface="ＭＳ Ｐゴシック"/>
                <a:ea typeface="ＭＳ Ｐゴシック"/>
                <a:cs typeface="+mn-cs"/>
              </a:rPr>
              <a:t>（情報</a:t>
            </a:r>
            <a:r>
              <a:rPr kumimoji="1" lang="ja-JP" altLang="en-US" sz="1200" b="0" i="0" u="none" strike="noStrike" kern="1200" cap="none" spc="0" normalizeH="0" baseline="0" noProof="0" dirty="0">
                <a:ln>
                  <a:noFill/>
                </a:ln>
                <a:solidFill>
                  <a:srgbClr val="FFFFFF"/>
                </a:solidFill>
                <a:effectLst/>
                <a:uLnTx/>
                <a:uFillTx/>
                <a:latin typeface="ＭＳ Ｐゴシック"/>
                <a:ea typeface="ＭＳ Ｐゴシック"/>
                <a:cs typeface="+mn-cs"/>
              </a:rPr>
              <a:t>利活用</a:t>
            </a:r>
            <a:r>
              <a:rPr kumimoji="1" lang="ja-JP" altLang="en-US" sz="1200" b="0" i="0" u="none" strike="noStrike" kern="1200" cap="none" spc="0" normalizeH="0" baseline="0" noProof="0" dirty="0" smtClean="0">
                <a:ln>
                  <a:noFill/>
                </a:ln>
                <a:solidFill>
                  <a:srgbClr val="FFFFFF"/>
                </a:solidFill>
                <a:effectLst/>
                <a:uLnTx/>
                <a:uFillTx/>
                <a:latin typeface="ＭＳ Ｐゴシック"/>
                <a:ea typeface="ＭＳ Ｐゴシック"/>
                <a:cs typeface="+mn-cs"/>
              </a:rPr>
              <a:t>）</a:t>
            </a:r>
            <a:endParaRPr kumimoji="1" lang="en-US" altLang="ja-JP" sz="1200" b="0" i="0" u="none" strike="noStrike" kern="1200" cap="none" spc="0" normalizeH="0" baseline="0" noProof="0" dirty="0" smtClean="0">
              <a:ln>
                <a:noFill/>
              </a:ln>
              <a:solidFill>
                <a:srgbClr val="FFFFFF"/>
              </a:solidFill>
              <a:effectLst/>
              <a:uLnTx/>
              <a:uFillTx/>
              <a:latin typeface="ＭＳ Ｐゴシック"/>
              <a:ea typeface="ＭＳ Ｐゴシック"/>
              <a:cs typeface="+mn-cs"/>
            </a:endParaRPr>
          </a:p>
        </p:txBody>
      </p:sp>
      <p:sp>
        <p:nvSpPr>
          <p:cNvPr id="333" name="角丸四角形 119"/>
          <p:cNvSpPr>
            <a:spLocks noChangeArrowheads="1"/>
          </p:cNvSpPr>
          <p:nvPr/>
        </p:nvSpPr>
        <p:spPr bwMode="auto">
          <a:xfrm>
            <a:off x="7418703" y="1628415"/>
            <a:ext cx="1349383" cy="38258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34" name="角丸四角形 120"/>
          <p:cNvSpPr>
            <a:spLocks noChangeArrowheads="1"/>
          </p:cNvSpPr>
          <p:nvPr/>
        </p:nvSpPr>
        <p:spPr bwMode="auto">
          <a:xfrm>
            <a:off x="7339125" y="1699863"/>
            <a:ext cx="1351169" cy="38417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35" name="角丸四角形 121"/>
          <p:cNvSpPr>
            <a:spLocks noChangeArrowheads="1"/>
          </p:cNvSpPr>
          <p:nvPr/>
        </p:nvSpPr>
        <p:spPr bwMode="auto">
          <a:xfrm>
            <a:off x="7275829" y="1772883"/>
            <a:ext cx="1349383" cy="382587"/>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都道府県・市町村</a:t>
            </a:r>
          </a:p>
        </p:txBody>
      </p:sp>
      <p:pic>
        <p:nvPicPr>
          <p:cNvPr id="3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844" y="2433278"/>
            <a:ext cx="165893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4176" y="2541248"/>
            <a:ext cx="15906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 name="正方形/長方形 124"/>
          <p:cNvSpPr>
            <a:spLocks noChangeArrowheads="1"/>
          </p:cNvSpPr>
          <p:nvPr/>
        </p:nvSpPr>
        <p:spPr bwMode="auto">
          <a:xfrm>
            <a:off x="9185599" y="4006490"/>
            <a:ext cx="517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施策</a:t>
            </a: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39" name="正方形/長方形 125"/>
          <p:cNvSpPr>
            <a:spLocks noChangeArrowheads="1"/>
          </p:cNvSpPr>
          <p:nvPr/>
        </p:nvSpPr>
        <p:spPr bwMode="auto">
          <a:xfrm>
            <a:off x="9185599" y="4458928"/>
            <a:ext cx="517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計画</a:t>
            </a: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nvGrpSpPr>
          <p:cNvPr id="340" name="Group 2"/>
          <p:cNvGrpSpPr>
            <a:grpSpLocks noChangeAspect="1"/>
          </p:cNvGrpSpPr>
          <p:nvPr/>
        </p:nvGrpSpPr>
        <p:grpSpPr bwMode="auto">
          <a:xfrm>
            <a:off x="8901431" y="4365285"/>
            <a:ext cx="271462" cy="333375"/>
            <a:chOff x="2714" y="353"/>
            <a:chExt cx="3047" cy="3735"/>
          </a:xfrm>
        </p:grpSpPr>
        <p:sp>
          <p:nvSpPr>
            <p:cNvPr id="341" name="Freeform 3"/>
            <p:cNvSpPr>
              <a:spLocks noChangeAspect="1"/>
            </p:cNvSpPr>
            <p:nvPr/>
          </p:nvSpPr>
          <p:spPr bwMode="gray">
            <a:xfrm>
              <a:off x="2714" y="353"/>
              <a:ext cx="3047" cy="3735"/>
            </a:xfrm>
            <a:custGeom>
              <a:avLst/>
              <a:gdLst>
                <a:gd name="T0" fmla="*/ 1248979 w 1290"/>
                <a:gd name="T1" fmla="*/ 16324 h 1581"/>
                <a:gd name="T2" fmla="*/ 1248979 w 1290"/>
                <a:gd name="T3" fmla="*/ 15665 h 1581"/>
                <a:gd name="T4" fmla="*/ 1248979 w 1290"/>
                <a:gd name="T5" fmla="*/ 13556 h 1581"/>
                <a:gd name="T6" fmla="*/ 1247742 w 1290"/>
                <a:gd name="T7" fmla="*/ 10588 h 1581"/>
                <a:gd name="T8" fmla="*/ 1246185 w 1290"/>
                <a:gd name="T9" fmla="*/ 8689 h 1581"/>
                <a:gd name="T10" fmla="*/ 1244936 w 1290"/>
                <a:gd name="T11" fmla="*/ 6910 h 1581"/>
                <a:gd name="T12" fmla="*/ 1242012 w 1290"/>
                <a:gd name="T13" fmla="*/ 4867 h 1581"/>
                <a:gd name="T14" fmla="*/ 1239926 w 1290"/>
                <a:gd name="T15" fmla="*/ 3678 h 1581"/>
                <a:gd name="T16" fmla="*/ 1235384 w 1290"/>
                <a:gd name="T17" fmla="*/ 2925 h 1581"/>
                <a:gd name="T18" fmla="*/ 130792 w 1290"/>
                <a:gd name="T19" fmla="*/ 2925 h 1581"/>
                <a:gd name="T20" fmla="*/ 55373 w 1290"/>
                <a:gd name="T21" fmla="*/ 21399 h 1581"/>
                <a:gd name="T22" fmla="*/ 10584 w 1290"/>
                <a:gd name="T23" fmla="*/ 85345 h 1581"/>
                <a:gd name="T24" fmla="*/ 10584 w 1290"/>
                <a:gd name="T25" fmla="*/ 86255 h 1581"/>
                <a:gd name="T26" fmla="*/ 10584 w 1290"/>
                <a:gd name="T27" fmla="*/ 1514681 h 1581"/>
                <a:gd name="T28" fmla="*/ 9925 w 1290"/>
                <a:gd name="T29" fmla="*/ 1519547 h 1581"/>
                <a:gd name="T30" fmla="*/ 10584 w 1290"/>
                <a:gd name="T31" fmla="*/ 1523209 h 1581"/>
                <a:gd name="T32" fmla="*/ 24130 w 1290"/>
                <a:gd name="T33" fmla="*/ 1533968 h 1581"/>
                <a:gd name="T34" fmla="*/ 1153108 w 1290"/>
                <a:gd name="T35" fmla="*/ 1533968 h 1581"/>
                <a:gd name="T36" fmla="*/ 1165751 w 1290"/>
                <a:gd name="T37" fmla="*/ 1526176 h 1581"/>
                <a:gd name="T38" fmla="*/ 1193541 w 1290"/>
                <a:gd name="T39" fmla="*/ 1496960 h 1581"/>
                <a:gd name="T40" fmla="*/ 1233482 w 1290"/>
                <a:gd name="T41" fmla="*/ 1474647 h 1581"/>
                <a:gd name="T42" fmla="*/ 1242012 w 1290"/>
                <a:gd name="T43" fmla="*/ 1470695 h 1581"/>
                <a:gd name="T44" fmla="*/ 1248979 w 1290"/>
                <a:gd name="T45" fmla="*/ 1459211 h 1581"/>
                <a:gd name="T46" fmla="*/ 1249801 w 1290"/>
                <a:gd name="T47" fmla="*/ 1418523 h 1581"/>
                <a:gd name="T48" fmla="*/ 1249801 w 1290"/>
                <a:gd name="T49" fmla="*/ 17721 h 1581"/>
                <a:gd name="T50" fmla="*/ 1248979 w 1290"/>
                <a:gd name="T51" fmla="*/ 16324 h 15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0"/>
                <a:gd name="T79" fmla="*/ 0 h 1581"/>
                <a:gd name="T80" fmla="*/ 1290 w 1290"/>
                <a:gd name="T81" fmla="*/ 1581 h 15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0" h="1581">
                  <a:moveTo>
                    <a:pt x="1289" y="17"/>
                  </a:moveTo>
                  <a:cubicBezTo>
                    <a:pt x="1289" y="17"/>
                    <a:pt x="1289" y="16"/>
                    <a:pt x="1289" y="16"/>
                  </a:cubicBezTo>
                  <a:cubicBezTo>
                    <a:pt x="1289" y="15"/>
                    <a:pt x="1289" y="15"/>
                    <a:pt x="1289" y="14"/>
                  </a:cubicBezTo>
                  <a:cubicBezTo>
                    <a:pt x="1289" y="13"/>
                    <a:pt x="1288" y="12"/>
                    <a:pt x="1288" y="11"/>
                  </a:cubicBezTo>
                  <a:cubicBezTo>
                    <a:pt x="1288" y="10"/>
                    <a:pt x="1287" y="10"/>
                    <a:pt x="1286" y="9"/>
                  </a:cubicBezTo>
                  <a:cubicBezTo>
                    <a:pt x="1286" y="8"/>
                    <a:pt x="1285" y="7"/>
                    <a:pt x="1285" y="7"/>
                  </a:cubicBezTo>
                  <a:cubicBezTo>
                    <a:pt x="1284" y="6"/>
                    <a:pt x="1283" y="5"/>
                    <a:pt x="1282" y="5"/>
                  </a:cubicBezTo>
                  <a:cubicBezTo>
                    <a:pt x="1281" y="5"/>
                    <a:pt x="1281" y="4"/>
                    <a:pt x="1280" y="4"/>
                  </a:cubicBezTo>
                  <a:cubicBezTo>
                    <a:pt x="1278" y="3"/>
                    <a:pt x="1277" y="3"/>
                    <a:pt x="1275" y="3"/>
                  </a:cubicBezTo>
                  <a:cubicBezTo>
                    <a:pt x="135" y="3"/>
                    <a:pt x="135" y="3"/>
                    <a:pt x="135" y="3"/>
                  </a:cubicBezTo>
                  <a:cubicBezTo>
                    <a:pt x="134" y="2"/>
                    <a:pt x="105" y="0"/>
                    <a:pt x="57" y="22"/>
                  </a:cubicBezTo>
                  <a:cubicBezTo>
                    <a:pt x="0" y="48"/>
                    <a:pt x="10" y="86"/>
                    <a:pt x="11" y="88"/>
                  </a:cubicBezTo>
                  <a:cubicBezTo>
                    <a:pt x="11" y="88"/>
                    <a:pt x="11" y="89"/>
                    <a:pt x="11" y="89"/>
                  </a:cubicBezTo>
                  <a:cubicBezTo>
                    <a:pt x="11" y="1561"/>
                    <a:pt x="11" y="1561"/>
                    <a:pt x="11" y="1561"/>
                  </a:cubicBezTo>
                  <a:cubicBezTo>
                    <a:pt x="11" y="1563"/>
                    <a:pt x="10" y="1564"/>
                    <a:pt x="10" y="1566"/>
                  </a:cubicBezTo>
                  <a:cubicBezTo>
                    <a:pt x="10" y="1567"/>
                    <a:pt x="10" y="1569"/>
                    <a:pt x="11" y="1570"/>
                  </a:cubicBezTo>
                  <a:cubicBezTo>
                    <a:pt x="13" y="1576"/>
                    <a:pt x="19" y="1581"/>
                    <a:pt x="25" y="1581"/>
                  </a:cubicBezTo>
                  <a:cubicBezTo>
                    <a:pt x="1190" y="1581"/>
                    <a:pt x="1190" y="1581"/>
                    <a:pt x="1190" y="1581"/>
                  </a:cubicBezTo>
                  <a:cubicBezTo>
                    <a:pt x="1195" y="1581"/>
                    <a:pt x="1200" y="1578"/>
                    <a:pt x="1203" y="1573"/>
                  </a:cubicBezTo>
                  <a:cubicBezTo>
                    <a:pt x="1203" y="1573"/>
                    <a:pt x="1209" y="1563"/>
                    <a:pt x="1232" y="1543"/>
                  </a:cubicBezTo>
                  <a:cubicBezTo>
                    <a:pt x="1250" y="1527"/>
                    <a:pt x="1265" y="1523"/>
                    <a:pt x="1273" y="1520"/>
                  </a:cubicBezTo>
                  <a:cubicBezTo>
                    <a:pt x="1282" y="1516"/>
                    <a:pt x="1282" y="1516"/>
                    <a:pt x="1282" y="1516"/>
                  </a:cubicBezTo>
                  <a:cubicBezTo>
                    <a:pt x="1287" y="1514"/>
                    <a:pt x="1289" y="1510"/>
                    <a:pt x="1289" y="1504"/>
                  </a:cubicBezTo>
                  <a:cubicBezTo>
                    <a:pt x="1290" y="1462"/>
                    <a:pt x="1290" y="1462"/>
                    <a:pt x="1290" y="1462"/>
                  </a:cubicBezTo>
                  <a:cubicBezTo>
                    <a:pt x="1290" y="18"/>
                    <a:pt x="1290" y="18"/>
                    <a:pt x="1290" y="18"/>
                  </a:cubicBezTo>
                  <a:cubicBezTo>
                    <a:pt x="1290" y="17"/>
                    <a:pt x="1289" y="17"/>
                    <a:pt x="1289" y="17"/>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42" name="Freeform 4"/>
            <p:cNvSpPr>
              <a:spLocks noChangeAspect="1"/>
            </p:cNvSpPr>
            <p:nvPr/>
          </p:nvSpPr>
          <p:spPr bwMode="gray">
            <a:xfrm>
              <a:off x="5544" y="441"/>
              <a:ext cx="146" cy="3522"/>
            </a:xfrm>
            <a:custGeom>
              <a:avLst/>
              <a:gdLst>
                <a:gd name="T0" fmla="*/ 6466 w 62"/>
                <a:gd name="T1" fmla="*/ 21394 h 1491"/>
                <a:gd name="T2" fmla="*/ 5656 w 62"/>
                <a:gd name="T3" fmla="*/ 21394 h 1491"/>
                <a:gd name="T4" fmla="*/ 3537 w 62"/>
                <a:gd name="T5" fmla="*/ 37736 h 1491"/>
                <a:gd name="T6" fmla="*/ 5656 w 62"/>
                <a:gd name="T7" fmla="*/ 48479 h 1491"/>
                <a:gd name="T8" fmla="*/ 5656 w 62"/>
                <a:gd name="T9" fmla="*/ 1445414 h 1491"/>
                <a:gd name="T10" fmla="*/ 13957 w 62"/>
                <a:gd name="T11" fmla="*/ 1437595 h 1491"/>
                <a:gd name="T12" fmla="*/ 57781 w 62"/>
                <a:gd name="T13" fmla="*/ 1411337 h 1491"/>
                <a:gd name="T14" fmla="*/ 58647 w 62"/>
                <a:gd name="T15" fmla="*/ 1380459 h 1491"/>
                <a:gd name="T16" fmla="*/ 58647 w 62"/>
                <a:gd name="T17" fmla="*/ 0 h 1491"/>
                <a:gd name="T18" fmla="*/ 6466 w 62"/>
                <a:gd name="T19" fmla="*/ 21394 h 14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491"/>
                <a:gd name="T32" fmla="*/ 62 w 62"/>
                <a:gd name="T33" fmla="*/ 1491 h 14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491">
                  <a:moveTo>
                    <a:pt x="7" y="22"/>
                  </a:moveTo>
                  <a:cubicBezTo>
                    <a:pt x="6" y="22"/>
                    <a:pt x="6" y="22"/>
                    <a:pt x="6" y="22"/>
                  </a:cubicBezTo>
                  <a:cubicBezTo>
                    <a:pt x="1" y="27"/>
                    <a:pt x="0" y="32"/>
                    <a:pt x="4" y="39"/>
                  </a:cubicBezTo>
                  <a:cubicBezTo>
                    <a:pt x="6" y="42"/>
                    <a:pt x="7" y="46"/>
                    <a:pt x="6" y="50"/>
                  </a:cubicBezTo>
                  <a:cubicBezTo>
                    <a:pt x="6" y="1491"/>
                    <a:pt x="6" y="1491"/>
                    <a:pt x="6" y="1491"/>
                  </a:cubicBezTo>
                  <a:cubicBezTo>
                    <a:pt x="8" y="1489"/>
                    <a:pt x="11" y="1486"/>
                    <a:pt x="15" y="1483"/>
                  </a:cubicBezTo>
                  <a:cubicBezTo>
                    <a:pt x="34" y="1466"/>
                    <a:pt x="51" y="1460"/>
                    <a:pt x="61" y="1456"/>
                  </a:cubicBezTo>
                  <a:cubicBezTo>
                    <a:pt x="61" y="1444"/>
                    <a:pt x="62" y="1424"/>
                    <a:pt x="62" y="1424"/>
                  </a:cubicBezTo>
                  <a:cubicBezTo>
                    <a:pt x="62" y="1424"/>
                    <a:pt x="62" y="87"/>
                    <a:pt x="62" y="0"/>
                  </a:cubicBezTo>
                  <a:cubicBezTo>
                    <a:pt x="43" y="5"/>
                    <a:pt x="19" y="13"/>
                    <a:pt x="7" y="22"/>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43" name="Freeform 5"/>
            <p:cNvSpPr>
              <a:spLocks noChangeAspect="1"/>
            </p:cNvSpPr>
            <p:nvPr/>
          </p:nvSpPr>
          <p:spPr bwMode="gray">
            <a:xfrm>
              <a:off x="5518" y="43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lnTo>
                    <a:pt x="0" y="0"/>
                  </a:ln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44" name="Freeform 6"/>
            <p:cNvSpPr>
              <a:spLocks noChangeAspect="1"/>
            </p:cNvSpPr>
            <p:nvPr/>
          </p:nvSpPr>
          <p:spPr bwMode="gray">
            <a:xfrm>
              <a:off x="2818" y="429"/>
              <a:ext cx="2709" cy="87"/>
            </a:xfrm>
            <a:custGeom>
              <a:avLst/>
              <a:gdLst>
                <a:gd name="T0" fmla="*/ 87309 w 1147"/>
                <a:gd name="T1" fmla="*/ 856 h 37"/>
                <a:gd name="T2" fmla="*/ 44619 w 1147"/>
                <a:gd name="T3" fmla="*/ 8256 h 37"/>
                <a:gd name="T4" fmla="*/ 710781 w 1147"/>
                <a:gd name="T5" fmla="*/ 8256 h 37"/>
                <a:gd name="T6" fmla="*/ 718211 w 1147"/>
                <a:gd name="T7" fmla="*/ 15900 h 37"/>
                <a:gd name="T8" fmla="*/ 710781 w 1147"/>
                <a:gd name="T9" fmla="*/ 22281 h 37"/>
                <a:gd name="T10" fmla="*/ 12636 w 1147"/>
                <a:gd name="T11" fmla="*/ 22281 h 37"/>
                <a:gd name="T12" fmla="*/ 0 w 1147"/>
                <a:gd name="T13" fmla="*/ 34633 h 37"/>
                <a:gd name="T14" fmla="*/ 1089984 w 1147"/>
                <a:gd name="T15" fmla="*/ 34633 h 37"/>
                <a:gd name="T16" fmla="*/ 1089984 w 1147"/>
                <a:gd name="T17" fmla="*/ 32641 h 37"/>
                <a:gd name="T18" fmla="*/ 1106824 w 1147"/>
                <a:gd name="T19" fmla="*/ 2716 h 37"/>
                <a:gd name="T20" fmla="*/ 1110501 w 1147"/>
                <a:gd name="T21" fmla="*/ 856 h 37"/>
                <a:gd name="T22" fmla="*/ 87309 w 1147"/>
                <a:gd name="T23" fmla="*/ 856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7"/>
                <a:gd name="T37" fmla="*/ 0 h 37"/>
                <a:gd name="T38" fmla="*/ 1147 w 1147"/>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7" h="37">
                  <a:moveTo>
                    <a:pt x="90" y="1"/>
                  </a:moveTo>
                  <a:cubicBezTo>
                    <a:pt x="89" y="1"/>
                    <a:pt x="74" y="0"/>
                    <a:pt x="46" y="9"/>
                  </a:cubicBezTo>
                  <a:cubicBezTo>
                    <a:pt x="734" y="9"/>
                    <a:pt x="734" y="9"/>
                    <a:pt x="734" y="9"/>
                  </a:cubicBezTo>
                  <a:cubicBezTo>
                    <a:pt x="739" y="9"/>
                    <a:pt x="742" y="13"/>
                    <a:pt x="742" y="17"/>
                  </a:cubicBezTo>
                  <a:cubicBezTo>
                    <a:pt x="742" y="21"/>
                    <a:pt x="739" y="24"/>
                    <a:pt x="734" y="24"/>
                  </a:cubicBezTo>
                  <a:cubicBezTo>
                    <a:pt x="13" y="24"/>
                    <a:pt x="13" y="24"/>
                    <a:pt x="13" y="24"/>
                  </a:cubicBezTo>
                  <a:cubicBezTo>
                    <a:pt x="6" y="29"/>
                    <a:pt x="2" y="33"/>
                    <a:pt x="0" y="37"/>
                  </a:cubicBezTo>
                  <a:cubicBezTo>
                    <a:pt x="1126" y="37"/>
                    <a:pt x="1126" y="37"/>
                    <a:pt x="1126" y="37"/>
                  </a:cubicBezTo>
                  <a:cubicBezTo>
                    <a:pt x="1126" y="36"/>
                    <a:pt x="1126" y="36"/>
                    <a:pt x="1126" y="35"/>
                  </a:cubicBezTo>
                  <a:cubicBezTo>
                    <a:pt x="1126" y="24"/>
                    <a:pt x="1130" y="12"/>
                    <a:pt x="1143" y="3"/>
                  </a:cubicBezTo>
                  <a:cubicBezTo>
                    <a:pt x="1144" y="2"/>
                    <a:pt x="1145" y="2"/>
                    <a:pt x="1147" y="1"/>
                  </a:cubicBezTo>
                  <a:cubicBezTo>
                    <a:pt x="1002" y="1"/>
                    <a:pt x="90" y="1"/>
                    <a:pt x="90" y="1"/>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45" name="Freeform 7"/>
            <p:cNvSpPr>
              <a:spLocks noChangeAspect="1"/>
            </p:cNvSpPr>
            <p:nvPr/>
          </p:nvSpPr>
          <p:spPr bwMode="gray">
            <a:xfrm>
              <a:off x="2806" y="585"/>
              <a:ext cx="2686" cy="3434"/>
            </a:xfrm>
            <a:custGeom>
              <a:avLst/>
              <a:gdLst>
                <a:gd name="T0" fmla="*/ 1102803 w 1137"/>
                <a:gd name="T1" fmla="*/ 0 h 1454"/>
                <a:gd name="T2" fmla="*/ 1102803 w 1137"/>
                <a:gd name="T3" fmla="*/ 1407463 h 1454"/>
                <a:gd name="T4" fmla="*/ 0 w 1137"/>
                <a:gd name="T5" fmla="*/ 1407463 h 1454"/>
                <a:gd name="T6" fmla="*/ 0 w 1137"/>
                <a:gd name="T7" fmla="*/ 0 h 1454"/>
                <a:gd name="T8" fmla="*/ 1102803 w 1137"/>
                <a:gd name="T9" fmla="*/ 0 h 1454"/>
                <a:gd name="T10" fmla="*/ 0 60000 65536"/>
                <a:gd name="T11" fmla="*/ 0 60000 65536"/>
                <a:gd name="T12" fmla="*/ 0 60000 65536"/>
                <a:gd name="T13" fmla="*/ 0 60000 65536"/>
                <a:gd name="T14" fmla="*/ 0 60000 65536"/>
                <a:gd name="T15" fmla="*/ 0 w 1137"/>
                <a:gd name="T16" fmla="*/ 0 h 1454"/>
                <a:gd name="T17" fmla="*/ 1137 w 1137"/>
                <a:gd name="T18" fmla="*/ 1454 h 1454"/>
              </a:gdLst>
              <a:ahLst/>
              <a:cxnLst>
                <a:cxn ang="T10">
                  <a:pos x="T0" y="T1"/>
                </a:cxn>
                <a:cxn ang="T11">
                  <a:pos x="T2" y="T3"/>
                </a:cxn>
                <a:cxn ang="T12">
                  <a:pos x="T4" y="T5"/>
                </a:cxn>
                <a:cxn ang="T13">
                  <a:pos x="T6" y="T7"/>
                </a:cxn>
                <a:cxn ang="T14">
                  <a:pos x="T8" y="T9"/>
                </a:cxn>
              </a:cxnLst>
              <a:rect l="T15" t="T16" r="T17" b="T18"/>
              <a:pathLst>
                <a:path w="1137" h="1454">
                  <a:moveTo>
                    <a:pt x="1137" y="0"/>
                  </a:moveTo>
                  <a:cubicBezTo>
                    <a:pt x="1137" y="27"/>
                    <a:pt x="1137" y="1427"/>
                    <a:pt x="1137" y="1454"/>
                  </a:cubicBezTo>
                  <a:cubicBezTo>
                    <a:pt x="1110" y="1454"/>
                    <a:pt x="27" y="1454"/>
                    <a:pt x="0" y="1454"/>
                  </a:cubicBezTo>
                  <a:cubicBezTo>
                    <a:pt x="0" y="1427"/>
                    <a:pt x="0" y="27"/>
                    <a:pt x="0" y="0"/>
                  </a:cubicBezTo>
                  <a:cubicBezTo>
                    <a:pt x="27" y="0"/>
                    <a:pt x="1110" y="0"/>
                    <a:pt x="1137" y="0"/>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46" name="Rectangle 8"/>
            <p:cNvSpPr>
              <a:spLocks noChangeAspect="1" noChangeArrowheads="1"/>
            </p:cNvSpPr>
            <p:nvPr/>
          </p:nvSpPr>
          <p:spPr bwMode="gray">
            <a:xfrm>
              <a:off x="2880" y="585"/>
              <a:ext cx="70" cy="343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47" name="Rectangle 9"/>
            <p:cNvSpPr>
              <a:spLocks noChangeAspect="1" noChangeArrowheads="1"/>
            </p:cNvSpPr>
            <p:nvPr/>
          </p:nvSpPr>
          <p:spPr bwMode="gray">
            <a:xfrm>
              <a:off x="3269" y="1149"/>
              <a:ext cx="1760" cy="87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48" name="Rectangle 10"/>
            <p:cNvSpPr>
              <a:spLocks noChangeAspect="1" noChangeArrowheads="1"/>
            </p:cNvSpPr>
            <p:nvPr/>
          </p:nvSpPr>
          <p:spPr bwMode="gray">
            <a:xfrm>
              <a:off x="3673" y="3240"/>
              <a:ext cx="950" cy="23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49" name="Freeform 11"/>
            <p:cNvSpPr>
              <a:spLocks noChangeAspect="1"/>
            </p:cNvSpPr>
            <p:nvPr/>
          </p:nvSpPr>
          <p:spPr bwMode="gray">
            <a:xfrm>
              <a:off x="3673" y="3240"/>
              <a:ext cx="973" cy="260"/>
            </a:xfrm>
            <a:custGeom>
              <a:avLst/>
              <a:gdLst>
                <a:gd name="T0" fmla="*/ 379442 w 412"/>
                <a:gd name="T1" fmla="*/ 0 h 110"/>
                <a:gd name="T2" fmla="*/ 379442 w 412"/>
                <a:gd name="T3" fmla="*/ 87707 h 110"/>
                <a:gd name="T4" fmla="*/ 0 w 412"/>
                <a:gd name="T5" fmla="*/ 87707 h 110"/>
                <a:gd name="T6" fmla="*/ 0 w 412"/>
                <a:gd name="T7" fmla="*/ 107278 h 110"/>
                <a:gd name="T8" fmla="*/ 398701 w 412"/>
                <a:gd name="T9" fmla="*/ 107278 h 110"/>
                <a:gd name="T10" fmla="*/ 398701 w 412"/>
                <a:gd name="T11" fmla="*/ 0 h 110"/>
                <a:gd name="T12" fmla="*/ 379442 w 412"/>
                <a:gd name="T13" fmla="*/ 0 h 110"/>
                <a:gd name="T14" fmla="*/ 0 60000 65536"/>
                <a:gd name="T15" fmla="*/ 0 60000 65536"/>
                <a:gd name="T16" fmla="*/ 0 60000 65536"/>
                <a:gd name="T17" fmla="*/ 0 60000 65536"/>
                <a:gd name="T18" fmla="*/ 0 60000 65536"/>
                <a:gd name="T19" fmla="*/ 0 60000 65536"/>
                <a:gd name="T20" fmla="*/ 0 60000 65536"/>
                <a:gd name="T21" fmla="*/ 0 w 412"/>
                <a:gd name="T22" fmla="*/ 0 h 110"/>
                <a:gd name="T23" fmla="*/ 412 w 41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110">
                  <a:moveTo>
                    <a:pt x="392" y="0"/>
                  </a:moveTo>
                  <a:cubicBezTo>
                    <a:pt x="392" y="0"/>
                    <a:pt x="392" y="73"/>
                    <a:pt x="392" y="90"/>
                  </a:cubicBezTo>
                  <a:cubicBezTo>
                    <a:pt x="373" y="90"/>
                    <a:pt x="0" y="90"/>
                    <a:pt x="0" y="90"/>
                  </a:cubicBezTo>
                  <a:cubicBezTo>
                    <a:pt x="0" y="110"/>
                    <a:pt x="0" y="110"/>
                    <a:pt x="0" y="110"/>
                  </a:cubicBezTo>
                  <a:cubicBezTo>
                    <a:pt x="412" y="110"/>
                    <a:pt x="412" y="110"/>
                    <a:pt x="412" y="110"/>
                  </a:cubicBezTo>
                  <a:cubicBezTo>
                    <a:pt x="412" y="0"/>
                    <a:pt x="412" y="0"/>
                    <a:pt x="412" y="0"/>
                  </a:cubicBezTo>
                  <a:lnTo>
                    <a:pt x="3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50" name="Freeform 12"/>
            <p:cNvSpPr>
              <a:spLocks noChangeAspect="1"/>
            </p:cNvSpPr>
            <p:nvPr/>
          </p:nvSpPr>
          <p:spPr bwMode="gray">
            <a:xfrm>
              <a:off x="3269" y="1149"/>
              <a:ext cx="1795" cy="910"/>
            </a:xfrm>
            <a:custGeom>
              <a:avLst/>
              <a:gdLst>
                <a:gd name="T0" fmla="*/ 706805 w 760"/>
                <a:gd name="T1" fmla="*/ 0 h 385"/>
                <a:gd name="T2" fmla="*/ 706805 w 760"/>
                <a:gd name="T3" fmla="*/ 345760 h 385"/>
                <a:gd name="T4" fmla="*/ 0 w 760"/>
                <a:gd name="T5" fmla="*/ 345760 h 385"/>
                <a:gd name="T6" fmla="*/ 0 w 760"/>
                <a:gd name="T7" fmla="*/ 375078 h 385"/>
                <a:gd name="T8" fmla="*/ 735962 w 760"/>
                <a:gd name="T9" fmla="*/ 375078 h 385"/>
                <a:gd name="T10" fmla="*/ 735962 w 760"/>
                <a:gd name="T11" fmla="*/ 0 h 385"/>
                <a:gd name="T12" fmla="*/ 706805 w 760"/>
                <a:gd name="T13" fmla="*/ 0 h 385"/>
                <a:gd name="T14" fmla="*/ 0 60000 65536"/>
                <a:gd name="T15" fmla="*/ 0 60000 65536"/>
                <a:gd name="T16" fmla="*/ 0 60000 65536"/>
                <a:gd name="T17" fmla="*/ 0 60000 65536"/>
                <a:gd name="T18" fmla="*/ 0 60000 65536"/>
                <a:gd name="T19" fmla="*/ 0 60000 65536"/>
                <a:gd name="T20" fmla="*/ 0 60000 65536"/>
                <a:gd name="T21" fmla="*/ 0 w 760"/>
                <a:gd name="T22" fmla="*/ 0 h 385"/>
                <a:gd name="T23" fmla="*/ 760 w 760"/>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0" h="385">
                  <a:moveTo>
                    <a:pt x="730" y="0"/>
                  </a:moveTo>
                  <a:cubicBezTo>
                    <a:pt x="730" y="0"/>
                    <a:pt x="730" y="327"/>
                    <a:pt x="730" y="355"/>
                  </a:cubicBezTo>
                  <a:cubicBezTo>
                    <a:pt x="701" y="355"/>
                    <a:pt x="0" y="355"/>
                    <a:pt x="0" y="355"/>
                  </a:cubicBezTo>
                  <a:cubicBezTo>
                    <a:pt x="0" y="385"/>
                    <a:pt x="0" y="385"/>
                    <a:pt x="0" y="385"/>
                  </a:cubicBezTo>
                  <a:cubicBezTo>
                    <a:pt x="760" y="385"/>
                    <a:pt x="760" y="385"/>
                    <a:pt x="760" y="385"/>
                  </a:cubicBezTo>
                  <a:cubicBezTo>
                    <a:pt x="760" y="0"/>
                    <a:pt x="760" y="0"/>
                    <a:pt x="760" y="0"/>
                  </a:cubicBezTo>
                  <a:lnTo>
                    <a:pt x="7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nvGrpSpPr>
          <p:cNvPr id="351" name="Group 35"/>
          <p:cNvGrpSpPr>
            <a:grpSpLocks/>
          </p:cNvGrpSpPr>
          <p:nvPr/>
        </p:nvGrpSpPr>
        <p:grpSpPr bwMode="auto">
          <a:xfrm>
            <a:off x="8901430" y="3931895"/>
            <a:ext cx="279400" cy="357187"/>
            <a:chOff x="444" y="2994"/>
            <a:chExt cx="592" cy="754"/>
          </a:xfrm>
        </p:grpSpPr>
        <p:sp>
          <p:nvSpPr>
            <p:cNvPr id="352" name="Freeform 36"/>
            <p:cNvSpPr>
              <a:spLocks noChangeAspect="1"/>
            </p:cNvSpPr>
            <p:nvPr/>
          </p:nvSpPr>
          <p:spPr bwMode="gray">
            <a:xfrm>
              <a:off x="486" y="2994"/>
              <a:ext cx="550" cy="714"/>
            </a:xfrm>
            <a:custGeom>
              <a:avLst/>
              <a:gdLst>
                <a:gd name="T0" fmla="*/ 221773 w 233"/>
                <a:gd name="T1" fmla="*/ 0 h 302"/>
                <a:gd name="T2" fmla="*/ 2920 w 233"/>
                <a:gd name="T3" fmla="*/ 0 h 302"/>
                <a:gd name="T4" fmla="*/ 0 w 233"/>
                <a:gd name="T5" fmla="*/ 2974 h 302"/>
                <a:gd name="T6" fmla="*/ 0 w 233"/>
                <a:gd name="T7" fmla="*/ 292002 h 302"/>
                <a:gd name="T8" fmla="*/ 2920 w 233"/>
                <a:gd name="T9" fmla="*/ 294818 h 302"/>
                <a:gd name="T10" fmla="*/ 221773 w 233"/>
                <a:gd name="T11" fmla="*/ 294818 h 302"/>
                <a:gd name="T12" fmla="*/ 224570 w 233"/>
                <a:gd name="T13" fmla="*/ 292002 h 302"/>
                <a:gd name="T14" fmla="*/ 224570 w 233"/>
                <a:gd name="T15" fmla="*/ 2974 h 302"/>
                <a:gd name="T16" fmla="*/ 221773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3" y="0"/>
                    <a:pt x="3" y="0"/>
                    <a:pt x="3" y="0"/>
                  </a:cubicBezTo>
                  <a:cubicBezTo>
                    <a:pt x="2" y="0"/>
                    <a:pt x="0" y="1"/>
                    <a:pt x="0" y="3"/>
                  </a:cubicBezTo>
                  <a:cubicBezTo>
                    <a:pt x="0" y="299"/>
                    <a:pt x="0" y="299"/>
                    <a:pt x="0" y="299"/>
                  </a:cubicBezTo>
                  <a:cubicBezTo>
                    <a:pt x="0" y="301"/>
                    <a:pt x="2" y="302"/>
                    <a:pt x="3" y="302"/>
                  </a:cubicBezTo>
                  <a:cubicBezTo>
                    <a:pt x="230" y="302"/>
                    <a:pt x="230" y="302"/>
                    <a:pt x="230" y="302"/>
                  </a:cubicBezTo>
                  <a:cubicBezTo>
                    <a:pt x="232" y="302"/>
                    <a:pt x="233" y="301"/>
                    <a:pt x="233" y="299"/>
                  </a:cubicBezTo>
                  <a:cubicBezTo>
                    <a:pt x="233" y="3"/>
                    <a:pt x="233" y="3"/>
                    <a:pt x="233" y="3"/>
                  </a:cubicBezTo>
                  <a:cubicBezTo>
                    <a:pt x="233" y="1"/>
                    <a:pt x="232"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53" name="Freeform 37"/>
            <p:cNvSpPr>
              <a:spLocks noChangeAspect="1"/>
            </p:cNvSpPr>
            <p:nvPr/>
          </p:nvSpPr>
          <p:spPr bwMode="gray">
            <a:xfrm>
              <a:off x="500" y="3006"/>
              <a:ext cx="524" cy="687"/>
            </a:xfrm>
            <a:custGeom>
              <a:avLst/>
              <a:gdLst>
                <a:gd name="T0" fmla="*/ 213927 w 222"/>
                <a:gd name="T1" fmla="*/ 0 h 291"/>
                <a:gd name="T2" fmla="*/ 0 w 222"/>
                <a:gd name="T3" fmla="*/ 0 h 291"/>
                <a:gd name="T4" fmla="*/ 0 w 222"/>
                <a:gd name="T5" fmla="*/ 280820 h 291"/>
                <a:gd name="T6" fmla="*/ 213927 w 222"/>
                <a:gd name="T7" fmla="*/ 280820 h 291"/>
                <a:gd name="T8" fmla="*/ 213927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6" y="0"/>
                    <a:pt x="5" y="0"/>
                    <a:pt x="0" y="0"/>
                  </a:cubicBezTo>
                  <a:cubicBezTo>
                    <a:pt x="0" y="6"/>
                    <a:pt x="0" y="286"/>
                    <a:pt x="0" y="291"/>
                  </a:cubicBezTo>
                  <a:cubicBezTo>
                    <a:pt x="5" y="291"/>
                    <a:pt x="216" y="291"/>
                    <a:pt x="222" y="291"/>
                  </a:cubicBezTo>
                  <a:cubicBezTo>
                    <a:pt x="222" y="286"/>
                    <a:pt x="222" y="6"/>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54" name="Freeform 38"/>
            <p:cNvSpPr>
              <a:spLocks noChangeAspect="1"/>
            </p:cNvSpPr>
            <p:nvPr/>
          </p:nvSpPr>
          <p:spPr bwMode="gray">
            <a:xfrm>
              <a:off x="444" y="3034"/>
              <a:ext cx="550" cy="714"/>
            </a:xfrm>
            <a:custGeom>
              <a:avLst/>
              <a:gdLst>
                <a:gd name="T0" fmla="*/ 221773 w 233"/>
                <a:gd name="T1" fmla="*/ 0 h 302"/>
                <a:gd name="T2" fmla="*/ 2051 w 233"/>
                <a:gd name="T3" fmla="*/ 0 h 302"/>
                <a:gd name="T4" fmla="*/ 0 w 233"/>
                <a:gd name="T5" fmla="*/ 2974 h 302"/>
                <a:gd name="T6" fmla="*/ 0 w 233"/>
                <a:gd name="T7" fmla="*/ 292002 h 302"/>
                <a:gd name="T8" fmla="*/ 2051 w 233"/>
                <a:gd name="T9" fmla="*/ 294818 h 302"/>
                <a:gd name="T10" fmla="*/ 221773 w 233"/>
                <a:gd name="T11" fmla="*/ 294818 h 302"/>
                <a:gd name="T12" fmla="*/ 224570 w 233"/>
                <a:gd name="T13" fmla="*/ 292002 h 302"/>
                <a:gd name="T14" fmla="*/ 224570 w 233"/>
                <a:gd name="T15" fmla="*/ 2974 h 302"/>
                <a:gd name="T16" fmla="*/ 221773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55" name="Freeform 39"/>
            <p:cNvSpPr>
              <a:spLocks noChangeAspect="1"/>
            </p:cNvSpPr>
            <p:nvPr/>
          </p:nvSpPr>
          <p:spPr bwMode="gray">
            <a:xfrm>
              <a:off x="455" y="3048"/>
              <a:ext cx="525" cy="688"/>
            </a:xfrm>
            <a:custGeom>
              <a:avLst/>
              <a:gdLst>
                <a:gd name="T0" fmla="*/ 217244 w 222"/>
                <a:gd name="T1" fmla="*/ 0 h 291"/>
                <a:gd name="T2" fmla="*/ 0 w 222"/>
                <a:gd name="T3" fmla="*/ 0 h 291"/>
                <a:gd name="T4" fmla="*/ 0 w 222"/>
                <a:gd name="T5" fmla="*/ 284177 h 291"/>
                <a:gd name="T6" fmla="*/ 217244 w 222"/>
                <a:gd name="T7" fmla="*/ 284177 h 291"/>
                <a:gd name="T8" fmla="*/ 217244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56" name="Rectangle 40"/>
            <p:cNvSpPr>
              <a:spLocks noChangeAspect="1" noChangeArrowheads="1"/>
            </p:cNvSpPr>
            <p:nvPr/>
          </p:nvSpPr>
          <p:spPr bwMode="gray">
            <a:xfrm>
              <a:off x="533" y="3148"/>
              <a:ext cx="369" cy="8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57" name="Rectangle 41"/>
            <p:cNvSpPr>
              <a:spLocks noChangeAspect="1" noChangeArrowheads="1"/>
            </p:cNvSpPr>
            <p:nvPr/>
          </p:nvSpPr>
          <p:spPr bwMode="gray">
            <a:xfrm>
              <a:off x="533" y="3408"/>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58" name="Rectangle 42"/>
            <p:cNvSpPr>
              <a:spLocks noChangeAspect="1" noChangeArrowheads="1"/>
            </p:cNvSpPr>
            <p:nvPr/>
          </p:nvSpPr>
          <p:spPr bwMode="gray">
            <a:xfrm>
              <a:off x="533" y="3353"/>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59" name="Rectangle 43"/>
            <p:cNvSpPr>
              <a:spLocks noChangeAspect="1" noChangeArrowheads="1"/>
            </p:cNvSpPr>
            <p:nvPr/>
          </p:nvSpPr>
          <p:spPr bwMode="gray">
            <a:xfrm>
              <a:off x="533" y="3299"/>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60" name="Rectangle 44"/>
            <p:cNvSpPr>
              <a:spLocks noChangeAspect="1" noChangeArrowheads="1"/>
            </p:cNvSpPr>
            <p:nvPr/>
          </p:nvSpPr>
          <p:spPr bwMode="gray">
            <a:xfrm>
              <a:off x="533" y="3462"/>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61" name="Rectangle 45"/>
            <p:cNvSpPr>
              <a:spLocks noChangeAspect="1" noChangeArrowheads="1"/>
            </p:cNvSpPr>
            <p:nvPr/>
          </p:nvSpPr>
          <p:spPr bwMode="gray">
            <a:xfrm>
              <a:off x="533" y="3516"/>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62" name="Rectangle 46"/>
            <p:cNvSpPr>
              <a:spLocks noChangeAspect="1" noChangeArrowheads="1"/>
            </p:cNvSpPr>
            <p:nvPr/>
          </p:nvSpPr>
          <p:spPr bwMode="gray">
            <a:xfrm>
              <a:off x="533" y="3571"/>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63" name="Rectangle 47"/>
            <p:cNvSpPr>
              <a:spLocks noChangeAspect="1" noChangeArrowheads="1"/>
            </p:cNvSpPr>
            <p:nvPr/>
          </p:nvSpPr>
          <p:spPr bwMode="gray">
            <a:xfrm>
              <a:off x="533" y="3625"/>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cxnSp>
        <p:nvCxnSpPr>
          <p:cNvPr id="364" name="直線コネクタ 150"/>
          <p:cNvCxnSpPr>
            <a:cxnSpLocks noChangeShapeType="1"/>
          </p:cNvCxnSpPr>
          <p:nvPr/>
        </p:nvCxnSpPr>
        <p:spPr bwMode="auto">
          <a:xfrm flipH="1">
            <a:off x="7596511" y="4111265"/>
            <a:ext cx="1311275" cy="0"/>
          </a:xfrm>
          <a:prstGeom prst="line">
            <a:avLst/>
          </a:prstGeom>
          <a:noFill/>
          <a:ln w="12700" algn="ctr">
            <a:solidFill>
              <a:srgbClr val="7E7E7E"/>
            </a:solidFill>
            <a:round/>
            <a:headEnd type="arrow" w="med" len="med"/>
            <a:tailEnd/>
          </a:ln>
          <a:extLst>
            <a:ext uri="{909E8E84-426E-40DD-AFC4-6F175D3DCCD1}">
              <a14:hiddenFill xmlns:a14="http://schemas.microsoft.com/office/drawing/2010/main">
                <a:noFill/>
              </a14:hiddenFill>
            </a:ext>
          </a:extLst>
        </p:spPr>
      </p:cxnSp>
      <p:cxnSp>
        <p:nvCxnSpPr>
          <p:cNvPr id="365" name="直線コネクタ 151"/>
          <p:cNvCxnSpPr>
            <a:cxnSpLocks noChangeShapeType="1"/>
          </p:cNvCxnSpPr>
          <p:nvPr/>
        </p:nvCxnSpPr>
        <p:spPr bwMode="auto">
          <a:xfrm flipH="1" flipV="1">
            <a:off x="7601274" y="4538323"/>
            <a:ext cx="1311275" cy="1587"/>
          </a:xfrm>
          <a:prstGeom prst="line">
            <a:avLst/>
          </a:prstGeom>
          <a:noFill/>
          <a:ln w="12700" algn="ctr">
            <a:solidFill>
              <a:srgbClr val="7E7E7E"/>
            </a:solidFill>
            <a:round/>
            <a:headEnd type="arrow" w="med" len="med"/>
            <a:tailEnd/>
          </a:ln>
          <a:extLst>
            <a:ext uri="{909E8E84-426E-40DD-AFC4-6F175D3DCCD1}">
              <a14:hiddenFill xmlns:a14="http://schemas.microsoft.com/office/drawing/2010/main">
                <a:noFill/>
              </a14:hiddenFill>
            </a:ext>
          </a:extLst>
        </p:spPr>
      </p:cxnSp>
      <p:sp>
        <p:nvSpPr>
          <p:cNvPr id="366" name="右矢印 152"/>
          <p:cNvSpPr>
            <a:spLocks noChangeArrowheads="1"/>
          </p:cNvSpPr>
          <p:nvPr/>
        </p:nvSpPr>
        <p:spPr bwMode="auto">
          <a:xfrm>
            <a:off x="6067749" y="2176817"/>
            <a:ext cx="576263" cy="315913"/>
          </a:xfrm>
          <a:prstGeom prst="rightArrow">
            <a:avLst>
              <a:gd name="adj1" fmla="val 50000"/>
              <a:gd name="adj2" fmla="val 49918"/>
            </a:avLst>
          </a:prstGeom>
          <a:solidFill>
            <a:srgbClr val="F1DB9D"/>
          </a:solidFill>
          <a:ln w="9525" algn="ctr">
            <a:solidFill>
              <a:schemeClr val="bg1"/>
            </a:solidFill>
            <a:round/>
            <a:headEnd/>
            <a:tailEnd/>
          </a:ln>
        </p:spPr>
        <p:txBody>
          <a:bodyPr lIns="0" tIns="0" rIns="0" bIns="0" anchor="ctr"/>
          <a:lstStyle/>
          <a:p>
            <a:pPr marL="0" marR="0" lvl="0" indent="0" algn="ctr" defTabSz="914400" rtl="0" eaLnBrk="1" fontAlgn="b" latinLnBrk="0" hangingPunct="1">
              <a:lnSpc>
                <a:spcPct val="100000"/>
              </a:lnSpc>
              <a:spcBef>
                <a:spcPts val="0"/>
              </a:spcBef>
              <a:spcAft>
                <a:spcPts val="0"/>
              </a:spcAft>
              <a:buClrTx/>
              <a:buSzTx/>
              <a:buFont typeface="Wingdings" pitchFamily="2" charset="2"/>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nvGrpSpPr>
          <p:cNvPr id="367" name="グループ化 2"/>
          <p:cNvGrpSpPr>
            <a:grpSpLocks/>
          </p:cNvGrpSpPr>
          <p:nvPr/>
        </p:nvGrpSpPr>
        <p:grpSpPr bwMode="auto">
          <a:xfrm>
            <a:off x="6067752" y="3869965"/>
            <a:ext cx="2671763" cy="2654300"/>
            <a:chOff x="6140450" y="3784600"/>
            <a:chExt cx="2671763" cy="2524125"/>
          </a:xfrm>
        </p:grpSpPr>
        <p:cxnSp>
          <p:nvCxnSpPr>
            <p:cNvPr id="368" name="直線矢印コネクタ 156"/>
            <p:cNvCxnSpPr>
              <a:cxnSpLocks noChangeShapeType="1"/>
            </p:cNvCxnSpPr>
            <p:nvPr/>
          </p:nvCxnSpPr>
          <p:spPr bwMode="auto">
            <a:xfrm flipH="1" flipV="1">
              <a:off x="6140450" y="3784600"/>
              <a:ext cx="325438" cy="0"/>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369" name="直線矢印コネクタ 157"/>
            <p:cNvCxnSpPr>
              <a:cxnSpLocks noChangeShapeType="1"/>
            </p:cNvCxnSpPr>
            <p:nvPr/>
          </p:nvCxnSpPr>
          <p:spPr bwMode="auto">
            <a:xfrm>
              <a:off x="6465888" y="3789363"/>
              <a:ext cx="0" cy="2519362"/>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370" name="直線矢印コネクタ 158"/>
            <p:cNvCxnSpPr>
              <a:cxnSpLocks noChangeShapeType="1"/>
            </p:cNvCxnSpPr>
            <p:nvPr/>
          </p:nvCxnSpPr>
          <p:spPr bwMode="auto">
            <a:xfrm>
              <a:off x="6465888" y="6308725"/>
              <a:ext cx="2346325"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grpSp>
      <p:pic>
        <p:nvPicPr>
          <p:cNvPr id="3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9524" y="6035335"/>
            <a:ext cx="8874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 name="正方形/長方形 162"/>
          <p:cNvSpPr>
            <a:spLocks noChangeArrowheads="1"/>
          </p:cNvSpPr>
          <p:nvPr/>
        </p:nvSpPr>
        <p:spPr bwMode="auto">
          <a:xfrm>
            <a:off x="8671242" y="5438435"/>
            <a:ext cx="942976" cy="314325"/>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73" name="正方形/長方形 163"/>
          <p:cNvSpPr>
            <a:spLocks noChangeArrowheads="1"/>
          </p:cNvSpPr>
          <p:nvPr/>
        </p:nvSpPr>
        <p:spPr bwMode="auto">
          <a:xfrm>
            <a:off x="8598145" y="5490823"/>
            <a:ext cx="944720" cy="312737"/>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74" name="正方形/長方形 164"/>
          <p:cNvSpPr>
            <a:spLocks noChangeArrowheads="1"/>
          </p:cNvSpPr>
          <p:nvPr/>
        </p:nvSpPr>
        <p:spPr bwMode="auto">
          <a:xfrm>
            <a:off x="8436140" y="5551128"/>
            <a:ext cx="1051243" cy="298450"/>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地域包括支援</a:t>
            </a:r>
            <a:endParaRPr kumimoji="1" lang="en-US" altLang="ja-JP"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センター　等</a:t>
            </a:r>
          </a:p>
        </p:txBody>
      </p:sp>
      <p:grpSp>
        <p:nvGrpSpPr>
          <p:cNvPr id="375" name="グループ化 1"/>
          <p:cNvGrpSpPr>
            <a:grpSpLocks/>
          </p:cNvGrpSpPr>
          <p:nvPr/>
        </p:nvGrpSpPr>
        <p:grpSpPr bwMode="auto">
          <a:xfrm>
            <a:off x="6055042" y="3180990"/>
            <a:ext cx="2344739" cy="2478088"/>
            <a:chOff x="6127750" y="3135313"/>
            <a:chExt cx="2344738" cy="2308225"/>
          </a:xfrm>
        </p:grpSpPr>
        <p:cxnSp>
          <p:nvCxnSpPr>
            <p:cNvPr id="376" name="直線矢印コネクタ 160"/>
            <p:cNvCxnSpPr>
              <a:cxnSpLocks noChangeShapeType="1"/>
            </p:cNvCxnSpPr>
            <p:nvPr/>
          </p:nvCxnSpPr>
          <p:spPr bwMode="auto">
            <a:xfrm flipH="1">
              <a:off x="6127750" y="3141663"/>
              <a:ext cx="431800" cy="0"/>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377" name="直線矢印コネクタ 161"/>
            <p:cNvCxnSpPr>
              <a:cxnSpLocks noChangeShapeType="1"/>
            </p:cNvCxnSpPr>
            <p:nvPr/>
          </p:nvCxnSpPr>
          <p:spPr bwMode="auto">
            <a:xfrm>
              <a:off x="6575425" y="3135313"/>
              <a:ext cx="0" cy="2308225"/>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cxnSp>
          <p:nvCxnSpPr>
            <p:cNvPr id="378" name="直線矢印コネクタ 165"/>
            <p:cNvCxnSpPr>
              <a:cxnSpLocks noChangeShapeType="1"/>
            </p:cNvCxnSpPr>
            <p:nvPr/>
          </p:nvCxnSpPr>
          <p:spPr bwMode="auto">
            <a:xfrm flipV="1">
              <a:off x="6575425" y="5430838"/>
              <a:ext cx="1897063" cy="1270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grpSp>
      <p:pic>
        <p:nvPicPr>
          <p:cNvPr id="37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5830" y="5243153"/>
            <a:ext cx="89376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 name="正方形/長方形 167"/>
          <p:cNvSpPr>
            <a:spLocks noChangeArrowheads="1"/>
          </p:cNvSpPr>
          <p:nvPr/>
        </p:nvSpPr>
        <p:spPr bwMode="auto">
          <a:xfrm>
            <a:off x="6751962" y="4866935"/>
            <a:ext cx="1704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日常生活圏域ニーズ調査</a:t>
            </a: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分析結果　等</a:t>
            </a: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nvGrpSpPr>
          <p:cNvPr id="381" name="Group 196"/>
          <p:cNvGrpSpPr>
            <a:grpSpLocks/>
          </p:cNvGrpSpPr>
          <p:nvPr/>
        </p:nvGrpSpPr>
        <p:grpSpPr bwMode="auto">
          <a:xfrm>
            <a:off x="7688579" y="3869977"/>
            <a:ext cx="412750" cy="392113"/>
            <a:chOff x="250" y="2918"/>
            <a:chExt cx="442" cy="421"/>
          </a:xfrm>
        </p:grpSpPr>
        <p:grpSp>
          <p:nvGrpSpPr>
            <p:cNvPr id="382" name="Group 197"/>
            <p:cNvGrpSpPr>
              <a:grpSpLocks noChangeAspect="1"/>
            </p:cNvGrpSpPr>
            <p:nvPr/>
          </p:nvGrpSpPr>
          <p:grpSpPr bwMode="auto">
            <a:xfrm>
              <a:off x="250" y="3129"/>
              <a:ext cx="442" cy="210"/>
              <a:chOff x="1816" y="-507"/>
              <a:chExt cx="2606" cy="1233"/>
            </a:xfrm>
          </p:grpSpPr>
          <p:sp>
            <p:nvSpPr>
              <p:cNvPr id="390" name="Freeform 198"/>
              <p:cNvSpPr>
                <a:spLocks noChangeAspect="1"/>
              </p:cNvSpPr>
              <p:nvPr/>
            </p:nvSpPr>
            <p:spPr bwMode="gray">
              <a:xfrm>
                <a:off x="1816" y="-507"/>
                <a:ext cx="2606" cy="1233"/>
              </a:xfrm>
              <a:custGeom>
                <a:avLst/>
                <a:gdLst>
                  <a:gd name="T0" fmla="*/ 827262 w 1103"/>
                  <a:gd name="T1" fmla="*/ 0 h 522"/>
                  <a:gd name="T2" fmla="*/ 236749 w 1103"/>
                  <a:gd name="T3" fmla="*/ 0 h 522"/>
                  <a:gd name="T4" fmla="*/ 0 w 1103"/>
                  <a:gd name="T5" fmla="*/ 217780 h 522"/>
                  <a:gd name="T6" fmla="*/ 0 w 1103"/>
                  <a:gd name="T7" fmla="*/ 505726 h 522"/>
                  <a:gd name="T8" fmla="*/ 175871 w 1103"/>
                  <a:gd name="T9" fmla="*/ 505726 h 522"/>
                  <a:gd name="T10" fmla="*/ 175871 w 1103"/>
                  <a:gd name="T11" fmla="*/ 305158 h 522"/>
                  <a:gd name="T12" fmla="*/ 197250 w 1103"/>
                  <a:gd name="T13" fmla="*/ 305158 h 522"/>
                  <a:gd name="T14" fmla="*/ 197250 w 1103"/>
                  <a:gd name="T15" fmla="*/ 505726 h 522"/>
                  <a:gd name="T16" fmla="*/ 498845 w 1103"/>
                  <a:gd name="T17" fmla="*/ 505726 h 522"/>
                  <a:gd name="T18" fmla="*/ 483757 w 1103"/>
                  <a:gd name="T19" fmla="*/ 450506 h 522"/>
                  <a:gd name="T20" fmla="*/ 483757 w 1103"/>
                  <a:gd name="T21" fmla="*/ 449636 h 522"/>
                  <a:gd name="T22" fmla="*/ 364041 w 1103"/>
                  <a:gd name="T23" fmla="*/ 19265 h 522"/>
                  <a:gd name="T24" fmla="*/ 706895 w 1103"/>
                  <a:gd name="T25" fmla="*/ 19265 h 522"/>
                  <a:gd name="T26" fmla="*/ 587182 w 1103"/>
                  <a:gd name="T27" fmla="*/ 449636 h 522"/>
                  <a:gd name="T28" fmla="*/ 587182 w 1103"/>
                  <a:gd name="T29" fmla="*/ 450506 h 522"/>
                  <a:gd name="T30" fmla="*/ 572094 w 1103"/>
                  <a:gd name="T31" fmla="*/ 505726 h 522"/>
                  <a:gd name="T32" fmla="*/ 874900 w 1103"/>
                  <a:gd name="T33" fmla="*/ 505726 h 522"/>
                  <a:gd name="T34" fmla="*/ 874900 w 1103"/>
                  <a:gd name="T35" fmla="*/ 305158 h 522"/>
                  <a:gd name="T36" fmla="*/ 895068 w 1103"/>
                  <a:gd name="T37" fmla="*/ 305158 h 522"/>
                  <a:gd name="T38" fmla="*/ 895068 w 1103"/>
                  <a:gd name="T39" fmla="*/ 505726 h 522"/>
                  <a:gd name="T40" fmla="*/ 1070938 w 1103"/>
                  <a:gd name="T41" fmla="*/ 505726 h 522"/>
                  <a:gd name="T42" fmla="*/ 1070938 w 1103"/>
                  <a:gd name="T43" fmla="*/ 215012 h 522"/>
                  <a:gd name="T44" fmla="*/ 827262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91" name="Freeform 199"/>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92" name="Freeform 200"/>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93" name="Freeform 201"/>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94" name="Freeform 202"/>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nvGrpSpPr>
            <p:cNvPr id="383" name="Group 203"/>
            <p:cNvGrpSpPr>
              <a:grpSpLocks noChangeAspect="1"/>
            </p:cNvGrpSpPr>
            <p:nvPr/>
          </p:nvGrpSpPr>
          <p:grpSpPr bwMode="auto">
            <a:xfrm>
              <a:off x="387" y="2918"/>
              <a:ext cx="170" cy="188"/>
              <a:chOff x="2626" y="-1752"/>
              <a:chExt cx="1000" cy="1110"/>
            </a:xfrm>
          </p:grpSpPr>
          <p:sp>
            <p:nvSpPr>
              <p:cNvPr id="384" name="Freeform 204"/>
              <p:cNvSpPr>
                <a:spLocks noChangeAspect="1"/>
              </p:cNvSpPr>
              <p:nvPr/>
            </p:nvSpPr>
            <p:spPr bwMode="gray">
              <a:xfrm>
                <a:off x="2626" y="-1752"/>
                <a:ext cx="1000" cy="1110"/>
              </a:xfrm>
              <a:custGeom>
                <a:avLst/>
                <a:gdLst>
                  <a:gd name="T0" fmla="*/ 401182 w 423"/>
                  <a:gd name="T1" fmla="*/ 203215 h 470"/>
                  <a:gd name="T2" fmla="*/ 232395 w 423"/>
                  <a:gd name="T3" fmla="*/ 24106 h 470"/>
                  <a:gd name="T4" fmla="*/ 145241 w 423"/>
                  <a:gd name="T5" fmla="*/ 58988 h 470"/>
                  <a:gd name="T6" fmla="*/ 144371 w 423"/>
                  <a:gd name="T7" fmla="*/ 59881 h 470"/>
                  <a:gd name="T8" fmla="*/ 4872 w 423"/>
                  <a:gd name="T9" fmla="*/ 207036 h 470"/>
                  <a:gd name="T10" fmla="*/ 0 w 423"/>
                  <a:gd name="T11" fmla="*/ 252454 h 470"/>
                  <a:gd name="T12" fmla="*/ 203868 w 423"/>
                  <a:gd name="T13" fmla="*/ 454800 h 470"/>
                  <a:gd name="T14" fmla="*/ 407742 w 423"/>
                  <a:gd name="T15" fmla="*/ 252454 h 470"/>
                  <a:gd name="T16" fmla="*/ 401182 w 423"/>
                  <a:gd name="T17" fmla="*/ 203215 h 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470"/>
                  <a:gd name="T29" fmla="*/ 423 w 423"/>
                  <a:gd name="T30" fmla="*/ 470 h 4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470">
                    <a:moveTo>
                      <a:pt x="411" y="210"/>
                    </a:moveTo>
                    <a:cubicBezTo>
                      <a:pt x="423" y="96"/>
                      <a:pt x="309" y="40"/>
                      <a:pt x="238" y="25"/>
                    </a:cubicBezTo>
                    <a:cubicBezTo>
                      <a:pt x="195" y="16"/>
                      <a:pt x="160" y="43"/>
                      <a:pt x="149" y="61"/>
                    </a:cubicBezTo>
                    <a:cubicBezTo>
                      <a:pt x="148" y="61"/>
                      <a:pt x="148" y="61"/>
                      <a:pt x="148" y="62"/>
                    </a:cubicBezTo>
                    <a:cubicBezTo>
                      <a:pt x="114" y="0"/>
                      <a:pt x="0" y="103"/>
                      <a:pt x="5" y="214"/>
                    </a:cubicBezTo>
                    <a:cubicBezTo>
                      <a:pt x="2" y="229"/>
                      <a:pt x="0" y="245"/>
                      <a:pt x="0" y="261"/>
                    </a:cubicBezTo>
                    <a:cubicBezTo>
                      <a:pt x="0" y="377"/>
                      <a:pt x="93" y="470"/>
                      <a:pt x="209" y="470"/>
                    </a:cubicBezTo>
                    <a:cubicBezTo>
                      <a:pt x="324" y="470"/>
                      <a:pt x="418" y="377"/>
                      <a:pt x="418" y="261"/>
                    </a:cubicBezTo>
                    <a:cubicBezTo>
                      <a:pt x="418" y="244"/>
                      <a:pt x="415" y="226"/>
                      <a:pt x="411" y="21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85" name="Freeform 205"/>
              <p:cNvSpPr>
                <a:spLocks noChangeAspect="1"/>
              </p:cNvSpPr>
              <p:nvPr/>
            </p:nvSpPr>
            <p:spPr bwMode="gray">
              <a:xfrm>
                <a:off x="2685" y="-1166"/>
                <a:ext cx="870" cy="465"/>
              </a:xfrm>
              <a:custGeom>
                <a:avLst/>
                <a:gdLst>
                  <a:gd name="T0" fmla="*/ 344648 w 368"/>
                  <a:gd name="T1" fmla="*/ 30983 h 197"/>
                  <a:gd name="T2" fmla="*/ 313198 w 368"/>
                  <a:gd name="T3" fmla="*/ 62428 h 197"/>
                  <a:gd name="T4" fmla="*/ 227481 w 368"/>
                  <a:gd name="T5" fmla="*/ 62428 h 197"/>
                  <a:gd name="T6" fmla="*/ 196088 w 368"/>
                  <a:gd name="T7" fmla="*/ 30983 h 197"/>
                  <a:gd name="T8" fmla="*/ 196088 w 368"/>
                  <a:gd name="T9" fmla="*/ 0 h 197"/>
                  <a:gd name="T10" fmla="*/ 170903 w 368"/>
                  <a:gd name="T11" fmla="*/ 0 h 197"/>
                  <a:gd name="T12" fmla="*/ 170903 w 368"/>
                  <a:gd name="T13" fmla="*/ 30983 h 197"/>
                  <a:gd name="T14" fmla="*/ 139505 w 368"/>
                  <a:gd name="T15" fmla="*/ 62428 h 197"/>
                  <a:gd name="T16" fmla="*/ 53604 w 368"/>
                  <a:gd name="T17" fmla="*/ 62428 h 197"/>
                  <a:gd name="T18" fmla="*/ 22367 w 368"/>
                  <a:gd name="T19" fmla="*/ 30983 h 197"/>
                  <a:gd name="T20" fmla="*/ 22367 w 368"/>
                  <a:gd name="T21" fmla="*/ 0 h 197"/>
                  <a:gd name="T22" fmla="*/ 0 w 368"/>
                  <a:gd name="T23" fmla="*/ 0 h 197"/>
                  <a:gd name="T24" fmla="*/ 0 w 368"/>
                  <a:gd name="T25" fmla="*/ 12597 h 197"/>
                  <a:gd name="T26" fmla="*/ 179466 w 368"/>
                  <a:gd name="T27" fmla="*/ 189916 h 197"/>
                  <a:gd name="T28" fmla="*/ 359140 w 368"/>
                  <a:gd name="T29" fmla="*/ 12597 h 197"/>
                  <a:gd name="T30" fmla="*/ 358239 w 368"/>
                  <a:gd name="T31" fmla="*/ 0 h 197"/>
                  <a:gd name="T32" fmla="*/ 344648 w 368"/>
                  <a:gd name="T33" fmla="*/ 0 h 197"/>
                  <a:gd name="T34" fmla="*/ 344648 w 368"/>
                  <a:gd name="T35" fmla="*/ 30983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197"/>
                  <a:gd name="T56" fmla="*/ 368 w 368"/>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197">
                    <a:moveTo>
                      <a:pt x="353" y="32"/>
                    </a:moveTo>
                    <a:cubicBezTo>
                      <a:pt x="353" y="50"/>
                      <a:pt x="339" y="65"/>
                      <a:pt x="321" y="65"/>
                    </a:cubicBezTo>
                    <a:cubicBezTo>
                      <a:pt x="233" y="65"/>
                      <a:pt x="233" y="65"/>
                      <a:pt x="233" y="65"/>
                    </a:cubicBezTo>
                    <a:cubicBezTo>
                      <a:pt x="215" y="65"/>
                      <a:pt x="201" y="50"/>
                      <a:pt x="201" y="32"/>
                    </a:cubicBezTo>
                    <a:cubicBezTo>
                      <a:pt x="201" y="0"/>
                      <a:pt x="201" y="0"/>
                      <a:pt x="201" y="0"/>
                    </a:cubicBezTo>
                    <a:cubicBezTo>
                      <a:pt x="175" y="0"/>
                      <a:pt x="175" y="0"/>
                      <a:pt x="175" y="0"/>
                    </a:cubicBezTo>
                    <a:cubicBezTo>
                      <a:pt x="175" y="32"/>
                      <a:pt x="175" y="32"/>
                      <a:pt x="175" y="32"/>
                    </a:cubicBezTo>
                    <a:cubicBezTo>
                      <a:pt x="175" y="50"/>
                      <a:pt x="161" y="65"/>
                      <a:pt x="143" y="65"/>
                    </a:cubicBezTo>
                    <a:cubicBezTo>
                      <a:pt x="55" y="65"/>
                      <a:pt x="55" y="65"/>
                      <a:pt x="55" y="65"/>
                    </a:cubicBezTo>
                    <a:cubicBezTo>
                      <a:pt x="37" y="65"/>
                      <a:pt x="23" y="50"/>
                      <a:pt x="23" y="32"/>
                    </a:cubicBezTo>
                    <a:cubicBezTo>
                      <a:pt x="23" y="0"/>
                      <a:pt x="23" y="0"/>
                      <a:pt x="23" y="0"/>
                    </a:cubicBezTo>
                    <a:cubicBezTo>
                      <a:pt x="0" y="0"/>
                      <a:pt x="0" y="0"/>
                      <a:pt x="0" y="0"/>
                    </a:cubicBezTo>
                    <a:cubicBezTo>
                      <a:pt x="0" y="4"/>
                      <a:pt x="0" y="9"/>
                      <a:pt x="0" y="13"/>
                    </a:cubicBezTo>
                    <a:cubicBezTo>
                      <a:pt x="0" y="115"/>
                      <a:pt x="82" y="197"/>
                      <a:pt x="184" y="197"/>
                    </a:cubicBezTo>
                    <a:cubicBezTo>
                      <a:pt x="285" y="197"/>
                      <a:pt x="367" y="115"/>
                      <a:pt x="368" y="13"/>
                    </a:cubicBezTo>
                    <a:cubicBezTo>
                      <a:pt x="368" y="9"/>
                      <a:pt x="367" y="4"/>
                      <a:pt x="367" y="0"/>
                    </a:cubicBezTo>
                    <a:cubicBezTo>
                      <a:pt x="353" y="0"/>
                      <a:pt x="353" y="0"/>
                      <a:pt x="353" y="0"/>
                    </a:cubicBezTo>
                    <a:lnTo>
                      <a:pt x="353" y="3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86" name="Freeform 206"/>
              <p:cNvSpPr>
                <a:spLocks noChangeAspect="1"/>
              </p:cNvSpPr>
              <p:nvPr/>
            </p:nvSpPr>
            <p:spPr bwMode="gray">
              <a:xfrm>
                <a:off x="2692" y="-1551"/>
                <a:ext cx="853" cy="337"/>
              </a:xfrm>
              <a:custGeom>
                <a:avLst/>
                <a:gdLst>
                  <a:gd name="T0" fmla="*/ 125500 w 361"/>
                  <a:gd name="T1" fmla="*/ 0 h 143"/>
                  <a:gd name="T2" fmla="*/ 0 w 361"/>
                  <a:gd name="T3" fmla="*/ 135990 h 143"/>
                  <a:gd name="T4" fmla="*/ 20541 w 361"/>
                  <a:gd name="T5" fmla="*/ 135990 h 143"/>
                  <a:gd name="T6" fmla="*/ 50684 w 361"/>
                  <a:gd name="T7" fmla="*/ 114274 h 143"/>
                  <a:gd name="T8" fmla="*/ 136135 w 361"/>
                  <a:gd name="T9" fmla="*/ 114274 h 143"/>
                  <a:gd name="T10" fmla="*/ 165369 w 361"/>
                  <a:gd name="T11" fmla="*/ 135990 h 143"/>
                  <a:gd name="T12" fmla="*/ 194602 w 361"/>
                  <a:gd name="T13" fmla="*/ 135990 h 143"/>
                  <a:gd name="T14" fmla="*/ 223323 w 361"/>
                  <a:gd name="T15" fmla="*/ 114274 h 143"/>
                  <a:gd name="T16" fmla="*/ 308914 w 361"/>
                  <a:gd name="T17" fmla="*/ 114274 h 143"/>
                  <a:gd name="T18" fmla="*/ 339192 w 361"/>
                  <a:gd name="T19" fmla="*/ 135990 h 143"/>
                  <a:gd name="T20" fmla="*/ 350904 w 361"/>
                  <a:gd name="T21" fmla="*/ 135990 h 143"/>
                  <a:gd name="T22" fmla="*/ 345829 w 361"/>
                  <a:gd name="T23" fmla="*/ 117024 h 143"/>
                  <a:gd name="T24" fmla="*/ 125500 w 361"/>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1"/>
                  <a:gd name="T40" fmla="*/ 0 h 143"/>
                  <a:gd name="T41" fmla="*/ 361 w 361"/>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1" h="143">
                    <a:moveTo>
                      <a:pt x="129" y="0"/>
                    </a:moveTo>
                    <a:cubicBezTo>
                      <a:pt x="63" y="19"/>
                      <a:pt x="13" y="74"/>
                      <a:pt x="0" y="143"/>
                    </a:cubicBezTo>
                    <a:cubicBezTo>
                      <a:pt x="21" y="143"/>
                      <a:pt x="21" y="143"/>
                      <a:pt x="21" y="143"/>
                    </a:cubicBezTo>
                    <a:cubicBezTo>
                      <a:pt x="26" y="130"/>
                      <a:pt x="38" y="120"/>
                      <a:pt x="52" y="120"/>
                    </a:cubicBezTo>
                    <a:cubicBezTo>
                      <a:pt x="140" y="120"/>
                      <a:pt x="140" y="120"/>
                      <a:pt x="140" y="120"/>
                    </a:cubicBezTo>
                    <a:cubicBezTo>
                      <a:pt x="154" y="120"/>
                      <a:pt x="166" y="130"/>
                      <a:pt x="170" y="143"/>
                    </a:cubicBezTo>
                    <a:cubicBezTo>
                      <a:pt x="200" y="143"/>
                      <a:pt x="200" y="143"/>
                      <a:pt x="200" y="143"/>
                    </a:cubicBezTo>
                    <a:cubicBezTo>
                      <a:pt x="204" y="130"/>
                      <a:pt x="216" y="120"/>
                      <a:pt x="230" y="120"/>
                    </a:cubicBezTo>
                    <a:cubicBezTo>
                      <a:pt x="318" y="120"/>
                      <a:pt x="318" y="120"/>
                      <a:pt x="318" y="120"/>
                    </a:cubicBezTo>
                    <a:cubicBezTo>
                      <a:pt x="332" y="120"/>
                      <a:pt x="344" y="130"/>
                      <a:pt x="349" y="143"/>
                    </a:cubicBezTo>
                    <a:cubicBezTo>
                      <a:pt x="361" y="143"/>
                      <a:pt x="361" y="143"/>
                      <a:pt x="361" y="143"/>
                    </a:cubicBezTo>
                    <a:cubicBezTo>
                      <a:pt x="360" y="136"/>
                      <a:pt x="358" y="129"/>
                      <a:pt x="356" y="123"/>
                    </a:cubicBezTo>
                    <a:cubicBezTo>
                      <a:pt x="277" y="99"/>
                      <a:pt x="177" y="46"/>
                      <a:pt x="129" y="0"/>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87" name="Freeform 207"/>
              <p:cNvSpPr>
                <a:spLocks noChangeAspect="1"/>
              </p:cNvSpPr>
              <p:nvPr/>
            </p:nvSpPr>
            <p:spPr bwMode="gray">
              <a:xfrm>
                <a:off x="3207" y="-1221"/>
                <a:ext cx="265" cy="161"/>
              </a:xfrm>
              <a:custGeom>
                <a:avLst/>
                <a:gdLst>
                  <a:gd name="T0" fmla="*/ 98407 w 112"/>
                  <a:gd name="T1" fmla="*/ 0 h 68"/>
                  <a:gd name="T2" fmla="*/ 11565 w 112"/>
                  <a:gd name="T3" fmla="*/ 0 h 68"/>
                  <a:gd name="T4" fmla="*/ 0 w 112"/>
                  <a:gd name="T5" fmla="*/ 12887 h 68"/>
                  <a:gd name="T6" fmla="*/ 0 w 112"/>
                  <a:gd name="T7" fmla="*/ 54248 h 68"/>
                  <a:gd name="T8" fmla="*/ 11565 w 112"/>
                  <a:gd name="T9" fmla="*/ 67118 h 68"/>
                  <a:gd name="T10" fmla="*/ 98407 w 112"/>
                  <a:gd name="T11" fmla="*/ 67118 h 68"/>
                  <a:gd name="T12" fmla="*/ 110034 w 112"/>
                  <a:gd name="T13" fmla="*/ 54248 h 68"/>
                  <a:gd name="T14" fmla="*/ 110034 w 112"/>
                  <a:gd name="T15" fmla="*/ 12887 h 68"/>
                  <a:gd name="T16" fmla="*/ 98407 w 112"/>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00" y="0"/>
                    </a:moveTo>
                    <a:cubicBezTo>
                      <a:pt x="12" y="0"/>
                      <a:pt x="12" y="0"/>
                      <a:pt x="12" y="0"/>
                    </a:cubicBezTo>
                    <a:cubicBezTo>
                      <a:pt x="5" y="0"/>
                      <a:pt x="0" y="6"/>
                      <a:pt x="0" y="13"/>
                    </a:cubicBezTo>
                    <a:cubicBezTo>
                      <a:pt x="0" y="55"/>
                      <a:pt x="0" y="55"/>
                      <a:pt x="0" y="55"/>
                    </a:cubicBezTo>
                    <a:cubicBezTo>
                      <a:pt x="0" y="62"/>
                      <a:pt x="5" y="68"/>
                      <a:pt x="12" y="68"/>
                    </a:cubicBezTo>
                    <a:cubicBezTo>
                      <a:pt x="100" y="68"/>
                      <a:pt x="100" y="68"/>
                      <a:pt x="100" y="68"/>
                    </a:cubicBezTo>
                    <a:cubicBezTo>
                      <a:pt x="107" y="68"/>
                      <a:pt x="112" y="62"/>
                      <a:pt x="112" y="55"/>
                    </a:cubicBezTo>
                    <a:cubicBezTo>
                      <a:pt x="112" y="13"/>
                      <a:pt x="112" y="13"/>
                      <a:pt x="112" y="13"/>
                    </a:cubicBezTo>
                    <a:cubicBezTo>
                      <a:pt x="112" y="6"/>
                      <a:pt x="107" y="0"/>
                      <a:pt x="1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88" name="Freeform 208"/>
              <p:cNvSpPr>
                <a:spLocks noChangeAspect="1"/>
              </p:cNvSpPr>
              <p:nvPr/>
            </p:nvSpPr>
            <p:spPr bwMode="gray">
              <a:xfrm>
                <a:off x="2787" y="-1221"/>
                <a:ext cx="264" cy="161"/>
              </a:xfrm>
              <a:custGeom>
                <a:avLst/>
                <a:gdLst>
                  <a:gd name="T0" fmla="*/ 11357 w 112"/>
                  <a:gd name="T1" fmla="*/ 67118 h 68"/>
                  <a:gd name="T2" fmla="*/ 95394 w 112"/>
                  <a:gd name="T3" fmla="*/ 67118 h 68"/>
                  <a:gd name="T4" fmla="*/ 106684 w 112"/>
                  <a:gd name="T5" fmla="*/ 54248 h 68"/>
                  <a:gd name="T6" fmla="*/ 106684 w 112"/>
                  <a:gd name="T7" fmla="*/ 12887 h 68"/>
                  <a:gd name="T8" fmla="*/ 95394 w 112"/>
                  <a:gd name="T9" fmla="*/ 0 h 68"/>
                  <a:gd name="T10" fmla="*/ 11357 w 112"/>
                  <a:gd name="T11" fmla="*/ 0 h 68"/>
                  <a:gd name="T12" fmla="*/ 0 w 112"/>
                  <a:gd name="T13" fmla="*/ 12887 h 68"/>
                  <a:gd name="T14" fmla="*/ 0 w 112"/>
                  <a:gd name="T15" fmla="*/ 54248 h 68"/>
                  <a:gd name="T16" fmla="*/ 11357 w 112"/>
                  <a:gd name="T17" fmla="*/ 6711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2" y="68"/>
                    </a:moveTo>
                    <a:cubicBezTo>
                      <a:pt x="100" y="68"/>
                      <a:pt x="100" y="68"/>
                      <a:pt x="100" y="68"/>
                    </a:cubicBezTo>
                    <a:cubicBezTo>
                      <a:pt x="107" y="68"/>
                      <a:pt x="112" y="62"/>
                      <a:pt x="112" y="55"/>
                    </a:cubicBezTo>
                    <a:cubicBezTo>
                      <a:pt x="112" y="13"/>
                      <a:pt x="112" y="13"/>
                      <a:pt x="112" y="13"/>
                    </a:cubicBezTo>
                    <a:cubicBezTo>
                      <a:pt x="112" y="6"/>
                      <a:pt x="107" y="0"/>
                      <a:pt x="100" y="0"/>
                    </a:cubicBezTo>
                    <a:cubicBezTo>
                      <a:pt x="12" y="0"/>
                      <a:pt x="12" y="0"/>
                      <a:pt x="12" y="0"/>
                    </a:cubicBezTo>
                    <a:cubicBezTo>
                      <a:pt x="5" y="0"/>
                      <a:pt x="0" y="6"/>
                      <a:pt x="0" y="13"/>
                    </a:cubicBezTo>
                    <a:cubicBezTo>
                      <a:pt x="0" y="55"/>
                      <a:pt x="0" y="55"/>
                      <a:pt x="0" y="55"/>
                    </a:cubicBezTo>
                    <a:cubicBezTo>
                      <a:pt x="0" y="62"/>
                      <a:pt x="5" y="68"/>
                      <a:pt x="12"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89" name="Freeform 209"/>
              <p:cNvSpPr>
                <a:spLocks noChangeAspect="1"/>
              </p:cNvSpPr>
              <p:nvPr/>
            </p:nvSpPr>
            <p:spPr bwMode="gray">
              <a:xfrm>
                <a:off x="3051" y="-1599"/>
                <a:ext cx="506" cy="289"/>
              </a:xfrm>
              <a:custGeom>
                <a:avLst/>
                <a:gdLst>
                  <a:gd name="T0" fmla="*/ 198357 w 214"/>
                  <a:gd name="T1" fmla="*/ 121072 h 122"/>
                  <a:gd name="T2" fmla="*/ 2062 w 214"/>
                  <a:gd name="T3" fmla="*/ 10077 h 122"/>
                  <a:gd name="T4" fmla="*/ 198357 w 214"/>
                  <a:gd name="T5" fmla="*/ 121072 h 122"/>
                  <a:gd name="T6" fmla="*/ 0 60000 65536"/>
                  <a:gd name="T7" fmla="*/ 0 60000 65536"/>
                  <a:gd name="T8" fmla="*/ 0 60000 65536"/>
                  <a:gd name="T9" fmla="*/ 0 w 214"/>
                  <a:gd name="T10" fmla="*/ 0 h 122"/>
                  <a:gd name="T11" fmla="*/ 214 w 214"/>
                  <a:gd name="T12" fmla="*/ 122 h 122"/>
                </a:gdLst>
                <a:ahLst/>
                <a:cxnLst>
                  <a:cxn ang="T6">
                    <a:pos x="T0" y="T1"/>
                  </a:cxn>
                  <a:cxn ang="T7">
                    <a:pos x="T2" y="T3"/>
                  </a:cxn>
                  <a:cxn ang="T8">
                    <a:pos x="T4" y="T5"/>
                  </a:cxn>
                </a:cxnLst>
                <a:rect l="T9" t="T10" r="T11" b="T12"/>
                <a:pathLst>
                  <a:path w="214" h="122">
                    <a:moveTo>
                      <a:pt x="203" y="122"/>
                    </a:moveTo>
                    <a:cubicBezTo>
                      <a:pt x="214" y="78"/>
                      <a:pt x="0" y="0"/>
                      <a:pt x="2" y="10"/>
                    </a:cubicBezTo>
                    <a:cubicBezTo>
                      <a:pt x="38" y="51"/>
                      <a:pt x="134" y="108"/>
                      <a:pt x="203" y="122"/>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grpSp>
        <p:nvGrpSpPr>
          <p:cNvPr id="395" name="Group 262"/>
          <p:cNvGrpSpPr>
            <a:grpSpLocks/>
          </p:cNvGrpSpPr>
          <p:nvPr/>
        </p:nvGrpSpPr>
        <p:grpSpPr bwMode="auto">
          <a:xfrm>
            <a:off x="7883851" y="4039845"/>
            <a:ext cx="358775" cy="409575"/>
            <a:chOff x="2757" y="3378"/>
            <a:chExt cx="363" cy="415"/>
          </a:xfrm>
        </p:grpSpPr>
        <p:grpSp>
          <p:nvGrpSpPr>
            <p:cNvPr id="396" name="Group 263"/>
            <p:cNvGrpSpPr>
              <a:grpSpLocks noChangeAspect="1"/>
            </p:cNvGrpSpPr>
            <p:nvPr/>
          </p:nvGrpSpPr>
          <p:grpSpPr bwMode="auto">
            <a:xfrm>
              <a:off x="2757" y="3581"/>
              <a:ext cx="363" cy="212"/>
              <a:chOff x="2051" y="-510"/>
              <a:chExt cx="2137" cy="1250"/>
            </a:xfrm>
          </p:grpSpPr>
          <p:sp>
            <p:nvSpPr>
              <p:cNvPr id="401" name="Freeform 264"/>
              <p:cNvSpPr>
                <a:spLocks noChangeAspect="1"/>
              </p:cNvSpPr>
              <p:nvPr/>
            </p:nvSpPr>
            <p:spPr bwMode="gray">
              <a:xfrm>
                <a:off x="2051" y="-510"/>
                <a:ext cx="2137" cy="1250"/>
              </a:xfrm>
              <a:custGeom>
                <a:avLst/>
                <a:gdLst>
                  <a:gd name="T0" fmla="*/ 718060 w 905"/>
                  <a:gd name="T1" fmla="*/ 0 h 529"/>
                  <a:gd name="T2" fmla="*/ 155484 w 905"/>
                  <a:gd name="T3" fmla="*/ 0 h 529"/>
                  <a:gd name="T4" fmla="*/ 0 w 905"/>
                  <a:gd name="T5" fmla="*/ 159655 h 529"/>
                  <a:gd name="T6" fmla="*/ 0 w 905"/>
                  <a:gd name="T7" fmla="*/ 514182 h 529"/>
                  <a:gd name="T8" fmla="*/ 146962 w 905"/>
                  <a:gd name="T9" fmla="*/ 514182 h 529"/>
                  <a:gd name="T10" fmla="*/ 149767 w 905"/>
                  <a:gd name="T11" fmla="*/ 278027 h 529"/>
                  <a:gd name="T12" fmla="*/ 158433 w 905"/>
                  <a:gd name="T13" fmla="*/ 278027 h 529"/>
                  <a:gd name="T14" fmla="*/ 185515 w 905"/>
                  <a:gd name="T15" fmla="*/ 514182 h 529"/>
                  <a:gd name="T16" fmla="*/ 688022 w 905"/>
                  <a:gd name="T17" fmla="*/ 514182 h 529"/>
                  <a:gd name="T18" fmla="*/ 715043 w 905"/>
                  <a:gd name="T19" fmla="*/ 278027 h 529"/>
                  <a:gd name="T20" fmla="*/ 724086 w 905"/>
                  <a:gd name="T21" fmla="*/ 278027 h 529"/>
                  <a:gd name="T22" fmla="*/ 727007 w 905"/>
                  <a:gd name="T23" fmla="*/ 514182 h 529"/>
                  <a:gd name="T24" fmla="*/ 874725 w 905"/>
                  <a:gd name="T25" fmla="*/ 514182 h 529"/>
                  <a:gd name="T26" fmla="*/ 874725 w 905"/>
                  <a:gd name="T27" fmla="*/ 159655 h 529"/>
                  <a:gd name="T28" fmla="*/ 718060 w 905"/>
                  <a:gd name="T29" fmla="*/ 0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5"/>
                  <a:gd name="T46" fmla="*/ 0 h 529"/>
                  <a:gd name="T47" fmla="*/ 905 w 905"/>
                  <a:gd name="T48" fmla="*/ 529 h 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5" h="529">
                    <a:moveTo>
                      <a:pt x="743" y="0"/>
                    </a:moveTo>
                    <a:cubicBezTo>
                      <a:pt x="743" y="0"/>
                      <a:pt x="161" y="0"/>
                      <a:pt x="161" y="0"/>
                    </a:cubicBezTo>
                    <a:cubicBezTo>
                      <a:pt x="73" y="0"/>
                      <a:pt x="0" y="81"/>
                      <a:pt x="0" y="164"/>
                    </a:cubicBezTo>
                    <a:cubicBezTo>
                      <a:pt x="0" y="529"/>
                      <a:pt x="0" y="529"/>
                      <a:pt x="0" y="529"/>
                    </a:cubicBezTo>
                    <a:cubicBezTo>
                      <a:pt x="152" y="529"/>
                      <a:pt x="152" y="529"/>
                      <a:pt x="152" y="529"/>
                    </a:cubicBezTo>
                    <a:cubicBezTo>
                      <a:pt x="155" y="286"/>
                      <a:pt x="155" y="286"/>
                      <a:pt x="155" y="286"/>
                    </a:cubicBezTo>
                    <a:cubicBezTo>
                      <a:pt x="164" y="286"/>
                      <a:pt x="164" y="286"/>
                      <a:pt x="164" y="286"/>
                    </a:cubicBezTo>
                    <a:cubicBezTo>
                      <a:pt x="164" y="286"/>
                      <a:pt x="179" y="399"/>
                      <a:pt x="192" y="529"/>
                    </a:cubicBezTo>
                    <a:cubicBezTo>
                      <a:pt x="712" y="529"/>
                      <a:pt x="712" y="529"/>
                      <a:pt x="712" y="529"/>
                    </a:cubicBezTo>
                    <a:cubicBezTo>
                      <a:pt x="724" y="396"/>
                      <a:pt x="740" y="286"/>
                      <a:pt x="740" y="286"/>
                    </a:cubicBezTo>
                    <a:cubicBezTo>
                      <a:pt x="749" y="286"/>
                      <a:pt x="749" y="286"/>
                      <a:pt x="749" y="286"/>
                    </a:cubicBezTo>
                    <a:cubicBezTo>
                      <a:pt x="752" y="529"/>
                      <a:pt x="752" y="529"/>
                      <a:pt x="752" y="529"/>
                    </a:cubicBezTo>
                    <a:cubicBezTo>
                      <a:pt x="905" y="529"/>
                      <a:pt x="905" y="529"/>
                      <a:pt x="905" y="529"/>
                    </a:cubicBezTo>
                    <a:cubicBezTo>
                      <a:pt x="905" y="164"/>
                      <a:pt x="905" y="164"/>
                      <a:pt x="905" y="164"/>
                    </a:cubicBezTo>
                    <a:cubicBezTo>
                      <a:pt x="905" y="79"/>
                      <a:pt x="830" y="0"/>
                      <a:pt x="743"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02" name="Freeform 265"/>
              <p:cNvSpPr>
                <a:spLocks noChangeAspect="1"/>
              </p:cNvSpPr>
              <p:nvPr/>
            </p:nvSpPr>
            <p:spPr bwMode="gray">
              <a:xfrm>
                <a:off x="2703" y="-463"/>
                <a:ext cx="836" cy="905"/>
              </a:xfrm>
              <a:custGeom>
                <a:avLst/>
                <a:gdLst>
                  <a:gd name="T0" fmla="*/ 836 w 836"/>
                  <a:gd name="T1" fmla="*/ 0 h 905"/>
                  <a:gd name="T2" fmla="*/ 0 w 836"/>
                  <a:gd name="T3" fmla="*/ 0 h 905"/>
                  <a:gd name="T4" fmla="*/ 418 w 836"/>
                  <a:gd name="T5" fmla="*/ 905 h 905"/>
                  <a:gd name="T6" fmla="*/ 836 w 836"/>
                  <a:gd name="T7" fmla="*/ 0 h 905"/>
                  <a:gd name="T8" fmla="*/ 0 60000 65536"/>
                  <a:gd name="T9" fmla="*/ 0 60000 65536"/>
                  <a:gd name="T10" fmla="*/ 0 60000 65536"/>
                  <a:gd name="T11" fmla="*/ 0 60000 65536"/>
                  <a:gd name="T12" fmla="*/ 0 w 836"/>
                  <a:gd name="T13" fmla="*/ 0 h 905"/>
                  <a:gd name="T14" fmla="*/ 836 w 836"/>
                  <a:gd name="T15" fmla="*/ 905 h 905"/>
                </a:gdLst>
                <a:ahLst/>
                <a:cxnLst>
                  <a:cxn ang="T8">
                    <a:pos x="T0" y="T1"/>
                  </a:cxn>
                  <a:cxn ang="T9">
                    <a:pos x="T2" y="T3"/>
                  </a:cxn>
                  <a:cxn ang="T10">
                    <a:pos x="T4" y="T5"/>
                  </a:cxn>
                  <a:cxn ang="T11">
                    <a:pos x="T6" y="T7"/>
                  </a:cxn>
                </a:cxnLst>
                <a:rect l="T12" t="T13" r="T14" b="T15"/>
                <a:pathLst>
                  <a:path w="836" h="905">
                    <a:moveTo>
                      <a:pt x="836" y="0"/>
                    </a:moveTo>
                    <a:lnTo>
                      <a:pt x="0" y="0"/>
                    </a:lnTo>
                    <a:lnTo>
                      <a:pt x="418" y="905"/>
                    </a:lnTo>
                    <a:lnTo>
                      <a:pt x="83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03" name="Freeform 266"/>
              <p:cNvSpPr>
                <a:spLocks noChangeAspect="1"/>
              </p:cNvSpPr>
              <p:nvPr/>
            </p:nvSpPr>
            <p:spPr bwMode="gray">
              <a:xfrm>
                <a:off x="2840" y="-165"/>
                <a:ext cx="562" cy="607"/>
              </a:xfrm>
              <a:custGeom>
                <a:avLst/>
                <a:gdLst>
                  <a:gd name="T0" fmla="*/ 562 w 562"/>
                  <a:gd name="T1" fmla="*/ 0 h 607"/>
                  <a:gd name="T2" fmla="*/ 0 w 562"/>
                  <a:gd name="T3" fmla="*/ 0 h 607"/>
                  <a:gd name="T4" fmla="*/ 281 w 562"/>
                  <a:gd name="T5" fmla="*/ 607 h 607"/>
                  <a:gd name="T6" fmla="*/ 562 w 562"/>
                  <a:gd name="T7" fmla="*/ 0 h 607"/>
                  <a:gd name="T8" fmla="*/ 0 60000 65536"/>
                  <a:gd name="T9" fmla="*/ 0 60000 65536"/>
                  <a:gd name="T10" fmla="*/ 0 60000 65536"/>
                  <a:gd name="T11" fmla="*/ 0 60000 65536"/>
                  <a:gd name="T12" fmla="*/ 0 w 562"/>
                  <a:gd name="T13" fmla="*/ 0 h 607"/>
                  <a:gd name="T14" fmla="*/ 562 w 562"/>
                  <a:gd name="T15" fmla="*/ 607 h 607"/>
                </a:gdLst>
                <a:ahLst/>
                <a:cxnLst>
                  <a:cxn ang="T8">
                    <a:pos x="T0" y="T1"/>
                  </a:cxn>
                  <a:cxn ang="T9">
                    <a:pos x="T2" y="T3"/>
                  </a:cxn>
                  <a:cxn ang="T10">
                    <a:pos x="T4" y="T5"/>
                  </a:cxn>
                  <a:cxn ang="T11">
                    <a:pos x="T6" y="T7"/>
                  </a:cxn>
                </a:cxnLst>
                <a:rect l="T12" t="T13" r="T14" b="T15"/>
                <a:pathLst>
                  <a:path w="562" h="607">
                    <a:moveTo>
                      <a:pt x="562" y="0"/>
                    </a:moveTo>
                    <a:lnTo>
                      <a:pt x="0" y="0"/>
                    </a:lnTo>
                    <a:lnTo>
                      <a:pt x="281" y="607"/>
                    </a:lnTo>
                    <a:lnTo>
                      <a:pt x="562"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nvGrpSpPr>
            <p:cNvPr id="397" name="Group 267"/>
            <p:cNvGrpSpPr>
              <a:grpSpLocks/>
            </p:cNvGrpSpPr>
            <p:nvPr/>
          </p:nvGrpSpPr>
          <p:grpSpPr bwMode="auto">
            <a:xfrm>
              <a:off x="2846" y="3378"/>
              <a:ext cx="206" cy="179"/>
              <a:chOff x="2831" y="2762"/>
              <a:chExt cx="246" cy="211"/>
            </a:xfrm>
          </p:grpSpPr>
          <p:sp>
            <p:nvSpPr>
              <p:cNvPr id="398" name="Freeform 268"/>
              <p:cNvSpPr>
                <a:spLocks/>
              </p:cNvSpPr>
              <p:nvPr/>
            </p:nvSpPr>
            <p:spPr bwMode="gray">
              <a:xfrm>
                <a:off x="2831" y="2762"/>
                <a:ext cx="246" cy="211"/>
              </a:xfrm>
              <a:custGeom>
                <a:avLst/>
                <a:gdLst>
                  <a:gd name="T0" fmla="*/ 91065 w 104"/>
                  <a:gd name="T1" fmla="*/ 87918 h 89"/>
                  <a:gd name="T2" fmla="*/ 61675 w 104"/>
                  <a:gd name="T3" fmla="*/ 3760 h 89"/>
                  <a:gd name="T4" fmla="*/ 29397 w 104"/>
                  <a:gd name="T5" fmla="*/ 8914 h 89"/>
                  <a:gd name="T6" fmla="*/ 28586 w 104"/>
                  <a:gd name="T7" fmla="*/ 8914 h 89"/>
                  <a:gd name="T8" fmla="*/ 9994 w 104"/>
                  <a:gd name="T9" fmla="*/ 21863 h 89"/>
                  <a:gd name="T10" fmla="*/ 9994 w 104"/>
                  <a:gd name="T11" fmla="*/ 85894 h 89"/>
                  <a:gd name="T12" fmla="*/ 19465 w 104"/>
                  <a:gd name="T13" fmla="*/ 78632 h 89"/>
                  <a:gd name="T14" fmla="*/ 46042 w 104"/>
                  <a:gd name="T15" fmla="*/ 88743 h 89"/>
                  <a:gd name="T16" fmla="*/ 70408 w 104"/>
                  <a:gd name="T17" fmla="*/ 79926 h 89"/>
                  <a:gd name="T18" fmla="*/ 91065 w 104"/>
                  <a:gd name="T19" fmla="*/ 87918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89"/>
                  <a:gd name="T32" fmla="*/ 104 w 10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89">
                    <a:moveTo>
                      <a:pt x="93" y="88"/>
                    </a:moveTo>
                    <a:cubicBezTo>
                      <a:pt x="86" y="71"/>
                      <a:pt x="104" y="22"/>
                      <a:pt x="63" y="4"/>
                    </a:cubicBezTo>
                    <a:cubicBezTo>
                      <a:pt x="54" y="0"/>
                      <a:pt x="31" y="0"/>
                      <a:pt x="30" y="9"/>
                    </a:cubicBezTo>
                    <a:cubicBezTo>
                      <a:pt x="30" y="9"/>
                      <a:pt x="29" y="9"/>
                      <a:pt x="29" y="9"/>
                    </a:cubicBezTo>
                    <a:cubicBezTo>
                      <a:pt x="23" y="8"/>
                      <a:pt x="15" y="15"/>
                      <a:pt x="10" y="22"/>
                    </a:cubicBezTo>
                    <a:cubicBezTo>
                      <a:pt x="0" y="39"/>
                      <a:pt x="3" y="68"/>
                      <a:pt x="10" y="86"/>
                    </a:cubicBezTo>
                    <a:cubicBezTo>
                      <a:pt x="13" y="83"/>
                      <a:pt x="16" y="81"/>
                      <a:pt x="20" y="79"/>
                    </a:cubicBezTo>
                    <a:cubicBezTo>
                      <a:pt x="27" y="85"/>
                      <a:pt x="37" y="89"/>
                      <a:pt x="47" y="89"/>
                    </a:cubicBezTo>
                    <a:cubicBezTo>
                      <a:pt x="56" y="89"/>
                      <a:pt x="65" y="86"/>
                      <a:pt x="72" y="80"/>
                    </a:cubicBezTo>
                    <a:cubicBezTo>
                      <a:pt x="76" y="85"/>
                      <a:pt x="85" y="88"/>
                      <a:pt x="93" y="88"/>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399" name="Freeform 269"/>
              <p:cNvSpPr>
                <a:spLocks/>
              </p:cNvSpPr>
              <p:nvPr/>
            </p:nvSpPr>
            <p:spPr bwMode="gray">
              <a:xfrm>
                <a:off x="2916" y="2784"/>
                <a:ext cx="107" cy="42"/>
              </a:xfrm>
              <a:custGeom>
                <a:avLst/>
                <a:gdLst>
                  <a:gd name="T0" fmla="*/ 45898 w 45"/>
                  <a:gd name="T1" fmla="*/ 15827 h 18"/>
                  <a:gd name="T2" fmla="*/ 927 w 45"/>
                  <a:gd name="T3" fmla="*/ 1932 h 18"/>
                  <a:gd name="T4" fmla="*/ 45898 w 45"/>
                  <a:gd name="T5" fmla="*/ 15827 h 18"/>
                  <a:gd name="T6" fmla="*/ 0 60000 65536"/>
                  <a:gd name="T7" fmla="*/ 0 60000 65536"/>
                  <a:gd name="T8" fmla="*/ 0 60000 65536"/>
                  <a:gd name="T9" fmla="*/ 0 w 45"/>
                  <a:gd name="T10" fmla="*/ 0 h 18"/>
                  <a:gd name="T11" fmla="*/ 45 w 45"/>
                  <a:gd name="T12" fmla="*/ 18 h 18"/>
                </a:gdLst>
                <a:ahLst/>
                <a:cxnLst>
                  <a:cxn ang="T6">
                    <a:pos x="T0" y="T1"/>
                  </a:cxn>
                  <a:cxn ang="T7">
                    <a:pos x="T2" y="T3"/>
                  </a:cxn>
                  <a:cxn ang="T8">
                    <a:pos x="T4" y="T5"/>
                  </a:cxn>
                </a:cxnLst>
                <a:rect l="T9" t="T10" r="T11" b="T12"/>
                <a:pathLst>
                  <a:path w="45" h="18">
                    <a:moveTo>
                      <a:pt x="45" y="18"/>
                    </a:moveTo>
                    <a:cubicBezTo>
                      <a:pt x="44" y="12"/>
                      <a:pt x="0" y="0"/>
                      <a:pt x="1" y="2"/>
                    </a:cubicBezTo>
                    <a:cubicBezTo>
                      <a:pt x="9" y="7"/>
                      <a:pt x="31" y="16"/>
                      <a:pt x="45" y="18"/>
                    </a:cubicBezTo>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00" name="Freeform 270"/>
              <p:cNvSpPr>
                <a:spLocks noEditPoints="1"/>
              </p:cNvSpPr>
              <p:nvPr/>
            </p:nvSpPr>
            <p:spPr bwMode="gray">
              <a:xfrm>
                <a:off x="2848" y="2795"/>
                <a:ext cx="179" cy="166"/>
              </a:xfrm>
              <a:custGeom>
                <a:avLst/>
                <a:gdLst>
                  <a:gd name="T0" fmla="*/ 18124 w 76"/>
                  <a:gd name="T1" fmla="*/ 35930 h 70"/>
                  <a:gd name="T2" fmla="*/ 13324 w 76"/>
                  <a:gd name="T3" fmla="*/ 31116 h 70"/>
                  <a:gd name="T4" fmla="*/ 18124 w 76"/>
                  <a:gd name="T5" fmla="*/ 26190 h 70"/>
                  <a:gd name="T6" fmla="*/ 22888 w 76"/>
                  <a:gd name="T7" fmla="*/ 31116 h 70"/>
                  <a:gd name="T8" fmla="*/ 18124 w 76"/>
                  <a:gd name="T9" fmla="*/ 35930 h 70"/>
                  <a:gd name="T10" fmla="*/ 55817 w 76"/>
                  <a:gd name="T11" fmla="*/ 35930 h 70"/>
                  <a:gd name="T12" fmla="*/ 51017 w 76"/>
                  <a:gd name="T13" fmla="*/ 31116 h 70"/>
                  <a:gd name="T14" fmla="*/ 55817 w 76"/>
                  <a:gd name="T15" fmla="*/ 26190 h 70"/>
                  <a:gd name="T16" fmla="*/ 60742 w 76"/>
                  <a:gd name="T17" fmla="*/ 31116 h 70"/>
                  <a:gd name="T18" fmla="*/ 55817 w 76"/>
                  <a:gd name="T19" fmla="*/ 35930 h 70"/>
                  <a:gd name="T20" fmla="*/ 69141 w 76"/>
                  <a:gd name="T21" fmla="*/ 19043 h 70"/>
                  <a:gd name="T22" fmla="*/ 69141 w 76"/>
                  <a:gd name="T23" fmla="*/ 19043 h 70"/>
                  <a:gd name="T24" fmla="*/ 68281 w 76"/>
                  <a:gd name="T25" fmla="*/ 16882 h 70"/>
                  <a:gd name="T26" fmla="*/ 22888 w 76"/>
                  <a:gd name="T27" fmla="*/ 0 h 70"/>
                  <a:gd name="T28" fmla="*/ 16892 w 76"/>
                  <a:gd name="T29" fmla="*/ 3002 h 70"/>
                  <a:gd name="T30" fmla="*/ 2026 w 76"/>
                  <a:gd name="T31" fmla="*/ 32927 h 70"/>
                  <a:gd name="T32" fmla="*/ 37055 w 76"/>
                  <a:gd name="T33" fmla="*/ 70054 h 70"/>
                  <a:gd name="T34" fmla="*/ 37055 w 76"/>
                  <a:gd name="T35" fmla="*/ 70054 h 70"/>
                  <a:gd name="T36" fmla="*/ 37055 w 76"/>
                  <a:gd name="T37" fmla="*/ 70054 h 70"/>
                  <a:gd name="T38" fmla="*/ 72043 w 76"/>
                  <a:gd name="T39" fmla="*/ 32927 h 70"/>
                  <a:gd name="T40" fmla="*/ 69141 w 76"/>
                  <a:gd name="T41" fmla="*/ 19043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0"/>
                  <a:gd name="T65" fmla="*/ 76 w 7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0">
                    <a:moveTo>
                      <a:pt x="19" y="36"/>
                    </a:moveTo>
                    <a:cubicBezTo>
                      <a:pt x="17" y="36"/>
                      <a:pt x="14" y="34"/>
                      <a:pt x="14" y="31"/>
                    </a:cubicBezTo>
                    <a:cubicBezTo>
                      <a:pt x="14" y="28"/>
                      <a:pt x="17" y="26"/>
                      <a:pt x="19" y="26"/>
                    </a:cubicBezTo>
                    <a:cubicBezTo>
                      <a:pt x="22" y="26"/>
                      <a:pt x="24" y="28"/>
                      <a:pt x="24" y="31"/>
                    </a:cubicBezTo>
                    <a:cubicBezTo>
                      <a:pt x="24" y="34"/>
                      <a:pt x="22" y="36"/>
                      <a:pt x="19" y="36"/>
                    </a:cubicBezTo>
                    <a:close/>
                    <a:moveTo>
                      <a:pt x="59" y="36"/>
                    </a:moveTo>
                    <a:cubicBezTo>
                      <a:pt x="56" y="36"/>
                      <a:pt x="54" y="34"/>
                      <a:pt x="54" y="31"/>
                    </a:cubicBezTo>
                    <a:cubicBezTo>
                      <a:pt x="54" y="28"/>
                      <a:pt x="56" y="26"/>
                      <a:pt x="59" y="26"/>
                    </a:cubicBezTo>
                    <a:cubicBezTo>
                      <a:pt x="61" y="26"/>
                      <a:pt x="64" y="28"/>
                      <a:pt x="64" y="31"/>
                    </a:cubicBezTo>
                    <a:cubicBezTo>
                      <a:pt x="64" y="34"/>
                      <a:pt x="61" y="36"/>
                      <a:pt x="59" y="36"/>
                    </a:cubicBezTo>
                    <a:close/>
                    <a:moveTo>
                      <a:pt x="73" y="19"/>
                    </a:moveTo>
                    <a:cubicBezTo>
                      <a:pt x="73" y="19"/>
                      <a:pt x="73" y="19"/>
                      <a:pt x="73" y="19"/>
                    </a:cubicBezTo>
                    <a:cubicBezTo>
                      <a:pt x="73" y="19"/>
                      <a:pt x="73" y="18"/>
                      <a:pt x="72" y="17"/>
                    </a:cubicBezTo>
                    <a:cubicBezTo>
                      <a:pt x="61" y="15"/>
                      <a:pt x="38" y="10"/>
                      <a:pt x="24" y="0"/>
                    </a:cubicBezTo>
                    <a:cubicBezTo>
                      <a:pt x="22" y="1"/>
                      <a:pt x="20" y="2"/>
                      <a:pt x="18" y="3"/>
                    </a:cubicBezTo>
                    <a:cubicBezTo>
                      <a:pt x="10" y="9"/>
                      <a:pt x="3" y="18"/>
                      <a:pt x="2" y="33"/>
                    </a:cubicBezTo>
                    <a:cubicBezTo>
                      <a:pt x="0" y="53"/>
                      <a:pt x="18" y="70"/>
                      <a:pt x="39" y="70"/>
                    </a:cubicBezTo>
                    <a:cubicBezTo>
                      <a:pt x="39" y="70"/>
                      <a:pt x="39" y="70"/>
                      <a:pt x="39" y="70"/>
                    </a:cubicBezTo>
                    <a:cubicBezTo>
                      <a:pt x="39" y="70"/>
                      <a:pt x="39" y="70"/>
                      <a:pt x="39" y="70"/>
                    </a:cubicBezTo>
                    <a:cubicBezTo>
                      <a:pt x="60" y="70"/>
                      <a:pt x="76" y="54"/>
                      <a:pt x="76" y="33"/>
                    </a:cubicBezTo>
                    <a:cubicBezTo>
                      <a:pt x="76" y="33"/>
                      <a:pt x="74" y="20"/>
                      <a:pt x="73" y="19"/>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grpSp>
        <p:nvGrpSpPr>
          <p:cNvPr id="404" name="Group 239"/>
          <p:cNvGrpSpPr>
            <a:grpSpLocks/>
          </p:cNvGrpSpPr>
          <p:nvPr/>
        </p:nvGrpSpPr>
        <p:grpSpPr bwMode="auto">
          <a:xfrm>
            <a:off x="8088629" y="4250965"/>
            <a:ext cx="387350" cy="368300"/>
            <a:chOff x="2740" y="3372"/>
            <a:chExt cx="442" cy="421"/>
          </a:xfrm>
        </p:grpSpPr>
        <p:grpSp>
          <p:nvGrpSpPr>
            <p:cNvPr id="405" name="Group 240"/>
            <p:cNvGrpSpPr>
              <a:grpSpLocks noChangeAspect="1"/>
            </p:cNvGrpSpPr>
            <p:nvPr/>
          </p:nvGrpSpPr>
          <p:grpSpPr bwMode="auto">
            <a:xfrm>
              <a:off x="2740" y="3583"/>
              <a:ext cx="442" cy="210"/>
              <a:chOff x="1816" y="-507"/>
              <a:chExt cx="2606" cy="1233"/>
            </a:xfrm>
          </p:grpSpPr>
          <p:sp>
            <p:nvSpPr>
              <p:cNvPr id="410" name="Freeform 241"/>
              <p:cNvSpPr>
                <a:spLocks noChangeAspect="1"/>
              </p:cNvSpPr>
              <p:nvPr/>
            </p:nvSpPr>
            <p:spPr bwMode="gray">
              <a:xfrm>
                <a:off x="1816" y="-507"/>
                <a:ext cx="2606" cy="1233"/>
              </a:xfrm>
              <a:custGeom>
                <a:avLst/>
                <a:gdLst>
                  <a:gd name="T0" fmla="*/ 827262 w 1103"/>
                  <a:gd name="T1" fmla="*/ 0 h 522"/>
                  <a:gd name="T2" fmla="*/ 236749 w 1103"/>
                  <a:gd name="T3" fmla="*/ 0 h 522"/>
                  <a:gd name="T4" fmla="*/ 0 w 1103"/>
                  <a:gd name="T5" fmla="*/ 217780 h 522"/>
                  <a:gd name="T6" fmla="*/ 0 w 1103"/>
                  <a:gd name="T7" fmla="*/ 505726 h 522"/>
                  <a:gd name="T8" fmla="*/ 175871 w 1103"/>
                  <a:gd name="T9" fmla="*/ 505726 h 522"/>
                  <a:gd name="T10" fmla="*/ 175871 w 1103"/>
                  <a:gd name="T11" fmla="*/ 305158 h 522"/>
                  <a:gd name="T12" fmla="*/ 197250 w 1103"/>
                  <a:gd name="T13" fmla="*/ 305158 h 522"/>
                  <a:gd name="T14" fmla="*/ 197250 w 1103"/>
                  <a:gd name="T15" fmla="*/ 505726 h 522"/>
                  <a:gd name="T16" fmla="*/ 498845 w 1103"/>
                  <a:gd name="T17" fmla="*/ 505726 h 522"/>
                  <a:gd name="T18" fmla="*/ 483757 w 1103"/>
                  <a:gd name="T19" fmla="*/ 450506 h 522"/>
                  <a:gd name="T20" fmla="*/ 483757 w 1103"/>
                  <a:gd name="T21" fmla="*/ 449636 h 522"/>
                  <a:gd name="T22" fmla="*/ 364041 w 1103"/>
                  <a:gd name="T23" fmla="*/ 19265 h 522"/>
                  <a:gd name="T24" fmla="*/ 706895 w 1103"/>
                  <a:gd name="T25" fmla="*/ 19265 h 522"/>
                  <a:gd name="T26" fmla="*/ 587182 w 1103"/>
                  <a:gd name="T27" fmla="*/ 449636 h 522"/>
                  <a:gd name="T28" fmla="*/ 587182 w 1103"/>
                  <a:gd name="T29" fmla="*/ 450506 h 522"/>
                  <a:gd name="T30" fmla="*/ 572094 w 1103"/>
                  <a:gd name="T31" fmla="*/ 505726 h 522"/>
                  <a:gd name="T32" fmla="*/ 874900 w 1103"/>
                  <a:gd name="T33" fmla="*/ 505726 h 522"/>
                  <a:gd name="T34" fmla="*/ 874900 w 1103"/>
                  <a:gd name="T35" fmla="*/ 305158 h 522"/>
                  <a:gd name="T36" fmla="*/ 895068 w 1103"/>
                  <a:gd name="T37" fmla="*/ 305158 h 522"/>
                  <a:gd name="T38" fmla="*/ 895068 w 1103"/>
                  <a:gd name="T39" fmla="*/ 505726 h 522"/>
                  <a:gd name="T40" fmla="*/ 1070938 w 1103"/>
                  <a:gd name="T41" fmla="*/ 505726 h 522"/>
                  <a:gd name="T42" fmla="*/ 1070938 w 1103"/>
                  <a:gd name="T43" fmla="*/ 215012 h 522"/>
                  <a:gd name="T44" fmla="*/ 827262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11" name="Freeform 242"/>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12" name="Freeform 243"/>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13" name="Freeform 244"/>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14" name="Freeform 245"/>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nvGrpSpPr>
            <p:cNvPr id="406" name="Group 246"/>
            <p:cNvGrpSpPr>
              <a:grpSpLocks/>
            </p:cNvGrpSpPr>
            <p:nvPr/>
          </p:nvGrpSpPr>
          <p:grpSpPr bwMode="auto">
            <a:xfrm>
              <a:off x="2876" y="3372"/>
              <a:ext cx="170" cy="188"/>
              <a:chOff x="3075" y="2478"/>
              <a:chExt cx="201" cy="223"/>
            </a:xfrm>
          </p:grpSpPr>
          <p:sp>
            <p:nvSpPr>
              <p:cNvPr id="407" name="Freeform 247"/>
              <p:cNvSpPr>
                <a:spLocks/>
              </p:cNvSpPr>
              <p:nvPr/>
            </p:nvSpPr>
            <p:spPr bwMode="gray">
              <a:xfrm>
                <a:off x="3075" y="2478"/>
                <a:ext cx="201" cy="223"/>
              </a:xfrm>
              <a:custGeom>
                <a:avLst/>
                <a:gdLst>
                  <a:gd name="T0" fmla="*/ 80953 w 85"/>
                  <a:gd name="T1" fmla="*/ 42216 h 94"/>
                  <a:gd name="T2" fmla="*/ 47178 w 85"/>
                  <a:gd name="T3" fmla="*/ 4970 h 94"/>
                  <a:gd name="T4" fmla="*/ 29358 w 85"/>
                  <a:gd name="T5" fmla="*/ 13242 h 94"/>
                  <a:gd name="T6" fmla="*/ 29358 w 85"/>
                  <a:gd name="T7" fmla="*/ 13242 h 94"/>
                  <a:gd name="T8" fmla="*/ 873 w 85"/>
                  <a:gd name="T9" fmla="*/ 43139 h 94"/>
                  <a:gd name="T10" fmla="*/ 0 w 85"/>
                  <a:gd name="T11" fmla="*/ 53276 h 94"/>
                  <a:gd name="T12" fmla="*/ 40898 w 85"/>
                  <a:gd name="T13" fmla="*/ 94286 h 94"/>
                  <a:gd name="T14" fmla="*/ 82367 w 85"/>
                  <a:gd name="T15" fmla="*/ 53276 h 94"/>
                  <a:gd name="T16" fmla="*/ 80953 w 85"/>
                  <a:gd name="T17" fmla="*/ 4221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94"/>
                  <a:gd name="T29" fmla="*/ 85 w 8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94">
                    <a:moveTo>
                      <a:pt x="83" y="42"/>
                    </a:moveTo>
                    <a:cubicBezTo>
                      <a:pt x="85" y="20"/>
                      <a:pt x="62" y="8"/>
                      <a:pt x="48" y="5"/>
                    </a:cubicBezTo>
                    <a:cubicBezTo>
                      <a:pt x="39" y="4"/>
                      <a:pt x="32" y="9"/>
                      <a:pt x="30" y="13"/>
                    </a:cubicBezTo>
                    <a:cubicBezTo>
                      <a:pt x="30" y="13"/>
                      <a:pt x="30" y="13"/>
                      <a:pt x="30" y="13"/>
                    </a:cubicBezTo>
                    <a:cubicBezTo>
                      <a:pt x="23" y="0"/>
                      <a:pt x="0" y="21"/>
                      <a:pt x="1" y="43"/>
                    </a:cubicBezTo>
                    <a:cubicBezTo>
                      <a:pt x="0" y="46"/>
                      <a:pt x="0" y="49"/>
                      <a:pt x="0" y="53"/>
                    </a:cubicBezTo>
                    <a:cubicBezTo>
                      <a:pt x="0" y="76"/>
                      <a:pt x="19" y="94"/>
                      <a:pt x="42" y="94"/>
                    </a:cubicBezTo>
                    <a:cubicBezTo>
                      <a:pt x="65" y="94"/>
                      <a:pt x="84" y="76"/>
                      <a:pt x="84" y="53"/>
                    </a:cubicBezTo>
                    <a:cubicBezTo>
                      <a:pt x="84" y="49"/>
                      <a:pt x="84" y="46"/>
                      <a:pt x="83" y="42"/>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08" name="Freeform 248"/>
              <p:cNvSpPr>
                <a:spLocks/>
              </p:cNvSpPr>
              <p:nvPr/>
            </p:nvSpPr>
            <p:spPr bwMode="gray">
              <a:xfrm>
                <a:off x="3160" y="2509"/>
                <a:ext cx="102" cy="59"/>
              </a:xfrm>
              <a:custGeom>
                <a:avLst/>
                <a:gdLst>
                  <a:gd name="T0" fmla="*/ 41002 w 43"/>
                  <a:gd name="T1" fmla="*/ 24015 h 25"/>
                  <a:gd name="T2" fmla="*/ 882 w 43"/>
                  <a:gd name="T3" fmla="*/ 2919 h 25"/>
                  <a:gd name="T4" fmla="*/ 41002 w 43"/>
                  <a:gd name="T5" fmla="*/ 24015 h 25"/>
                  <a:gd name="T6" fmla="*/ 0 60000 65536"/>
                  <a:gd name="T7" fmla="*/ 0 60000 65536"/>
                  <a:gd name="T8" fmla="*/ 0 60000 65536"/>
                  <a:gd name="T9" fmla="*/ 0 w 43"/>
                  <a:gd name="T10" fmla="*/ 0 h 25"/>
                  <a:gd name="T11" fmla="*/ 43 w 43"/>
                  <a:gd name="T12" fmla="*/ 25 h 25"/>
                </a:gdLst>
                <a:ahLst/>
                <a:cxnLst>
                  <a:cxn ang="T6">
                    <a:pos x="T0" y="T1"/>
                  </a:cxn>
                  <a:cxn ang="T7">
                    <a:pos x="T2" y="T3"/>
                  </a:cxn>
                  <a:cxn ang="T8">
                    <a:pos x="T4" y="T5"/>
                  </a:cxn>
                </a:cxnLst>
                <a:rect l="T9" t="T10" r="T11" b="T12"/>
                <a:pathLst>
                  <a:path w="43" h="25">
                    <a:moveTo>
                      <a:pt x="41" y="25"/>
                    </a:moveTo>
                    <a:cubicBezTo>
                      <a:pt x="43" y="16"/>
                      <a:pt x="0" y="0"/>
                      <a:pt x="1" y="3"/>
                    </a:cubicBezTo>
                    <a:cubicBezTo>
                      <a:pt x="8" y="11"/>
                      <a:pt x="27" y="22"/>
                      <a:pt x="41" y="25"/>
                    </a:cubicBezTo>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09" name="Freeform 249"/>
              <p:cNvSpPr>
                <a:spLocks noEditPoints="1"/>
              </p:cNvSpPr>
              <p:nvPr/>
            </p:nvSpPr>
            <p:spPr bwMode="gray">
              <a:xfrm>
                <a:off x="3087" y="2519"/>
                <a:ext cx="175" cy="170"/>
              </a:xfrm>
              <a:custGeom>
                <a:avLst/>
                <a:gdLst>
                  <a:gd name="T0" fmla="*/ 72412 w 74"/>
                  <a:gd name="T1" fmla="*/ 33974 h 72"/>
                  <a:gd name="T2" fmla="*/ 36407 w 74"/>
                  <a:gd name="T3" fmla="*/ 69485 h 72"/>
                  <a:gd name="T4" fmla="*/ 0 w 74"/>
                  <a:gd name="T5" fmla="*/ 33974 h 72"/>
                  <a:gd name="T6" fmla="*/ 0 w 74"/>
                  <a:gd name="T7" fmla="*/ 27011 h 72"/>
                  <a:gd name="T8" fmla="*/ 0 w 74"/>
                  <a:gd name="T9" fmla="*/ 27011 h 72"/>
                  <a:gd name="T10" fmla="*/ 25205 w 74"/>
                  <a:gd name="T11" fmla="*/ 0 h 72"/>
                  <a:gd name="T12" fmla="*/ 70350 w 74"/>
                  <a:gd name="T13" fmla="*/ 24062 h 72"/>
                  <a:gd name="T14" fmla="*/ 71523 w 74"/>
                  <a:gd name="T15" fmla="*/ 27880 h 72"/>
                  <a:gd name="T16" fmla="*/ 71523 w 74"/>
                  <a:gd name="T17" fmla="*/ 27880 h 72"/>
                  <a:gd name="T18" fmla="*/ 72412 w 74"/>
                  <a:gd name="T19" fmla="*/ 33974 h 72"/>
                  <a:gd name="T20" fmla="*/ 15767 w 74"/>
                  <a:gd name="T21" fmla="*/ 36923 h 72"/>
                  <a:gd name="T22" fmla="*/ 20648 w 74"/>
                  <a:gd name="T23" fmla="*/ 32725 h 72"/>
                  <a:gd name="T24" fmla="*/ 15767 w 74"/>
                  <a:gd name="T25" fmla="*/ 27880 h 72"/>
                  <a:gd name="T26" fmla="*/ 10658 w 74"/>
                  <a:gd name="T27" fmla="*/ 32725 h 72"/>
                  <a:gd name="T28" fmla="*/ 15767 w 74"/>
                  <a:gd name="T29" fmla="*/ 36923 h 72"/>
                  <a:gd name="T30" fmla="*/ 53694 w 74"/>
                  <a:gd name="T31" fmla="*/ 36923 h 72"/>
                  <a:gd name="T32" fmla="*/ 58800 w 74"/>
                  <a:gd name="T33" fmla="*/ 32725 h 72"/>
                  <a:gd name="T34" fmla="*/ 53694 w 74"/>
                  <a:gd name="T35" fmla="*/ 27880 h 72"/>
                  <a:gd name="T36" fmla="*/ 48830 w 74"/>
                  <a:gd name="T37" fmla="*/ 32725 h 72"/>
                  <a:gd name="T38" fmla="*/ 53694 w 74"/>
                  <a:gd name="T39" fmla="*/ 36923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72"/>
                  <a:gd name="T62" fmla="*/ 74 w 7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72">
                    <a:moveTo>
                      <a:pt x="74" y="35"/>
                    </a:moveTo>
                    <a:cubicBezTo>
                      <a:pt x="74" y="56"/>
                      <a:pt x="57" y="72"/>
                      <a:pt x="37" y="72"/>
                    </a:cubicBezTo>
                    <a:cubicBezTo>
                      <a:pt x="16" y="72"/>
                      <a:pt x="0" y="56"/>
                      <a:pt x="0" y="35"/>
                    </a:cubicBezTo>
                    <a:cubicBezTo>
                      <a:pt x="0" y="29"/>
                      <a:pt x="0" y="28"/>
                      <a:pt x="0" y="28"/>
                    </a:cubicBezTo>
                    <a:cubicBezTo>
                      <a:pt x="0" y="28"/>
                      <a:pt x="0" y="30"/>
                      <a:pt x="0" y="28"/>
                    </a:cubicBezTo>
                    <a:cubicBezTo>
                      <a:pt x="3" y="15"/>
                      <a:pt x="13" y="4"/>
                      <a:pt x="26" y="0"/>
                    </a:cubicBezTo>
                    <a:cubicBezTo>
                      <a:pt x="36" y="10"/>
                      <a:pt x="56" y="20"/>
                      <a:pt x="72" y="25"/>
                    </a:cubicBezTo>
                    <a:cubicBezTo>
                      <a:pt x="73" y="26"/>
                      <a:pt x="73" y="28"/>
                      <a:pt x="73" y="29"/>
                    </a:cubicBezTo>
                    <a:cubicBezTo>
                      <a:pt x="73" y="29"/>
                      <a:pt x="73" y="29"/>
                      <a:pt x="73" y="29"/>
                    </a:cubicBezTo>
                    <a:cubicBezTo>
                      <a:pt x="74" y="30"/>
                      <a:pt x="74" y="33"/>
                      <a:pt x="74" y="35"/>
                    </a:cubicBezTo>
                    <a:close/>
                    <a:moveTo>
                      <a:pt x="16" y="38"/>
                    </a:moveTo>
                    <a:cubicBezTo>
                      <a:pt x="18" y="38"/>
                      <a:pt x="21" y="36"/>
                      <a:pt x="21" y="34"/>
                    </a:cubicBezTo>
                    <a:cubicBezTo>
                      <a:pt x="21" y="31"/>
                      <a:pt x="18" y="29"/>
                      <a:pt x="16" y="29"/>
                    </a:cubicBezTo>
                    <a:cubicBezTo>
                      <a:pt x="13" y="29"/>
                      <a:pt x="11" y="31"/>
                      <a:pt x="11" y="34"/>
                    </a:cubicBezTo>
                    <a:cubicBezTo>
                      <a:pt x="11" y="36"/>
                      <a:pt x="13" y="38"/>
                      <a:pt x="16" y="38"/>
                    </a:cubicBezTo>
                    <a:close/>
                    <a:moveTo>
                      <a:pt x="55" y="38"/>
                    </a:moveTo>
                    <a:cubicBezTo>
                      <a:pt x="58" y="38"/>
                      <a:pt x="60" y="36"/>
                      <a:pt x="60" y="34"/>
                    </a:cubicBezTo>
                    <a:cubicBezTo>
                      <a:pt x="60" y="31"/>
                      <a:pt x="58" y="29"/>
                      <a:pt x="55" y="29"/>
                    </a:cubicBezTo>
                    <a:cubicBezTo>
                      <a:pt x="52" y="29"/>
                      <a:pt x="50" y="31"/>
                      <a:pt x="50" y="34"/>
                    </a:cubicBezTo>
                    <a:cubicBezTo>
                      <a:pt x="50" y="36"/>
                      <a:pt x="52" y="38"/>
                      <a:pt x="55" y="3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sp>
        <p:nvSpPr>
          <p:cNvPr id="415" name="正方形/長方形 222"/>
          <p:cNvSpPr>
            <a:spLocks noChangeArrowheads="1"/>
          </p:cNvSpPr>
          <p:nvPr/>
        </p:nvSpPr>
        <p:spPr bwMode="auto">
          <a:xfrm>
            <a:off x="6374132" y="6165490"/>
            <a:ext cx="1530349"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介護保険事業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実施状況 </a:t>
            </a:r>
            <a:r>
              <a:rPr kumimoji="1" lang="ja-JP" altLang="en-US" sz="1000" b="0" i="0" u="none" strike="noStrike" kern="1200" cap="none" spc="0" normalizeH="0" baseline="0" noProof="0" dirty="0">
                <a:ln>
                  <a:noFill/>
                </a:ln>
                <a:solidFill>
                  <a:srgbClr val="000000"/>
                </a:solidFill>
                <a:effectLst/>
                <a:uLnTx/>
                <a:uFillTx/>
                <a:latin typeface="ＭＳ Ｐゴシック" charset="-128"/>
                <a:ea typeface="ＭＳ Ｐゴシック" panose="020B0600070205080204" pitchFamily="50" charset="-128"/>
                <a:cs typeface="+mn-cs"/>
              </a:rPr>
              <a:t>等</a:t>
            </a:r>
            <a:endParaRPr kumimoji="1" lang="en-US" altLang="ja-JP"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nvGrpSpPr>
          <p:cNvPr id="416" name="Group 313"/>
          <p:cNvGrpSpPr>
            <a:grpSpLocks/>
          </p:cNvGrpSpPr>
          <p:nvPr/>
        </p:nvGrpSpPr>
        <p:grpSpPr bwMode="auto">
          <a:xfrm>
            <a:off x="8584222" y="1860199"/>
            <a:ext cx="503238" cy="354013"/>
            <a:chOff x="1156" y="1595"/>
            <a:chExt cx="560" cy="393"/>
          </a:xfrm>
        </p:grpSpPr>
        <p:grpSp>
          <p:nvGrpSpPr>
            <p:cNvPr id="417" name="Group 314"/>
            <p:cNvGrpSpPr>
              <a:grpSpLocks/>
            </p:cNvGrpSpPr>
            <p:nvPr/>
          </p:nvGrpSpPr>
          <p:grpSpPr bwMode="auto">
            <a:xfrm>
              <a:off x="1156" y="1595"/>
              <a:ext cx="560" cy="393"/>
              <a:chOff x="1156" y="1595"/>
              <a:chExt cx="560" cy="393"/>
            </a:xfrm>
          </p:grpSpPr>
          <p:sp>
            <p:nvSpPr>
              <p:cNvPr id="454" name="Freeform 315"/>
              <p:cNvSpPr>
                <a:spLocks noChangeAspect="1"/>
              </p:cNvSpPr>
              <p:nvPr/>
            </p:nvSpPr>
            <p:spPr bwMode="gray">
              <a:xfrm>
                <a:off x="1156" y="1595"/>
                <a:ext cx="560" cy="393"/>
              </a:xfrm>
              <a:custGeom>
                <a:avLst/>
                <a:gdLst>
                  <a:gd name="T0" fmla="*/ 201000 w 237"/>
                  <a:gd name="T1" fmla="*/ 20765 h 166"/>
                  <a:gd name="T2" fmla="*/ 201000 w 237"/>
                  <a:gd name="T3" fmla="*/ 0 h 166"/>
                  <a:gd name="T4" fmla="*/ 28362 w 237"/>
                  <a:gd name="T5" fmla="*/ 0 h 166"/>
                  <a:gd name="T6" fmla="*/ 28362 w 237"/>
                  <a:gd name="T7" fmla="*/ 20765 h 166"/>
                  <a:gd name="T8" fmla="*/ 0 w 237"/>
                  <a:gd name="T9" fmla="*/ 20765 h 166"/>
                  <a:gd name="T10" fmla="*/ 0 w 237"/>
                  <a:gd name="T11" fmla="*/ 163770 h 166"/>
                  <a:gd name="T12" fmla="*/ 230233 w 237"/>
                  <a:gd name="T13" fmla="*/ 163770 h 166"/>
                  <a:gd name="T14" fmla="*/ 230233 w 237"/>
                  <a:gd name="T15" fmla="*/ 20765 h 166"/>
                  <a:gd name="T16" fmla="*/ 201000 w 237"/>
                  <a:gd name="T17" fmla="*/ 20765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66"/>
                  <a:gd name="T29" fmla="*/ 237 w 2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66">
                    <a:moveTo>
                      <a:pt x="207" y="21"/>
                    </a:moveTo>
                    <a:cubicBezTo>
                      <a:pt x="207" y="18"/>
                      <a:pt x="207" y="0"/>
                      <a:pt x="207" y="0"/>
                    </a:cubicBezTo>
                    <a:cubicBezTo>
                      <a:pt x="29" y="0"/>
                      <a:pt x="29" y="0"/>
                      <a:pt x="29" y="0"/>
                    </a:cubicBezTo>
                    <a:cubicBezTo>
                      <a:pt x="29" y="0"/>
                      <a:pt x="29" y="18"/>
                      <a:pt x="29" y="21"/>
                    </a:cubicBezTo>
                    <a:cubicBezTo>
                      <a:pt x="26" y="21"/>
                      <a:pt x="0" y="21"/>
                      <a:pt x="0" y="21"/>
                    </a:cubicBezTo>
                    <a:cubicBezTo>
                      <a:pt x="0" y="166"/>
                      <a:pt x="0" y="166"/>
                      <a:pt x="0" y="166"/>
                    </a:cubicBezTo>
                    <a:cubicBezTo>
                      <a:pt x="237" y="166"/>
                      <a:pt x="237" y="166"/>
                      <a:pt x="237" y="166"/>
                    </a:cubicBezTo>
                    <a:cubicBezTo>
                      <a:pt x="237" y="21"/>
                      <a:pt x="237" y="21"/>
                      <a:pt x="237" y="21"/>
                    </a:cubicBezTo>
                    <a:cubicBezTo>
                      <a:pt x="237" y="21"/>
                      <a:pt x="211" y="21"/>
                      <a:pt x="207"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55" name="Freeform 316"/>
              <p:cNvSpPr>
                <a:spLocks noChangeAspect="1"/>
              </p:cNvSpPr>
              <p:nvPr/>
            </p:nvSpPr>
            <p:spPr bwMode="gray">
              <a:xfrm>
                <a:off x="1165" y="1605"/>
                <a:ext cx="541" cy="373"/>
              </a:xfrm>
              <a:custGeom>
                <a:avLst/>
                <a:gdLst>
                  <a:gd name="T0" fmla="*/ 192941 w 229"/>
                  <a:gd name="T1" fmla="*/ 0 h 158"/>
                  <a:gd name="T2" fmla="*/ 28347 w 229"/>
                  <a:gd name="T3" fmla="*/ 0 h 158"/>
                  <a:gd name="T4" fmla="*/ 28347 w 229"/>
                  <a:gd name="T5" fmla="*/ 20470 h 158"/>
                  <a:gd name="T6" fmla="*/ 0 w 229"/>
                  <a:gd name="T7" fmla="*/ 20470 h 158"/>
                  <a:gd name="T8" fmla="*/ 0 w 229"/>
                  <a:gd name="T9" fmla="*/ 152505 h 158"/>
                  <a:gd name="T10" fmla="*/ 222157 w 229"/>
                  <a:gd name="T11" fmla="*/ 152505 h 158"/>
                  <a:gd name="T12" fmla="*/ 222157 w 229"/>
                  <a:gd name="T13" fmla="*/ 20470 h 158"/>
                  <a:gd name="T14" fmla="*/ 192941 w 229"/>
                  <a:gd name="T15" fmla="*/ 20470 h 158"/>
                  <a:gd name="T16" fmla="*/ 192941 w 229"/>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58"/>
                  <a:gd name="T29" fmla="*/ 229 w 229"/>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58">
                    <a:moveTo>
                      <a:pt x="199" y="0"/>
                    </a:moveTo>
                    <a:cubicBezTo>
                      <a:pt x="195" y="0"/>
                      <a:pt x="33" y="0"/>
                      <a:pt x="29" y="0"/>
                    </a:cubicBezTo>
                    <a:cubicBezTo>
                      <a:pt x="29" y="4"/>
                      <a:pt x="29" y="21"/>
                      <a:pt x="29" y="21"/>
                    </a:cubicBezTo>
                    <a:cubicBezTo>
                      <a:pt x="29" y="21"/>
                      <a:pt x="3" y="21"/>
                      <a:pt x="0" y="21"/>
                    </a:cubicBezTo>
                    <a:cubicBezTo>
                      <a:pt x="0" y="25"/>
                      <a:pt x="0" y="154"/>
                      <a:pt x="0" y="158"/>
                    </a:cubicBezTo>
                    <a:cubicBezTo>
                      <a:pt x="4" y="158"/>
                      <a:pt x="225" y="158"/>
                      <a:pt x="229" y="158"/>
                    </a:cubicBezTo>
                    <a:cubicBezTo>
                      <a:pt x="229" y="154"/>
                      <a:pt x="229" y="25"/>
                      <a:pt x="229" y="21"/>
                    </a:cubicBezTo>
                    <a:cubicBezTo>
                      <a:pt x="225" y="21"/>
                      <a:pt x="199" y="21"/>
                      <a:pt x="199" y="21"/>
                    </a:cubicBezTo>
                    <a:cubicBezTo>
                      <a:pt x="199" y="21"/>
                      <a:pt x="199" y="4"/>
                      <a:pt x="199"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56" name="Rectangle 317"/>
              <p:cNvSpPr>
                <a:spLocks noChangeAspect="1" noChangeArrowheads="1"/>
              </p:cNvSpPr>
              <p:nvPr/>
            </p:nvSpPr>
            <p:spPr bwMode="gray">
              <a:xfrm>
                <a:off x="1472" y="169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57" name="Rectangle 318"/>
              <p:cNvSpPr>
                <a:spLocks noChangeAspect="1" noChangeArrowheads="1"/>
              </p:cNvSpPr>
              <p:nvPr/>
            </p:nvSpPr>
            <p:spPr bwMode="gray">
              <a:xfrm>
                <a:off x="1522"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58" name="Rectangle 319"/>
              <p:cNvSpPr>
                <a:spLocks noChangeAspect="1" noChangeArrowheads="1"/>
              </p:cNvSpPr>
              <p:nvPr/>
            </p:nvSpPr>
            <p:spPr bwMode="gray">
              <a:xfrm>
                <a:off x="1574"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59" name="Rectangle 320"/>
              <p:cNvSpPr>
                <a:spLocks noChangeAspect="1" noChangeArrowheads="1"/>
              </p:cNvSpPr>
              <p:nvPr/>
            </p:nvSpPr>
            <p:spPr bwMode="gray">
              <a:xfrm>
                <a:off x="1626" y="1699"/>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0" name="Rectangle 321"/>
              <p:cNvSpPr>
                <a:spLocks noChangeAspect="1" noChangeArrowheads="1"/>
              </p:cNvSpPr>
              <p:nvPr/>
            </p:nvSpPr>
            <p:spPr bwMode="gray">
              <a:xfrm>
                <a:off x="1472" y="1742"/>
                <a:ext cx="29"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1" name="Rectangle 322"/>
              <p:cNvSpPr>
                <a:spLocks noChangeAspect="1" noChangeArrowheads="1"/>
              </p:cNvSpPr>
              <p:nvPr/>
            </p:nvSpPr>
            <p:spPr bwMode="gray">
              <a:xfrm>
                <a:off x="1522"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2" name="Rectangle 323"/>
              <p:cNvSpPr>
                <a:spLocks noChangeAspect="1" noChangeArrowheads="1"/>
              </p:cNvSpPr>
              <p:nvPr/>
            </p:nvSpPr>
            <p:spPr bwMode="gray">
              <a:xfrm>
                <a:off x="1574"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3" name="Rectangle 324"/>
              <p:cNvSpPr>
                <a:spLocks noChangeAspect="1" noChangeArrowheads="1"/>
              </p:cNvSpPr>
              <p:nvPr/>
            </p:nvSpPr>
            <p:spPr bwMode="gray">
              <a:xfrm>
                <a:off x="1626" y="1742"/>
                <a:ext cx="30"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4" name="Rectangle 325"/>
              <p:cNvSpPr>
                <a:spLocks noChangeAspect="1" noChangeArrowheads="1"/>
              </p:cNvSpPr>
              <p:nvPr/>
            </p:nvSpPr>
            <p:spPr bwMode="gray">
              <a:xfrm>
                <a:off x="1472" y="1784"/>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5" name="Rectangle 326"/>
              <p:cNvSpPr>
                <a:spLocks noChangeAspect="1" noChangeArrowheads="1"/>
              </p:cNvSpPr>
              <p:nvPr/>
            </p:nvSpPr>
            <p:spPr bwMode="gray">
              <a:xfrm>
                <a:off x="1522"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6" name="Rectangle 327"/>
              <p:cNvSpPr>
                <a:spLocks noChangeAspect="1" noChangeArrowheads="1"/>
              </p:cNvSpPr>
              <p:nvPr/>
            </p:nvSpPr>
            <p:spPr bwMode="gray">
              <a:xfrm>
                <a:off x="1574"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7" name="Rectangle 328"/>
              <p:cNvSpPr>
                <a:spLocks noChangeAspect="1" noChangeArrowheads="1"/>
              </p:cNvSpPr>
              <p:nvPr/>
            </p:nvSpPr>
            <p:spPr bwMode="gray">
              <a:xfrm>
                <a:off x="1626" y="1784"/>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8" name="Rectangle 329"/>
              <p:cNvSpPr>
                <a:spLocks noChangeAspect="1" noChangeArrowheads="1"/>
              </p:cNvSpPr>
              <p:nvPr/>
            </p:nvSpPr>
            <p:spPr bwMode="gray">
              <a:xfrm>
                <a:off x="1472" y="1827"/>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69" name="Rectangle 330"/>
              <p:cNvSpPr>
                <a:spLocks noChangeAspect="1" noChangeArrowheads="1"/>
              </p:cNvSpPr>
              <p:nvPr/>
            </p:nvSpPr>
            <p:spPr bwMode="gray">
              <a:xfrm>
                <a:off x="1522"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0" name="Rectangle 331"/>
              <p:cNvSpPr>
                <a:spLocks noChangeAspect="1" noChangeArrowheads="1"/>
              </p:cNvSpPr>
              <p:nvPr/>
            </p:nvSpPr>
            <p:spPr bwMode="gray">
              <a:xfrm>
                <a:off x="1574"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1" name="Rectangle 332"/>
              <p:cNvSpPr>
                <a:spLocks noChangeAspect="1" noChangeArrowheads="1"/>
              </p:cNvSpPr>
              <p:nvPr/>
            </p:nvSpPr>
            <p:spPr bwMode="gray">
              <a:xfrm>
                <a:off x="1626" y="1827"/>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2" name="Rectangle 333"/>
              <p:cNvSpPr>
                <a:spLocks noChangeAspect="1" noChangeArrowheads="1"/>
              </p:cNvSpPr>
              <p:nvPr/>
            </p:nvSpPr>
            <p:spPr bwMode="gray">
              <a:xfrm>
                <a:off x="1472" y="186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3" name="Rectangle 334"/>
              <p:cNvSpPr>
                <a:spLocks noChangeAspect="1" noChangeArrowheads="1"/>
              </p:cNvSpPr>
              <p:nvPr/>
            </p:nvSpPr>
            <p:spPr bwMode="gray">
              <a:xfrm>
                <a:off x="1522"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4" name="Rectangle 335"/>
              <p:cNvSpPr>
                <a:spLocks noChangeAspect="1" noChangeArrowheads="1"/>
              </p:cNvSpPr>
              <p:nvPr/>
            </p:nvSpPr>
            <p:spPr bwMode="gray">
              <a:xfrm>
                <a:off x="1574"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5" name="Rectangle 336"/>
              <p:cNvSpPr>
                <a:spLocks noChangeAspect="1" noChangeArrowheads="1"/>
              </p:cNvSpPr>
              <p:nvPr/>
            </p:nvSpPr>
            <p:spPr bwMode="gray">
              <a:xfrm>
                <a:off x="1626" y="1869"/>
                <a:ext cx="30"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6" name="Rectangle 337"/>
              <p:cNvSpPr>
                <a:spLocks noChangeAspect="1" noChangeArrowheads="1"/>
              </p:cNvSpPr>
              <p:nvPr/>
            </p:nvSpPr>
            <p:spPr bwMode="gray">
              <a:xfrm>
                <a:off x="1472" y="1912"/>
                <a:ext cx="29"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7" name="Rectangle 338"/>
              <p:cNvSpPr>
                <a:spLocks noChangeAspect="1" noChangeArrowheads="1"/>
              </p:cNvSpPr>
              <p:nvPr/>
            </p:nvSpPr>
            <p:spPr bwMode="gray">
              <a:xfrm>
                <a:off x="1522"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8" name="Rectangle 339"/>
              <p:cNvSpPr>
                <a:spLocks noChangeAspect="1" noChangeArrowheads="1"/>
              </p:cNvSpPr>
              <p:nvPr/>
            </p:nvSpPr>
            <p:spPr bwMode="gray">
              <a:xfrm>
                <a:off x="1574"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79" name="Rectangle 340"/>
              <p:cNvSpPr>
                <a:spLocks noChangeAspect="1" noChangeArrowheads="1"/>
              </p:cNvSpPr>
              <p:nvPr/>
            </p:nvSpPr>
            <p:spPr bwMode="gray">
              <a:xfrm>
                <a:off x="1626" y="1912"/>
                <a:ext cx="30"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0" name="Rectangle 341"/>
              <p:cNvSpPr>
                <a:spLocks noChangeAspect="1" noChangeArrowheads="1"/>
              </p:cNvSpPr>
              <p:nvPr/>
            </p:nvSpPr>
            <p:spPr bwMode="gray">
              <a:xfrm>
                <a:off x="1316"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1" name="Rectangle 342"/>
              <p:cNvSpPr>
                <a:spLocks noChangeAspect="1" noChangeArrowheads="1"/>
              </p:cNvSpPr>
              <p:nvPr/>
            </p:nvSpPr>
            <p:spPr bwMode="gray">
              <a:xfrm>
                <a:off x="1368" y="169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2" name="Rectangle 343"/>
              <p:cNvSpPr>
                <a:spLocks noChangeAspect="1" noChangeArrowheads="1"/>
              </p:cNvSpPr>
              <p:nvPr/>
            </p:nvSpPr>
            <p:spPr bwMode="gray">
              <a:xfrm>
                <a:off x="1420" y="169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3" name="Rectangle 344"/>
              <p:cNvSpPr>
                <a:spLocks noChangeAspect="1" noChangeArrowheads="1"/>
              </p:cNvSpPr>
              <p:nvPr/>
            </p:nvSpPr>
            <p:spPr bwMode="gray">
              <a:xfrm>
                <a:off x="1316"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4" name="Rectangle 345"/>
              <p:cNvSpPr>
                <a:spLocks noChangeAspect="1" noChangeArrowheads="1"/>
              </p:cNvSpPr>
              <p:nvPr/>
            </p:nvSpPr>
            <p:spPr bwMode="gray">
              <a:xfrm>
                <a:off x="1368" y="1742"/>
                <a:ext cx="31"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5" name="Rectangle 346"/>
              <p:cNvSpPr>
                <a:spLocks noChangeAspect="1" noChangeArrowheads="1"/>
              </p:cNvSpPr>
              <p:nvPr/>
            </p:nvSpPr>
            <p:spPr bwMode="gray">
              <a:xfrm>
                <a:off x="1420" y="1742"/>
                <a:ext cx="29"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6" name="Rectangle 347"/>
              <p:cNvSpPr>
                <a:spLocks noChangeAspect="1" noChangeArrowheads="1"/>
              </p:cNvSpPr>
              <p:nvPr/>
            </p:nvSpPr>
            <p:spPr bwMode="gray">
              <a:xfrm>
                <a:off x="1316"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7" name="Rectangle 348"/>
              <p:cNvSpPr>
                <a:spLocks noChangeAspect="1" noChangeArrowheads="1"/>
              </p:cNvSpPr>
              <p:nvPr/>
            </p:nvSpPr>
            <p:spPr bwMode="gray">
              <a:xfrm>
                <a:off x="1368" y="1784"/>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8" name="Rectangle 349"/>
              <p:cNvSpPr>
                <a:spLocks noChangeAspect="1" noChangeArrowheads="1"/>
              </p:cNvSpPr>
              <p:nvPr/>
            </p:nvSpPr>
            <p:spPr bwMode="gray">
              <a:xfrm>
                <a:off x="1420" y="1784"/>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89" name="Rectangle 350"/>
              <p:cNvSpPr>
                <a:spLocks noChangeAspect="1" noChangeArrowheads="1"/>
              </p:cNvSpPr>
              <p:nvPr/>
            </p:nvSpPr>
            <p:spPr bwMode="gray">
              <a:xfrm>
                <a:off x="1316"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0" name="Rectangle 351"/>
              <p:cNvSpPr>
                <a:spLocks noChangeAspect="1" noChangeArrowheads="1"/>
              </p:cNvSpPr>
              <p:nvPr/>
            </p:nvSpPr>
            <p:spPr bwMode="gray">
              <a:xfrm>
                <a:off x="1368" y="1827"/>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1" name="Rectangle 352"/>
              <p:cNvSpPr>
                <a:spLocks noChangeAspect="1" noChangeArrowheads="1"/>
              </p:cNvSpPr>
              <p:nvPr/>
            </p:nvSpPr>
            <p:spPr bwMode="gray">
              <a:xfrm>
                <a:off x="1420" y="1827"/>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2" name="Rectangle 353"/>
              <p:cNvSpPr>
                <a:spLocks noChangeAspect="1" noChangeArrowheads="1"/>
              </p:cNvSpPr>
              <p:nvPr/>
            </p:nvSpPr>
            <p:spPr bwMode="gray">
              <a:xfrm>
                <a:off x="1316"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3" name="Rectangle 354"/>
              <p:cNvSpPr>
                <a:spLocks noChangeAspect="1" noChangeArrowheads="1"/>
              </p:cNvSpPr>
              <p:nvPr/>
            </p:nvSpPr>
            <p:spPr bwMode="gray">
              <a:xfrm>
                <a:off x="1368" y="1869"/>
                <a:ext cx="31"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4" name="Rectangle 355"/>
              <p:cNvSpPr>
                <a:spLocks noChangeAspect="1" noChangeArrowheads="1"/>
              </p:cNvSpPr>
              <p:nvPr/>
            </p:nvSpPr>
            <p:spPr bwMode="gray">
              <a:xfrm>
                <a:off x="1420" y="1869"/>
                <a:ext cx="29"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5" name="Rectangle 356"/>
              <p:cNvSpPr>
                <a:spLocks noChangeAspect="1" noChangeArrowheads="1"/>
              </p:cNvSpPr>
              <p:nvPr/>
            </p:nvSpPr>
            <p:spPr bwMode="gray">
              <a:xfrm>
                <a:off x="1316"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6" name="Rectangle 357"/>
              <p:cNvSpPr>
                <a:spLocks noChangeAspect="1" noChangeArrowheads="1"/>
              </p:cNvSpPr>
              <p:nvPr/>
            </p:nvSpPr>
            <p:spPr bwMode="gray">
              <a:xfrm>
                <a:off x="1368" y="1912"/>
                <a:ext cx="31"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7" name="Rectangle 358"/>
              <p:cNvSpPr>
                <a:spLocks noChangeAspect="1" noChangeArrowheads="1"/>
              </p:cNvSpPr>
              <p:nvPr/>
            </p:nvSpPr>
            <p:spPr bwMode="gray">
              <a:xfrm>
                <a:off x="1420" y="1912"/>
                <a:ext cx="29"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8" name="Rectangle 359"/>
              <p:cNvSpPr>
                <a:spLocks noChangeAspect="1" noChangeArrowheads="1"/>
              </p:cNvSpPr>
              <p:nvPr/>
            </p:nvSpPr>
            <p:spPr bwMode="gray">
              <a:xfrm>
                <a:off x="1215" y="169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99" name="Rectangle 360"/>
              <p:cNvSpPr>
                <a:spLocks noChangeAspect="1" noChangeArrowheads="1"/>
              </p:cNvSpPr>
              <p:nvPr/>
            </p:nvSpPr>
            <p:spPr bwMode="gray">
              <a:xfrm>
                <a:off x="1267" y="169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0" name="Rectangle 361"/>
              <p:cNvSpPr>
                <a:spLocks noChangeAspect="1" noChangeArrowheads="1"/>
              </p:cNvSpPr>
              <p:nvPr/>
            </p:nvSpPr>
            <p:spPr bwMode="gray">
              <a:xfrm>
                <a:off x="1215" y="1742"/>
                <a:ext cx="28"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1" name="Rectangle 362"/>
              <p:cNvSpPr>
                <a:spLocks noChangeAspect="1" noChangeArrowheads="1"/>
              </p:cNvSpPr>
              <p:nvPr/>
            </p:nvSpPr>
            <p:spPr bwMode="gray">
              <a:xfrm>
                <a:off x="1267" y="1742"/>
                <a:ext cx="28" cy="2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2" name="Rectangle 363"/>
              <p:cNvSpPr>
                <a:spLocks noChangeAspect="1" noChangeArrowheads="1"/>
              </p:cNvSpPr>
              <p:nvPr/>
            </p:nvSpPr>
            <p:spPr bwMode="gray">
              <a:xfrm>
                <a:off x="1215" y="1784"/>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3" name="Rectangle 364"/>
              <p:cNvSpPr>
                <a:spLocks noChangeAspect="1" noChangeArrowheads="1"/>
              </p:cNvSpPr>
              <p:nvPr/>
            </p:nvSpPr>
            <p:spPr bwMode="gray">
              <a:xfrm>
                <a:off x="1267" y="1784"/>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4" name="Rectangle 365"/>
              <p:cNvSpPr>
                <a:spLocks noChangeAspect="1" noChangeArrowheads="1"/>
              </p:cNvSpPr>
              <p:nvPr/>
            </p:nvSpPr>
            <p:spPr bwMode="gray">
              <a:xfrm>
                <a:off x="1215" y="1827"/>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5" name="Rectangle 366"/>
              <p:cNvSpPr>
                <a:spLocks noChangeAspect="1" noChangeArrowheads="1"/>
              </p:cNvSpPr>
              <p:nvPr/>
            </p:nvSpPr>
            <p:spPr bwMode="gray">
              <a:xfrm>
                <a:off x="1267" y="1827"/>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6" name="Rectangle 367"/>
              <p:cNvSpPr>
                <a:spLocks noChangeAspect="1" noChangeArrowheads="1"/>
              </p:cNvSpPr>
              <p:nvPr/>
            </p:nvSpPr>
            <p:spPr bwMode="gray">
              <a:xfrm>
                <a:off x="1215" y="186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7" name="Rectangle 368"/>
              <p:cNvSpPr>
                <a:spLocks noChangeAspect="1" noChangeArrowheads="1"/>
              </p:cNvSpPr>
              <p:nvPr/>
            </p:nvSpPr>
            <p:spPr bwMode="gray">
              <a:xfrm>
                <a:off x="1267" y="1869"/>
                <a:ext cx="28" cy="2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8" name="Rectangle 369"/>
              <p:cNvSpPr>
                <a:spLocks noChangeAspect="1" noChangeArrowheads="1"/>
              </p:cNvSpPr>
              <p:nvPr/>
            </p:nvSpPr>
            <p:spPr bwMode="gray">
              <a:xfrm>
                <a:off x="1215" y="1912"/>
                <a:ext cx="28"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09" name="Rectangle 370"/>
              <p:cNvSpPr>
                <a:spLocks noChangeAspect="1" noChangeArrowheads="1"/>
              </p:cNvSpPr>
              <p:nvPr/>
            </p:nvSpPr>
            <p:spPr bwMode="gray">
              <a:xfrm>
                <a:off x="1267" y="1912"/>
                <a:ext cx="28" cy="2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10" name="Freeform 371"/>
              <p:cNvSpPr>
                <a:spLocks noChangeAspect="1"/>
              </p:cNvSpPr>
              <p:nvPr/>
            </p:nvSpPr>
            <p:spPr bwMode="gray">
              <a:xfrm>
                <a:off x="1446" y="1806"/>
                <a:ext cx="3" cy="2"/>
              </a:xfrm>
              <a:custGeom>
                <a:avLst/>
                <a:gdLst>
                  <a:gd name="T0" fmla="*/ 3 w 3"/>
                  <a:gd name="T1" fmla="*/ 0 h 2"/>
                  <a:gd name="T2" fmla="*/ 0 w 3"/>
                  <a:gd name="T3" fmla="*/ 2 h 2"/>
                  <a:gd name="T4" fmla="*/ 3 w 3"/>
                  <a:gd name="T5" fmla="*/ 2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0" y="2"/>
                    </a:lnTo>
                    <a:lnTo>
                      <a:pt x="3" y="2"/>
                    </a:lnTo>
                    <a:lnTo>
                      <a:pt x="3"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nvGrpSpPr>
            <p:cNvPr id="418" name="Group 372"/>
            <p:cNvGrpSpPr>
              <a:grpSpLocks noChangeAspect="1"/>
            </p:cNvGrpSpPr>
            <p:nvPr/>
          </p:nvGrpSpPr>
          <p:grpSpPr bwMode="auto">
            <a:xfrm>
              <a:off x="1215" y="1699"/>
              <a:ext cx="441" cy="239"/>
              <a:chOff x="1596" y="3491"/>
              <a:chExt cx="441" cy="239"/>
            </a:xfrm>
          </p:grpSpPr>
          <p:sp>
            <p:nvSpPr>
              <p:cNvPr id="419" name="Freeform 373"/>
              <p:cNvSpPr>
                <a:spLocks noChangeAspect="1"/>
              </p:cNvSpPr>
              <p:nvPr/>
            </p:nvSpPr>
            <p:spPr bwMode="gray">
              <a:xfrm>
                <a:off x="2028" y="3548"/>
                <a:ext cx="9" cy="9"/>
              </a:xfrm>
              <a:custGeom>
                <a:avLst/>
                <a:gdLst>
                  <a:gd name="T0" fmla="*/ 9 w 9"/>
                  <a:gd name="T1" fmla="*/ 0 h 9"/>
                  <a:gd name="T2" fmla="*/ 0 w 9"/>
                  <a:gd name="T3" fmla="*/ 9 h 9"/>
                  <a:gd name="T4" fmla="*/ 9 w 9"/>
                  <a:gd name="T5" fmla="*/ 9 h 9"/>
                  <a:gd name="T6" fmla="*/ 9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9" y="0"/>
                    </a:moveTo>
                    <a:lnTo>
                      <a:pt x="0" y="9"/>
                    </a:lnTo>
                    <a:lnTo>
                      <a:pt x="9" y="9"/>
                    </a:lnTo>
                    <a:lnTo>
                      <a:pt x="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0" name="Freeform 374"/>
              <p:cNvSpPr>
                <a:spLocks noChangeAspect="1"/>
              </p:cNvSpPr>
              <p:nvPr/>
            </p:nvSpPr>
            <p:spPr bwMode="gray">
              <a:xfrm>
                <a:off x="2007" y="3576"/>
                <a:ext cx="30" cy="24"/>
              </a:xfrm>
              <a:custGeom>
                <a:avLst/>
                <a:gdLst>
                  <a:gd name="T0" fmla="*/ 19 w 30"/>
                  <a:gd name="T1" fmla="*/ 24 h 24"/>
                  <a:gd name="T2" fmla="*/ 30 w 30"/>
                  <a:gd name="T3" fmla="*/ 15 h 24"/>
                  <a:gd name="T4" fmla="*/ 30 w 30"/>
                  <a:gd name="T5" fmla="*/ 0 h 24"/>
                  <a:gd name="T6" fmla="*/ 5 w 30"/>
                  <a:gd name="T7" fmla="*/ 0 h 24"/>
                  <a:gd name="T8" fmla="*/ 0 w 30"/>
                  <a:gd name="T9" fmla="*/ 5 h 24"/>
                  <a:gd name="T10" fmla="*/ 0 w 30"/>
                  <a:gd name="T11" fmla="*/ 24 h 24"/>
                  <a:gd name="T12" fmla="*/ 19 w 30"/>
                  <a:gd name="T13" fmla="*/ 24 h 24"/>
                  <a:gd name="T14" fmla="*/ 0 60000 65536"/>
                  <a:gd name="T15" fmla="*/ 0 60000 65536"/>
                  <a:gd name="T16" fmla="*/ 0 60000 65536"/>
                  <a:gd name="T17" fmla="*/ 0 60000 65536"/>
                  <a:gd name="T18" fmla="*/ 0 60000 65536"/>
                  <a:gd name="T19" fmla="*/ 0 60000 65536"/>
                  <a:gd name="T20" fmla="*/ 0 60000 65536"/>
                  <a:gd name="T21" fmla="*/ 0 w 30"/>
                  <a:gd name="T22" fmla="*/ 0 h 24"/>
                  <a:gd name="T23" fmla="*/ 30 w 3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4">
                    <a:moveTo>
                      <a:pt x="19" y="24"/>
                    </a:moveTo>
                    <a:lnTo>
                      <a:pt x="30" y="15"/>
                    </a:lnTo>
                    <a:lnTo>
                      <a:pt x="30" y="0"/>
                    </a:lnTo>
                    <a:lnTo>
                      <a:pt x="5" y="0"/>
                    </a:lnTo>
                    <a:lnTo>
                      <a:pt x="0" y="5"/>
                    </a:lnTo>
                    <a:lnTo>
                      <a:pt x="0" y="24"/>
                    </a:lnTo>
                    <a:lnTo>
                      <a:pt x="19"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1" name="Freeform 375"/>
              <p:cNvSpPr>
                <a:spLocks noChangeAspect="1"/>
              </p:cNvSpPr>
              <p:nvPr/>
            </p:nvSpPr>
            <p:spPr bwMode="gray">
              <a:xfrm>
                <a:off x="1955" y="3619"/>
                <a:ext cx="31" cy="24"/>
              </a:xfrm>
              <a:custGeom>
                <a:avLst/>
                <a:gdLst>
                  <a:gd name="T0" fmla="*/ 31 w 31"/>
                  <a:gd name="T1" fmla="*/ 24 h 24"/>
                  <a:gd name="T2" fmla="*/ 31 w 31"/>
                  <a:gd name="T3" fmla="*/ 0 h 24"/>
                  <a:gd name="T4" fmla="*/ 16 w 31"/>
                  <a:gd name="T5" fmla="*/ 0 h 24"/>
                  <a:gd name="T6" fmla="*/ 0 w 31"/>
                  <a:gd name="T7" fmla="*/ 19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16" y="0"/>
                    </a:lnTo>
                    <a:lnTo>
                      <a:pt x="0" y="19"/>
                    </a:lnTo>
                    <a:lnTo>
                      <a:pt x="0" y="24"/>
                    </a:lnTo>
                    <a:lnTo>
                      <a:pt x="31"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2" name="Freeform 376"/>
              <p:cNvSpPr>
                <a:spLocks noChangeAspect="1"/>
              </p:cNvSpPr>
              <p:nvPr/>
            </p:nvSpPr>
            <p:spPr bwMode="gray">
              <a:xfrm>
                <a:off x="2007" y="3619"/>
                <a:ext cx="2" cy="5"/>
              </a:xfrm>
              <a:custGeom>
                <a:avLst/>
                <a:gdLst>
                  <a:gd name="T0" fmla="*/ 0 w 2"/>
                  <a:gd name="T1" fmla="*/ 5 h 5"/>
                  <a:gd name="T2" fmla="*/ 2 w 2"/>
                  <a:gd name="T3" fmla="*/ 0 h 5"/>
                  <a:gd name="T4" fmla="*/ 0 w 2"/>
                  <a:gd name="T5" fmla="*/ 0 h 5"/>
                  <a:gd name="T6" fmla="*/ 0 w 2"/>
                  <a:gd name="T7" fmla="*/ 5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5"/>
                    </a:moveTo>
                    <a:lnTo>
                      <a:pt x="2" y="0"/>
                    </a:lnTo>
                    <a:lnTo>
                      <a:pt x="0" y="0"/>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3" name="Freeform 377"/>
              <p:cNvSpPr>
                <a:spLocks noChangeAspect="1"/>
              </p:cNvSpPr>
              <p:nvPr/>
            </p:nvSpPr>
            <p:spPr bwMode="gray">
              <a:xfrm>
                <a:off x="1912" y="3661"/>
                <a:ext cx="22" cy="24"/>
              </a:xfrm>
              <a:custGeom>
                <a:avLst/>
                <a:gdLst>
                  <a:gd name="T0" fmla="*/ 22 w 22"/>
                  <a:gd name="T1" fmla="*/ 0 h 24"/>
                  <a:gd name="T2" fmla="*/ 22 w 22"/>
                  <a:gd name="T3" fmla="*/ 0 h 24"/>
                  <a:gd name="T4" fmla="*/ 0 w 22"/>
                  <a:gd name="T5" fmla="*/ 24 h 24"/>
                  <a:gd name="T6" fmla="*/ 22 w 22"/>
                  <a:gd name="T7" fmla="*/ 24 h 24"/>
                  <a:gd name="T8" fmla="*/ 22 w 22"/>
                  <a:gd name="T9" fmla="*/ 0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22" y="0"/>
                    </a:moveTo>
                    <a:lnTo>
                      <a:pt x="22" y="0"/>
                    </a:lnTo>
                    <a:lnTo>
                      <a:pt x="0" y="24"/>
                    </a:lnTo>
                    <a:lnTo>
                      <a:pt x="22" y="24"/>
                    </a:lnTo>
                    <a:lnTo>
                      <a:pt x="2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4" name="Freeform 378"/>
              <p:cNvSpPr>
                <a:spLocks noChangeAspect="1"/>
              </p:cNvSpPr>
              <p:nvPr/>
            </p:nvSpPr>
            <p:spPr bwMode="gray">
              <a:xfrm>
                <a:off x="1955" y="3661"/>
                <a:ext cx="16" cy="19"/>
              </a:xfrm>
              <a:custGeom>
                <a:avLst/>
                <a:gdLst>
                  <a:gd name="T0" fmla="*/ 0 w 16"/>
                  <a:gd name="T1" fmla="*/ 19 h 19"/>
                  <a:gd name="T2" fmla="*/ 16 w 16"/>
                  <a:gd name="T3" fmla="*/ 0 h 19"/>
                  <a:gd name="T4" fmla="*/ 0 w 16"/>
                  <a:gd name="T5" fmla="*/ 0 h 19"/>
                  <a:gd name="T6" fmla="*/ 0 w 16"/>
                  <a:gd name="T7" fmla="*/ 19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lnTo>
                      <a:pt x="16" y="0"/>
                    </a:lnTo>
                    <a:lnTo>
                      <a:pt x="0" y="0"/>
                    </a:lnTo>
                    <a:lnTo>
                      <a:pt x="0" y="1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5" name="Freeform 379"/>
              <p:cNvSpPr>
                <a:spLocks noChangeAspect="1"/>
              </p:cNvSpPr>
              <p:nvPr/>
            </p:nvSpPr>
            <p:spPr bwMode="gray">
              <a:xfrm>
                <a:off x="1872" y="3718"/>
                <a:ext cx="10" cy="12"/>
              </a:xfrm>
              <a:custGeom>
                <a:avLst/>
                <a:gdLst>
                  <a:gd name="T0" fmla="*/ 10 w 10"/>
                  <a:gd name="T1" fmla="*/ 0 h 12"/>
                  <a:gd name="T2" fmla="*/ 0 w 10"/>
                  <a:gd name="T3" fmla="*/ 12 h 12"/>
                  <a:gd name="T4" fmla="*/ 10 w 10"/>
                  <a:gd name="T5" fmla="*/ 12 h 12"/>
                  <a:gd name="T6" fmla="*/ 10 w 10"/>
                  <a:gd name="T7" fmla="*/ 0 h 12"/>
                  <a:gd name="T8" fmla="*/ 0 60000 65536"/>
                  <a:gd name="T9" fmla="*/ 0 60000 65536"/>
                  <a:gd name="T10" fmla="*/ 0 60000 65536"/>
                  <a:gd name="T11" fmla="*/ 0 60000 65536"/>
                  <a:gd name="T12" fmla="*/ 0 w 10"/>
                  <a:gd name="T13" fmla="*/ 0 h 12"/>
                  <a:gd name="T14" fmla="*/ 10 w 10"/>
                  <a:gd name="T15" fmla="*/ 12 h 12"/>
                </a:gdLst>
                <a:ahLst/>
                <a:cxnLst>
                  <a:cxn ang="T8">
                    <a:pos x="T0" y="T1"/>
                  </a:cxn>
                  <a:cxn ang="T9">
                    <a:pos x="T2" y="T3"/>
                  </a:cxn>
                  <a:cxn ang="T10">
                    <a:pos x="T4" y="T5"/>
                  </a:cxn>
                  <a:cxn ang="T11">
                    <a:pos x="T6" y="T7"/>
                  </a:cxn>
                </a:cxnLst>
                <a:rect l="T12" t="T13" r="T14" b="T15"/>
                <a:pathLst>
                  <a:path w="10" h="12">
                    <a:moveTo>
                      <a:pt x="10" y="0"/>
                    </a:moveTo>
                    <a:lnTo>
                      <a:pt x="0" y="12"/>
                    </a:lnTo>
                    <a:lnTo>
                      <a:pt x="10" y="12"/>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6" name="Freeform 380"/>
              <p:cNvSpPr>
                <a:spLocks noChangeAspect="1"/>
              </p:cNvSpPr>
              <p:nvPr/>
            </p:nvSpPr>
            <p:spPr bwMode="gray">
              <a:xfrm>
                <a:off x="1903" y="3704"/>
                <a:ext cx="31" cy="26"/>
              </a:xfrm>
              <a:custGeom>
                <a:avLst/>
                <a:gdLst>
                  <a:gd name="T0" fmla="*/ 0 w 31"/>
                  <a:gd name="T1" fmla="*/ 26 h 26"/>
                  <a:gd name="T2" fmla="*/ 7 w 31"/>
                  <a:gd name="T3" fmla="*/ 26 h 26"/>
                  <a:gd name="T4" fmla="*/ 31 w 31"/>
                  <a:gd name="T5" fmla="*/ 0 h 26"/>
                  <a:gd name="T6" fmla="*/ 0 w 31"/>
                  <a:gd name="T7" fmla="*/ 0 h 26"/>
                  <a:gd name="T8" fmla="*/ 0 w 31"/>
                  <a:gd name="T9" fmla="*/ 26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0" y="26"/>
                    </a:moveTo>
                    <a:lnTo>
                      <a:pt x="7" y="26"/>
                    </a:lnTo>
                    <a:lnTo>
                      <a:pt x="31" y="0"/>
                    </a:lnTo>
                    <a:lnTo>
                      <a:pt x="0" y="0"/>
                    </a:lnTo>
                    <a:lnTo>
                      <a:pt x="0"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7" name="Freeform 381"/>
              <p:cNvSpPr>
                <a:spLocks noChangeAspect="1"/>
              </p:cNvSpPr>
              <p:nvPr/>
            </p:nvSpPr>
            <p:spPr bwMode="gray">
              <a:xfrm>
                <a:off x="1697" y="3491"/>
                <a:ext cx="31" cy="24"/>
              </a:xfrm>
              <a:custGeom>
                <a:avLst/>
                <a:gdLst>
                  <a:gd name="T0" fmla="*/ 31 w 31"/>
                  <a:gd name="T1" fmla="*/ 24 h 24"/>
                  <a:gd name="T2" fmla="*/ 31 w 31"/>
                  <a:gd name="T3" fmla="*/ 0 h 24"/>
                  <a:gd name="T4" fmla="*/ 7 w 31"/>
                  <a:gd name="T5" fmla="*/ 0 h 24"/>
                  <a:gd name="T6" fmla="*/ 0 w 31"/>
                  <a:gd name="T7" fmla="*/ 7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7" y="0"/>
                    </a:lnTo>
                    <a:lnTo>
                      <a:pt x="0" y="7"/>
                    </a:lnTo>
                    <a:lnTo>
                      <a:pt x="0" y="24"/>
                    </a:lnTo>
                    <a:lnTo>
                      <a:pt x="31"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8" name="Freeform 382"/>
              <p:cNvSpPr>
                <a:spLocks noChangeAspect="1"/>
              </p:cNvSpPr>
              <p:nvPr/>
            </p:nvSpPr>
            <p:spPr bwMode="gray">
              <a:xfrm>
                <a:off x="1749" y="3491"/>
                <a:ext cx="31" cy="24"/>
              </a:xfrm>
              <a:custGeom>
                <a:avLst/>
                <a:gdLst>
                  <a:gd name="T0" fmla="*/ 0 w 31"/>
                  <a:gd name="T1" fmla="*/ 0 h 24"/>
                  <a:gd name="T2" fmla="*/ 0 w 31"/>
                  <a:gd name="T3" fmla="*/ 24 h 24"/>
                  <a:gd name="T4" fmla="*/ 10 w 31"/>
                  <a:gd name="T5" fmla="*/ 24 h 24"/>
                  <a:gd name="T6" fmla="*/ 31 w 31"/>
                  <a:gd name="T7" fmla="*/ 3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10" y="24"/>
                    </a:lnTo>
                    <a:lnTo>
                      <a:pt x="31" y="3"/>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29" name="Freeform 383"/>
              <p:cNvSpPr>
                <a:spLocks noChangeAspect="1"/>
              </p:cNvSpPr>
              <p:nvPr/>
            </p:nvSpPr>
            <p:spPr bwMode="gray">
              <a:xfrm>
                <a:off x="1697" y="3534"/>
                <a:ext cx="31" cy="23"/>
              </a:xfrm>
              <a:custGeom>
                <a:avLst/>
                <a:gdLst>
                  <a:gd name="T0" fmla="*/ 0 w 31"/>
                  <a:gd name="T1" fmla="*/ 0 h 23"/>
                  <a:gd name="T2" fmla="*/ 0 w 31"/>
                  <a:gd name="T3" fmla="*/ 23 h 23"/>
                  <a:gd name="T4" fmla="*/ 24 w 31"/>
                  <a:gd name="T5" fmla="*/ 23 h 23"/>
                  <a:gd name="T6" fmla="*/ 31 w 31"/>
                  <a:gd name="T7" fmla="*/ 16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24" y="23"/>
                    </a:lnTo>
                    <a:lnTo>
                      <a:pt x="31" y="16"/>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0" name="Freeform 384"/>
              <p:cNvSpPr>
                <a:spLocks noChangeAspect="1"/>
              </p:cNvSpPr>
              <p:nvPr/>
            </p:nvSpPr>
            <p:spPr bwMode="gray">
              <a:xfrm>
                <a:off x="1697" y="3576"/>
                <a:ext cx="7" cy="7"/>
              </a:xfrm>
              <a:custGeom>
                <a:avLst/>
                <a:gdLst>
                  <a:gd name="T0" fmla="*/ 0 w 7"/>
                  <a:gd name="T1" fmla="*/ 7 h 7"/>
                  <a:gd name="T2" fmla="*/ 7 w 7"/>
                  <a:gd name="T3" fmla="*/ 0 h 7"/>
                  <a:gd name="T4" fmla="*/ 0 w 7"/>
                  <a:gd name="T5" fmla="*/ 0 h 7"/>
                  <a:gd name="T6" fmla="*/ 0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7" y="0"/>
                    </a:lnTo>
                    <a:lnTo>
                      <a:pt x="0" y="0"/>
                    </a:lnTo>
                    <a:lnTo>
                      <a:pt x="0" y="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1" name="Freeform 385"/>
              <p:cNvSpPr>
                <a:spLocks noChangeAspect="1"/>
              </p:cNvSpPr>
              <p:nvPr/>
            </p:nvSpPr>
            <p:spPr bwMode="gray">
              <a:xfrm>
                <a:off x="1648" y="3534"/>
                <a:ext cx="28" cy="23"/>
              </a:xfrm>
              <a:custGeom>
                <a:avLst/>
                <a:gdLst>
                  <a:gd name="T0" fmla="*/ 28 w 28"/>
                  <a:gd name="T1" fmla="*/ 23 h 23"/>
                  <a:gd name="T2" fmla="*/ 28 w 28"/>
                  <a:gd name="T3" fmla="*/ 0 h 23"/>
                  <a:gd name="T4" fmla="*/ 19 w 28"/>
                  <a:gd name="T5" fmla="*/ 0 h 23"/>
                  <a:gd name="T6" fmla="*/ 0 w 28"/>
                  <a:gd name="T7" fmla="*/ 21 h 23"/>
                  <a:gd name="T8" fmla="*/ 0 w 28"/>
                  <a:gd name="T9" fmla="*/ 23 h 23"/>
                  <a:gd name="T10" fmla="*/ 28 w 28"/>
                  <a:gd name="T11" fmla="*/ 23 h 23"/>
                  <a:gd name="T12" fmla="*/ 0 60000 65536"/>
                  <a:gd name="T13" fmla="*/ 0 60000 65536"/>
                  <a:gd name="T14" fmla="*/ 0 60000 65536"/>
                  <a:gd name="T15" fmla="*/ 0 60000 65536"/>
                  <a:gd name="T16" fmla="*/ 0 60000 65536"/>
                  <a:gd name="T17" fmla="*/ 0 60000 65536"/>
                  <a:gd name="T18" fmla="*/ 0 w 28"/>
                  <a:gd name="T19" fmla="*/ 0 h 23"/>
                  <a:gd name="T20" fmla="*/ 28 w 2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 h="23">
                    <a:moveTo>
                      <a:pt x="28" y="23"/>
                    </a:moveTo>
                    <a:lnTo>
                      <a:pt x="28" y="0"/>
                    </a:lnTo>
                    <a:lnTo>
                      <a:pt x="19" y="0"/>
                    </a:lnTo>
                    <a:lnTo>
                      <a:pt x="0" y="21"/>
                    </a:lnTo>
                    <a:lnTo>
                      <a:pt x="0" y="23"/>
                    </a:lnTo>
                    <a:lnTo>
                      <a:pt x="28" y="2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2" name="Freeform 386"/>
              <p:cNvSpPr>
                <a:spLocks noChangeAspect="1"/>
              </p:cNvSpPr>
              <p:nvPr/>
            </p:nvSpPr>
            <p:spPr bwMode="gray">
              <a:xfrm>
                <a:off x="1605" y="3579"/>
                <a:ext cx="19" cy="21"/>
              </a:xfrm>
              <a:custGeom>
                <a:avLst/>
                <a:gdLst>
                  <a:gd name="T0" fmla="*/ 19 w 19"/>
                  <a:gd name="T1" fmla="*/ 0 h 21"/>
                  <a:gd name="T2" fmla="*/ 0 w 19"/>
                  <a:gd name="T3" fmla="*/ 21 h 21"/>
                  <a:gd name="T4" fmla="*/ 19 w 19"/>
                  <a:gd name="T5" fmla="*/ 21 h 21"/>
                  <a:gd name="T6" fmla="*/ 19 w 19"/>
                  <a:gd name="T7" fmla="*/ 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9" y="0"/>
                    </a:moveTo>
                    <a:lnTo>
                      <a:pt x="0" y="21"/>
                    </a:lnTo>
                    <a:lnTo>
                      <a:pt x="19" y="21"/>
                    </a:lnTo>
                    <a:lnTo>
                      <a:pt x="1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3" name="Rectangle 387"/>
              <p:cNvSpPr>
                <a:spLocks noChangeAspect="1" noChangeArrowheads="1"/>
              </p:cNvSpPr>
              <p:nvPr/>
            </p:nvSpPr>
            <p:spPr bwMode="gray">
              <a:xfrm>
                <a:off x="1648" y="3576"/>
                <a:ext cx="28"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4" name="Rectangle 388"/>
              <p:cNvSpPr>
                <a:spLocks noChangeAspect="1" noChangeArrowheads="1"/>
              </p:cNvSpPr>
              <p:nvPr/>
            </p:nvSpPr>
            <p:spPr bwMode="gray">
              <a:xfrm>
                <a:off x="1596" y="3619"/>
                <a:ext cx="28"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5" name="Freeform 389"/>
              <p:cNvSpPr>
                <a:spLocks noChangeAspect="1"/>
              </p:cNvSpPr>
              <p:nvPr/>
            </p:nvSpPr>
            <p:spPr bwMode="gray">
              <a:xfrm>
                <a:off x="1648" y="3619"/>
                <a:ext cx="16" cy="21"/>
              </a:xfrm>
              <a:custGeom>
                <a:avLst/>
                <a:gdLst>
                  <a:gd name="T0" fmla="*/ 0 w 16"/>
                  <a:gd name="T1" fmla="*/ 0 h 21"/>
                  <a:gd name="T2" fmla="*/ 0 w 16"/>
                  <a:gd name="T3" fmla="*/ 21 h 21"/>
                  <a:gd name="T4" fmla="*/ 16 w 16"/>
                  <a:gd name="T5" fmla="*/ 0 h 21"/>
                  <a:gd name="T6" fmla="*/ 0 w 16"/>
                  <a:gd name="T7" fmla="*/ 0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0" y="0"/>
                    </a:moveTo>
                    <a:lnTo>
                      <a:pt x="0" y="21"/>
                    </a:lnTo>
                    <a:lnTo>
                      <a:pt x="16"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6" name="Freeform 390"/>
              <p:cNvSpPr>
                <a:spLocks noChangeAspect="1"/>
              </p:cNvSpPr>
              <p:nvPr/>
            </p:nvSpPr>
            <p:spPr bwMode="gray">
              <a:xfrm>
                <a:off x="1596" y="3661"/>
                <a:ext cx="28" cy="24"/>
              </a:xfrm>
              <a:custGeom>
                <a:avLst/>
                <a:gdLst>
                  <a:gd name="T0" fmla="*/ 0 w 28"/>
                  <a:gd name="T1" fmla="*/ 0 h 24"/>
                  <a:gd name="T2" fmla="*/ 0 w 28"/>
                  <a:gd name="T3" fmla="*/ 24 h 24"/>
                  <a:gd name="T4" fmla="*/ 9 w 28"/>
                  <a:gd name="T5" fmla="*/ 24 h 24"/>
                  <a:gd name="T6" fmla="*/ 28 w 28"/>
                  <a:gd name="T7" fmla="*/ 3 h 24"/>
                  <a:gd name="T8" fmla="*/ 28 w 28"/>
                  <a:gd name="T9" fmla="*/ 0 h 24"/>
                  <a:gd name="T10" fmla="*/ 0 w 28"/>
                  <a:gd name="T11" fmla="*/ 0 h 24"/>
                  <a:gd name="T12" fmla="*/ 0 60000 65536"/>
                  <a:gd name="T13" fmla="*/ 0 60000 65536"/>
                  <a:gd name="T14" fmla="*/ 0 60000 65536"/>
                  <a:gd name="T15" fmla="*/ 0 60000 65536"/>
                  <a:gd name="T16" fmla="*/ 0 60000 65536"/>
                  <a:gd name="T17" fmla="*/ 0 60000 65536"/>
                  <a:gd name="T18" fmla="*/ 0 w 28"/>
                  <a:gd name="T19" fmla="*/ 0 h 24"/>
                  <a:gd name="T20" fmla="*/ 28 w 2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8" h="24">
                    <a:moveTo>
                      <a:pt x="0" y="0"/>
                    </a:moveTo>
                    <a:lnTo>
                      <a:pt x="0" y="24"/>
                    </a:lnTo>
                    <a:lnTo>
                      <a:pt x="9" y="24"/>
                    </a:lnTo>
                    <a:lnTo>
                      <a:pt x="28" y="3"/>
                    </a:lnTo>
                    <a:lnTo>
                      <a:pt x="28"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7" name="Freeform 391"/>
              <p:cNvSpPr>
                <a:spLocks noChangeAspect="1"/>
              </p:cNvSpPr>
              <p:nvPr/>
            </p:nvSpPr>
            <p:spPr bwMode="gray">
              <a:xfrm>
                <a:off x="1905" y="3491"/>
                <a:ext cx="29" cy="24"/>
              </a:xfrm>
              <a:custGeom>
                <a:avLst/>
                <a:gdLst>
                  <a:gd name="T0" fmla="*/ 29 w 29"/>
                  <a:gd name="T1" fmla="*/ 0 h 24"/>
                  <a:gd name="T2" fmla="*/ 21 w 29"/>
                  <a:gd name="T3" fmla="*/ 0 h 24"/>
                  <a:gd name="T4" fmla="*/ 0 w 29"/>
                  <a:gd name="T5" fmla="*/ 24 h 24"/>
                  <a:gd name="T6" fmla="*/ 29 w 29"/>
                  <a:gd name="T7" fmla="*/ 24 h 24"/>
                  <a:gd name="T8" fmla="*/ 29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29" y="0"/>
                    </a:moveTo>
                    <a:lnTo>
                      <a:pt x="21" y="0"/>
                    </a:lnTo>
                    <a:lnTo>
                      <a:pt x="0" y="24"/>
                    </a:lnTo>
                    <a:lnTo>
                      <a:pt x="29" y="24"/>
                    </a:lnTo>
                    <a:lnTo>
                      <a:pt x="2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8" name="Rectangle 392"/>
              <p:cNvSpPr>
                <a:spLocks noChangeAspect="1" noChangeArrowheads="1"/>
              </p:cNvSpPr>
              <p:nvPr/>
            </p:nvSpPr>
            <p:spPr bwMode="gray">
              <a:xfrm>
                <a:off x="1955" y="3491"/>
                <a:ext cx="31"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39" name="Freeform 393"/>
              <p:cNvSpPr>
                <a:spLocks noChangeAspect="1"/>
              </p:cNvSpPr>
              <p:nvPr/>
            </p:nvSpPr>
            <p:spPr bwMode="gray">
              <a:xfrm>
                <a:off x="2007" y="349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0" name="Freeform 394"/>
              <p:cNvSpPr>
                <a:spLocks noChangeAspect="1"/>
              </p:cNvSpPr>
              <p:nvPr/>
            </p:nvSpPr>
            <p:spPr bwMode="gray">
              <a:xfrm>
                <a:off x="1867" y="3541"/>
                <a:ext cx="15" cy="16"/>
              </a:xfrm>
              <a:custGeom>
                <a:avLst/>
                <a:gdLst>
                  <a:gd name="T0" fmla="*/ 15 w 15"/>
                  <a:gd name="T1" fmla="*/ 0 h 16"/>
                  <a:gd name="T2" fmla="*/ 0 w 15"/>
                  <a:gd name="T3" fmla="*/ 16 h 16"/>
                  <a:gd name="T4" fmla="*/ 15 w 15"/>
                  <a:gd name="T5" fmla="*/ 16 h 16"/>
                  <a:gd name="T6" fmla="*/ 15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15" y="0"/>
                    </a:moveTo>
                    <a:lnTo>
                      <a:pt x="0" y="16"/>
                    </a:lnTo>
                    <a:lnTo>
                      <a:pt x="15" y="16"/>
                    </a:lnTo>
                    <a:lnTo>
                      <a:pt x="1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1" name="Rectangle 395"/>
              <p:cNvSpPr>
                <a:spLocks noChangeAspect="1" noChangeArrowheads="1"/>
              </p:cNvSpPr>
              <p:nvPr/>
            </p:nvSpPr>
            <p:spPr bwMode="gray">
              <a:xfrm>
                <a:off x="1903" y="3534"/>
                <a:ext cx="31" cy="2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2" name="Freeform 396"/>
              <p:cNvSpPr>
                <a:spLocks noChangeAspect="1"/>
              </p:cNvSpPr>
              <p:nvPr/>
            </p:nvSpPr>
            <p:spPr bwMode="gray">
              <a:xfrm>
                <a:off x="1955" y="3534"/>
                <a:ext cx="31" cy="23"/>
              </a:xfrm>
              <a:custGeom>
                <a:avLst/>
                <a:gdLst>
                  <a:gd name="T0" fmla="*/ 0 w 31"/>
                  <a:gd name="T1" fmla="*/ 0 h 23"/>
                  <a:gd name="T2" fmla="*/ 0 w 31"/>
                  <a:gd name="T3" fmla="*/ 23 h 23"/>
                  <a:gd name="T4" fmla="*/ 14 w 31"/>
                  <a:gd name="T5" fmla="*/ 23 h 23"/>
                  <a:gd name="T6" fmla="*/ 31 w 31"/>
                  <a:gd name="T7" fmla="*/ 7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14" y="23"/>
                    </a:lnTo>
                    <a:lnTo>
                      <a:pt x="31" y="7"/>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3" name="Rectangle 397"/>
              <p:cNvSpPr>
                <a:spLocks noChangeAspect="1" noChangeArrowheads="1"/>
              </p:cNvSpPr>
              <p:nvPr/>
            </p:nvSpPr>
            <p:spPr bwMode="gray">
              <a:xfrm>
                <a:off x="1853" y="3576"/>
                <a:ext cx="29"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4" name="Freeform 398"/>
              <p:cNvSpPr>
                <a:spLocks noChangeAspect="1"/>
              </p:cNvSpPr>
              <p:nvPr/>
            </p:nvSpPr>
            <p:spPr bwMode="gray">
              <a:xfrm>
                <a:off x="1903" y="3576"/>
                <a:ext cx="31" cy="24"/>
              </a:xfrm>
              <a:custGeom>
                <a:avLst/>
                <a:gdLst>
                  <a:gd name="T0" fmla="*/ 0 w 31"/>
                  <a:gd name="T1" fmla="*/ 0 h 24"/>
                  <a:gd name="T2" fmla="*/ 0 w 31"/>
                  <a:gd name="T3" fmla="*/ 24 h 24"/>
                  <a:gd name="T4" fmla="*/ 28 w 31"/>
                  <a:gd name="T5" fmla="*/ 24 h 24"/>
                  <a:gd name="T6" fmla="*/ 31 w 31"/>
                  <a:gd name="T7" fmla="*/ 22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28" y="24"/>
                    </a:lnTo>
                    <a:lnTo>
                      <a:pt x="31" y="22"/>
                    </a:lnTo>
                    <a:lnTo>
                      <a:pt x="31"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5" name="Rectangle 399"/>
              <p:cNvSpPr>
                <a:spLocks noChangeAspect="1" noChangeArrowheads="1"/>
              </p:cNvSpPr>
              <p:nvPr/>
            </p:nvSpPr>
            <p:spPr bwMode="gray">
              <a:xfrm>
                <a:off x="1853" y="3619"/>
                <a:ext cx="29"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6" name="Freeform 400"/>
              <p:cNvSpPr>
                <a:spLocks noChangeAspect="1"/>
              </p:cNvSpPr>
              <p:nvPr/>
            </p:nvSpPr>
            <p:spPr bwMode="gray">
              <a:xfrm>
                <a:off x="1903" y="3619"/>
                <a:ext cx="9" cy="12"/>
              </a:xfrm>
              <a:custGeom>
                <a:avLst/>
                <a:gdLst>
                  <a:gd name="T0" fmla="*/ 0 w 9"/>
                  <a:gd name="T1" fmla="*/ 12 h 12"/>
                  <a:gd name="T2" fmla="*/ 9 w 9"/>
                  <a:gd name="T3" fmla="*/ 0 h 12"/>
                  <a:gd name="T4" fmla="*/ 0 w 9"/>
                  <a:gd name="T5" fmla="*/ 0 h 12"/>
                  <a:gd name="T6" fmla="*/ 0 w 9"/>
                  <a:gd name="T7" fmla="*/ 12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0" y="12"/>
                    </a:moveTo>
                    <a:lnTo>
                      <a:pt x="9" y="0"/>
                    </a:lnTo>
                    <a:lnTo>
                      <a:pt x="0" y="0"/>
                    </a:lnTo>
                    <a:lnTo>
                      <a:pt x="0" y="1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7" name="Freeform 401"/>
              <p:cNvSpPr>
                <a:spLocks noChangeAspect="1"/>
              </p:cNvSpPr>
              <p:nvPr/>
            </p:nvSpPr>
            <p:spPr bwMode="gray">
              <a:xfrm>
                <a:off x="1853" y="366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8" name="Freeform 402"/>
              <p:cNvSpPr>
                <a:spLocks noChangeAspect="1"/>
              </p:cNvSpPr>
              <p:nvPr/>
            </p:nvSpPr>
            <p:spPr bwMode="gray">
              <a:xfrm>
                <a:off x="1801" y="3619"/>
                <a:ext cx="29" cy="24"/>
              </a:xfrm>
              <a:custGeom>
                <a:avLst/>
                <a:gdLst>
                  <a:gd name="T0" fmla="*/ 29 w 29"/>
                  <a:gd name="T1" fmla="*/ 24 h 24"/>
                  <a:gd name="T2" fmla="*/ 29 w 29"/>
                  <a:gd name="T3" fmla="*/ 0 h 24"/>
                  <a:gd name="T4" fmla="*/ 10 w 29"/>
                  <a:gd name="T5" fmla="*/ 0 h 24"/>
                  <a:gd name="T6" fmla="*/ 0 w 29"/>
                  <a:gd name="T7" fmla="*/ 12 h 24"/>
                  <a:gd name="T8" fmla="*/ 0 w 29"/>
                  <a:gd name="T9" fmla="*/ 24 h 24"/>
                  <a:gd name="T10" fmla="*/ 29 w 29"/>
                  <a:gd name="T11" fmla="*/ 24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29" y="24"/>
                    </a:moveTo>
                    <a:lnTo>
                      <a:pt x="29" y="0"/>
                    </a:lnTo>
                    <a:lnTo>
                      <a:pt x="10" y="0"/>
                    </a:lnTo>
                    <a:lnTo>
                      <a:pt x="0" y="12"/>
                    </a:lnTo>
                    <a:lnTo>
                      <a:pt x="0" y="24"/>
                    </a:lnTo>
                    <a:lnTo>
                      <a:pt x="29"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49" name="Freeform 403"/>
              <p:cNvSpPr>
                <a:spLocks noChangeAspect="1"/>
              </p:cNvSpPr>
              <p:nvPr/>
            </p:nvSpPr>
            <p:spPr bwMode="gray">
              <a:xfrm>
                <a:off x="1752" y="3661"/>
                <a:ext cx="28" cy="24"/>
              </a:xfrm>
              <a:custGeom>
                <a:avLst/>
                <a:gdLst>
                  <a:gd name="T0" fmla="*/ 28 w 28"/>
                  <a:gd name="T1" fmla="*/ 0 h 24"/>
                  <a:gd name="T2" fmla="*/ 21 w 28"/>
                  <a:gd name="T3" fmla="*/ 0 h 24"/>
                  <a:gd name="T4" fmla="*/ 0 w 28"/>
                  <a:gd name="T5" fmla="*/ 24 h 24"/>
                  <a:gd name="T6" fmla="*/ 28 w 28"/>
                  <a:gd name="T7" fmla="*/ 24 h 24"/>
                  <a:gd name="T8" fmla="*/ 28 w 28"/>
                  <a:gd name="T9" fmla="*/ 0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28" y="0"/>
                    </a:moveTo>
                    <a:lnTo>
                      <a:pt x="21" y="0"/>
                    </a:lnTo>
                    <a:lnTo>
                      <a:pt x="0" y="24"/>
                    </a:lnTo>
                    <a:lnTo>
                      <a:pt x="28" y="24"/>
                    </a:lnTo>
                    <a:lnTo>
                      <a:pt x="28"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50" name="Rectangle 404"/>
              <p:cNvSpPr>
                <a:spLocks noChangeAspect="1" noChangeArrowheads="1"/>
              </p:cNvSpPr>
              <p:nvPr/>
            </p:nvSpPr>
            <p:spPr bwMode="gray">
              <a:xfrm>
                <a:off x="1801" y="3661"/>
                <a:ext cx="29" cy="24"/>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51" name="Freeform 405"/>
              <p:cNvSpPr>
                <a:spLocks noChangeAspect="1"/>
              </p:cNvSpPr>
              <p:nvPr/>
            </p:nvSpPr>
            <p:spPr bwMode="gray">
              <a:xfrm>
                <a:off x="1711" y="3711"/>
                <a:ext cx="17" cy="19"/>
              </a:xfrm>
              <a:custGeom>
                <a:avLst/>
                <a:gdLst>
                  <a:gd name="T0" fmla="*/ 17 w 17"/>
                  <a:gd name="T1" fmla="*/ 0 h 19"/>
                  <a:gd name="T2" fmla="*/ 0 w 17"/>
                  <a:gd name="T3" fmla="*/ 19 h 19"/>
                  <a:gd name="T4" fmla="*/ 17 w 17"/>
                  <a:gd name="T5" fmla="*/ 19 h 19"/>
                  <a:gd name="T6" fmla="*/ 17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17" y="0"/>
                    </a:moveTo>
                    <a:lnTo>
                      <a:pt x="0" y="19"/>
                    </a:lnTo>
                    <a:lnTo>
                      <a:pt x="17" y="19"/>
                    </a:lnTo>
                    <a:lnTo>
                      <a:pt x="17"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52" name="Rectangle 406"/>
              <p:cNvSpPr>
                <a:spLocks noChangeAspect="1" noChangeArrowheads="1"/>
              </p:cNvSpPr>
              <p:nvPr/>
            </p:nvSpPr>
            <p:spPr bwMode="gray">
              <a:xfrm>
                <a:off x="1749" y="3704"/>
                <a:ext cx="31" cy="26"/>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453" name="Freeform 407"/>
              <p:cNvSpPr>
                <a:spLocks noChangeAspect="1"/>
              </p:cNvSpPr>
              <p:nvPr/>
            </p:nvSpPr>
            <p:spPr bwMode="gray">
              <a:xfrm>
                <a:off x="1801" y="3704"/>
                <a:ext cx="29" cy="26"/>
              </a:xfrm>
              <a:custGeom>
                <a:avLst/>
                <a:gdLst>
                  <a:gd name="T0" fmla="*/ 0 w 29"/>
                  <a:gd name="T1" fmla="*/ 0 h 26"/>
                  <a:gd name="T2" fmla="*/ 0 w 29"/>
                  <a:gd name="T3" fmla="*/ 26 h 26"/>
                  <a:gd name="T4" fmla="*/ 12 w 29"/>
                  <a:gd name="T5" fmla="*/ 26 h 26"/>
                  <a:gd name="T6" fmla="*/ 29 w 29"/>
                  <a:gd name="T7" fmla="*/ 7 h 26"/>
                  <a:gd name="T8" fmla="*/ 29 w 29"/>
                  <a:gd name="T9" fmla="*/ 0 h 26"/>
                  <a:gd name="T10" fmla="*/ 0 w 29"/>
                  <a:gd name="T11" fmla="*/ 0 h 26"/>
                  <a:gd name="T12" fmla="*/ 0 60000 65536"/>
                  <a:gd name="T13" fmla="*/ 0 60000 65536"/>
                  <a:gd name="T14" fmla="*/ 0 60000 65536"/>
                  <a:gd name="T15" fmla="*/ 0 60000 65536"/>
                  <a:gd name="T16" fmla="*/ 0 60000 65536"/>
                  <a:gd name="T17" fmla="*/ 0 60000 65536"/>
                  <a:gd name="T18" fmla="*/ 0 w 29"/>
                  <a:gd name="T19" fmla="*/ 0 h 26"/>
                  <a:gd name="T20" fmla="*/ 29 w 2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9" h="26">
                    <a:moveTo>
                      <a:pt x="0" y="0"/>
                    </a:moveTo>
                    <a:lnTo>
                      <a:pt x="0" y="26"/>
                    </a:lnTo>
                    <a:lnTo>
                      <a:pt x="12" y="26"/>
                    </a:lnTo>
                    <a:lnTo>
                      <a:pt x="29" y="7"/>
                    </a:lnTo>
                    <a:lnTo>
                      <a:pt x="29"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grpSp>
        <p:nvGrpSpPr>
          <p:cNvPr id="511" name="Group 25"/>
          <p:cNvGrpSpPr>
            <a:grpSpLocks/>
          </p:cNvGrpSpPr>
          <p:nvPr/>
        </p:nvGrpSpPr>
        <p:grpSpPr bwMode="auto">
          <a:xfrm>
            <a:off x="9306241" y="5717815"/>
            <a:ext cx="407988" cy="255588"/>
            <a:chOff x="1850" y="2911"/>
            <a:chExt cx="883" cy="555"/>
          </a:xfrm>
        </p:grpSpPr>
        <p:sp>
          <p:nvSpPr>
            <p:cNvPr id="512" name="Freeform 26"/>
            <p:cNvSpPr>
              <a:spLocks noChangeAspect="1"/>
            </p:cNvSpPr>
            <p:nvPr/>
          </p:nvSpPr>
          <p:spPr bwMode="gray">
            <a:xfrm>
              <a:off x="1850" y="2911"/>
              <a:ext cx="883" cy="555"/>
            </a:xfrm>
            <a:custGeom>
              <a:avLst/>
              <a:gdLst>
                <a:gd name="T0" fmla="*/ 883 w 883"/>
                <a:gd name="T1" fmla="*/ 37 h 555"/>
                <a:gd name="T2" fmla="*/ 833 w 883"/>
                <a:gd name="T3" fmla="*/ 37 h 555"/>
                <a:gd name="T4" fmla="*/ 833 w 883"/>
                <a:gd name="T5" fmla="*/ 0 h 555"/>
                <a:gd name="T6" fmla="*/ 49 w 883"/>
                <a:gd name="T7" fmla="*/ 0 h 555"/>
                <a:gd name="T8" fmla="*/ 49 w 883"/>
                <a:gd name="T9" fmla="*/ 37 h 555"/>
                <a:gd name="T10" fmla="*/ 0 w 883"/>
                <a:gd name="T11" fmla="*/ 37 h 555"/>
                <a:gd name="T12" fmla="*/ 0 w 883"/>
                <a:gd name="T13" fmla="*/ 241 h 555"/>
                <a:gd name="T14" fmla="*/ 49 w 883"/>
                <a:gd name="T15" fmla="*/ 241 h 555"/>
                <a:gd name="T16" fmla="*/ 49 w 883"/>
                <a:gd name="T17" fmla="*/ 555 h 555"/>
                <a:gd name="T18" fmla="*/ 833 w 883"/>
                <a:gd name="T19" fmla="*/ 555 h 555"/>
                <a:gd name="T20" fmla="*/ 833 w 883"/>
                <a:gd name="T21" fmla="*/ 241 h 555"/>
                <a:gd name="T22" fmla="*/ 883 w 883"/>
                <a:gd name="T23" fmla="*/ 241 h 555"/>
                <a:gd name="T24" fmla="*/ 883 w 883"/>
                <a:gd name="T25" fmla="*/ 37 h 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3"/>
                <a:gd name="T40" fmla="*/ 0 h 555"/>
                <a:gd name="T41" fmla="*/ 883 w 883"/>
                <a:gd name="T42" fmla="*/ 555 h 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3" h="555">
                  <a:moveTo>
                    <a:pt x="883" y="37"/>
                  </a:moveTo>
                  <a:lnTo>
                    <a:pt x="833" y="37"/>
                  </a:lnTo>
                  <a:lnTo>
                    <a:pt x="833" y="0"/>
                  </a:lnTo>
                  <a:lnTo>
                    <a:pt x="49" y="0"/>
                  </a:lnTo>
                  <a:lnTo>
                    <a:pt x="49" y="37"/>
                  </a:lnTo>
                  <a:lnTo>
                    <a:pt x="0" y="37"/>
                  </a:lnTo>
                  <a:lnTo>
                    <a:pt x="0" y="241"/>
                  </a:lnTo>
                  <a:lnTo>
                    <a:pt x="49" y="241"/>
                  </a:lnTo>
                  <a:lnTo>
                    <a:pt x="49" y="555"/>
                  </a:lnTo>
                  <a:lnTo>
                    <a:pt x="833" y="555"/>
                  </a:lnTo>
                  <a:lnTo>
                    <a:pt x="833" y="241"/>
                  </a:lnTo>
                  <a:lnTo>
                    <a:pt x="883" y="241"/>
                  </a:lnTo>
                  <a:lnTo>
                    <a:pt x="883" y="37"/>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13" name="Freeform 27"/>
            <p:cNvSpPr>
              <a:spLocks noChangeAspect="1" noEditPoints="1"/>
            </p:cNvSpPr>
            <p:nvPr/>
          </p:nvSpPr>
          <p:spPr bwMode="gray">
            <a:xfrm>
              <a:off x="1866" y="2974"/>
              <a:ext cx="850" cy="170"/>
            </a:xfrm>
            <a:custGeom>
              <a:avLst/>
              <a:gdLst>
                <a:gd name="T0" fmla="*/ 265413 w 360"/>
                <a:gd name="T1" fmla="*/ 15638 h 72"/>
                <a:gd name="T2" fmla="*/ 347737 w 360"/>
                <a:gd name="T3" fmla="*/ 15638 h 72"/>
                <a:gd name="T4" fmla="*/ 347737 w 360"/>
                <a:gd name="T5" fmla="*/ 0 h 72"/>
                <a:gd name="T6" fmla="*/ 0 w 360"/>
                <a:gd name="T7" fmla="*/ 0 h 72"/>
                <a:gd name="T8" fmla="*/ 0 w 360"/>
                <a:gd name="T9" fmla="*/ 15638 h 72"/>
                <a:gd name="T10" fmla="*/ 81081 w 360"/>
                <a:gd name="T11" fmla="*/ 15638 h 72"/>
                <a:gd name="T12" fmla="*/ 81081 w 360"/>
                <a:gd name="T13" fmla="*/ 54069 h 72"/>
                <a:gd name="T14" fmla="*/ 0 w 360"/>
                <a:gd name="T15" fmla="*/ 54069 h 72"/>
                <a:gd name="T16" fmla="*/ 0 w 360"/>
                <a:gd name="T17" fmla="*/ 69485 h 72"/>
                <a:gd name="T18" fmla="*/ 347737 w 360"/>
                <a:gd name="T19" fmla="*/ 69485 h 72"/>
                <a:gd name="T20" fmla="*/ 347737 w 360"/>
                <a:gd name="T21" fmla="*/ 54069 h 72"/>
                <a:gd name="T22" fmla="*/ 265413 w 360"/>
                <a:gd name="T23" fmla="*/ 54069 h 72"/>
                <a:gd name="T24" fmla="*/ 265413 w 360"/>
                <a:gd name="T25" fmla="*/ 15638 h 72"/>
                <a:gd name="T26" fmla="*/ 170156 w 360"/>
                <a:gd name="T27" fmla="*/ 54069 h 72"/>
                <a:gd name="T28" fmla="*/ 87982 w 360"/>
                <a:gd name="T29" fmla="*/ 54069 h 72"/>
                <a:gd name="T30" fmla="*/ 87982 w 360"/>
                <a:gd name="T31" fmla="*/ 15638 h 72"/>
                <a:gd name="T32" fmla="*/ 170156 w 360"/>
                <a:gd name="T33" fmla="*/ 15638 h 72"/>
                <a:gd name="T34" fmla="*/ 170156 w 360"/>
                <a:gd name="T35" fmla="*/ 54069 h 72"/>
                <a:gd name="T36" fmla="*/ 259047 w 360"/>
                <a:gd name="T37" fmla="*/ 54069 h 72"/>
                <a:gd name="T38" fmla="*/ 176713 w 360"/>
                <a:gd name="T39" fmla="*/ 54069 h 72"/>
                <a:gd name="T40" fmla="*/ 176713 w 360"/>
                <a:gd name="T41" fmla="*/ 15638 h 72"/>
                <a:gd name="T42" fmla="*/ 259047 w 360"/>
                <a:gd name="T43" fmla="*/ 15638 h 72"/>
                <a:gd name="T44" fmla="*/ 259047 w 360"/>
                <a:gd name="T45" fmla="*/ 54069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0"/>
                <a:gd name="T70" fmla="*/ 0 h 72"/>
                <a:gd name="T71" fmla="*/ 360 w 360"/>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0" h="72">
                  <a:moveTo>
                    <a:pt x="275" y="16"/>
                  </a:moveTo>
                  <a:cubicBezTo>
                    <a:pt x="360" y="16"/>
                    <a:pt x="360" y="16"/>
                    <a:pt x="360" y="16"/>
                  </a:cubicBezTo>
                  <a:cubicBezTo>
                    <a:pt x="360" y="8"/>
                    <a:pt x="360" y="2"/>
                    <a:pt x="360" y="0"/>
                  </a:cubicBezTo>
                  <a:cubicBezTo>
                    <a:pt x="353" y="0"/>
                    <a:pt x="7" y="0"/>
                    <a:pt x="0" y="0"/>
                  </a:cubicBezTo>
                  <a:cubicBezTo>
                    <a:pt x="0" y="2"/>
                    <a:pt x="0" y="8"/>
                    <a:pt x="0" y="16"/>
                  </a:cubicBezTo>
                  <a:cubicBezTo>
                    <a:pt x="84" y="16"/>
                    <a:pt x="84" y="16"/>
                    <a:pt x="84" y="16"/>
                  </a:cubicBezTo>
                  <a:cubicBezTo>
                    <a:pt x="84" y="56"/>
                    <a:pt x="84" y="56"/>
                    <a:pt x="84" y="56"/>
                  </a:cubicBezTo>
                  <a:cubicBezTo>
                    <a:pt x="0" y="56"/>
                    <a:pt x="0" y="56"/>
                    <a:pt x="0" y="56"/>
                  </a:cubicBezTo>
                  <a:cubicBezTo>
                    <a:pt x="0" y="64"/>
                    <a:pt x="0" y="70"/>
                    <a:pt x="0" y="72"/>
                  </a:cubicBezTo>
                  <a:cubicBezTo>
                    <a:pt x="7" y="72"/>
                    <a:pt x="353" y="72"/>
                    <a:pt x="360" y="72"/>
                  </a:cubicBezTo>
                  <a:cubicBezTo>
                    <a:pt x="360" y="70"/>
                    <a:pt x="360" y="64"/>
                    <a:pt x="360" y="56"/>
                  </a:cubicBezTo>
                  <a:cubicBezTo>
                    <a:pt x="275" y="56"/>
                    <a:pt x="275" y="56"/>
                    <a:pt x="275" y="56"/>
                  </a:cubicBezTo>
                  <a:lnTo>
                    <a:pt x="275" y="16"/>
                  </a:lnTo>
                  <a:close/>
                  <a:moveTo>
                    <a:pt x="176" y="56"/>
                  </a:moveTo>
                  <a:cubicBezTo>
                    <a:pt x="91" y="56"/>
                    <a:pt x="91" y="56"/>
                    <a:pt x="91" y="56"/>
                  </a:cubicBezTo>
                  <a:cubicBezTo>
                    <a:pt x="91" y="16"/>
                    <a:pt x="91" y="16"/>
                    <a:pt x="91" y="16"/>
                  </a:cubicBezTo>
                  <a:cubicBezTo>
                    <a:pt x="176" y="16"/>
                    <a:pt x="176" y="16"/>
                    <a:pt x="176" y="16"/>
                  </a:cubicBezTo>
                  <a:lnTo>
                    <a:pt x="176" y="56"/>
                  </a:lnTo>
                  <a:close/>
                  <a:moveTo>
                    <a:pt x="268" y="56"/>
                  </a:moveTo>
                  <a:cubicBezTo>
                    <a:pt x="183" y="56"/>
                    <a:pt x="183" y="56"/>
                    <a:pt x="183" y="56"/>
                  </a:cubicBezTo>
                  <a:cubicBezTo>
                    <a:pt x="183" y="16"/>
                    <a:pt x="183" y="16"/>
                    <a:pt x="183" y="16"/>
                  </a:cubicBezTo>
                  <a:cubicBezTo>
                    <a:pt x="268" y="16"/>
                    <a:pt x="268" y="16"/>
                    <a:pt x="268" y="16"/>
                  </a:cubicBezTo>
                  <a:lnTo>
                    <a:pt x="268" y="5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nvGrpSpPr>
            <p:cNvPr id="514" name="Group 28"/>
            <p:cNvGrpSpPr>
              <a:grpSpLocks/>
            </p:cNvGrpSpPr>
            <p:nvPr/>
          </p:nvGrpSpPr>
          <p:grpSpPr bwMode="auto">
            <a:xfrm>
              <a:off x="2079" y="3187"/>
              <a:ext cx="425" cy="279"/>
              <a:chOff x="835" y="3187"/>
              <a:chExt cx="425" cy="279"/>
            </a:xfrm>
          </p:grpSpPr>
          <p:sp>
            <p:nvSpPr>
              <p:cNvPr id="515" name="Rectangle 29"/>
              <p:cNvSpPr>
                <a:spLocks noChangeAspect="1" noChangeArrowheads="1"/>
              </p:cNvSpPr>
              <p:nvPr/>
            </p:nvSpPr>
            <p:spPr bwMode="gray">
              <a:xfrm>
                <a:off x="835" y="3187"/>
                <a:ext cx="198" cy="27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16" name="Rectangle 30"/>
              <p:cNvSpPr>
                <a:spLocks noChangeAspect="1" noChangeArrowheads="1"/>
              </p:cNvSpPr>
              <p:nvPr/>
            </p:nvSpPr>
            <p:spPr bwMode="gray">
              <a:xfrm>
                <a:off x="1062" y="3187"/>
                <a:ext cx="198" cy="279"/>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sp>
        <p:nvSpPr>
          <p:cNvPr id="517" name="フローチャート : 磁気ディスク 516"/>
          <p:cNvSpPr/>
          <p:nvPr/>
        </p:nvSpPr>
        <p:spPr bwMode="auto">
          <a:xfrm>
            <a:off x="1351288" y="2996860"/>
            <a:ext cx="801687" cy="409575"/>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itchFamily="50" charset="-128"/>
              <a:ea typeface="ＭＳ Ｐゴシック" panose="020B0600070205080204" pitchFamily="50" charset="-128"/>
              <a:cs typeface="+mn-cs"/>
            </a:endParaRPr>
          </a:p>
        </p:txBody>
      </p:sp>
      <p:cxnSp>
        <p:nvCxnSpPr>
          <p:cNvPr id="518" name="カギ線コネクタ 2"/>
          <p:cNvCxnSpPr>
            <a:cxnSpLocks noChangeShapeType="1"/>
            <a:stCxn id="304" idx="3"/>
            <a:endCxn id="303" idx="1"/>
          </p:cNvCxnSpPr>
          <p:nvPr/>
        </p:nvCxnSpPr>
        <p:spPr bwMode="auto">
          <a:xfrm>
            <a:off x="2359341" y="2961142"/>
            <a:ext cx="1183375" cy="2018227"/>
          </a:xfrm>
          <a:prstGeom prst="bentConnector3">
            <a:avLst>
              <a:gd name="adj1" fmla="val 3721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519" name="カギ線コネクタ 279"/>
          <p:cNvCxnSpPr>
            <a:cxnSpLocks noChangeShapeType="1"/>
            <a:stCxn id="326" idx="3"/>
            <a:endCxn id="323" idx="1"/>
          </p:cNvCxnSpPr>
          <p:nvPr/>
        </p:nvCxnSpPr>
        <p:spPr bwMode="auto">
          <a:xfrm>
            <a:off x="2359341" y="4459741"/>
            <a:ext cx="1183375" cy="999052"/>
          </a:xfrm>
          <a:prstGeom prst="bentConnector3">
            <a:avLst>
              <a:gd name="adj1" fmla="val 33723"/>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520" name="カギ線コネクタ 281"/>
          <p:cNvCxnSpPr>
            <a:cxnSpLocks noChangeShapeType="1"/>
            <a:stCxn id="327" idx="3"/>
            <a:endCxn id="324" idx="1"/>
          </p:cNvCxnSpPr>
          <p:nvPr/>
        </p:nvCxnSpPr>
        <p:spPr bwMode="auto">
          <a:xfrm>
            <a:off x="2359341" y="5026459"/>
            <a:ext cx="1183375" cy="648234"/>
          </a:xfrm>
          <a:prstGeom prst="bentConnector3">
            <a:avLst>
              <a:gd name="adj1" fmla="val 1977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521" name="角丸四角形 282"/>
          <p:cNvSpPr>
            <a:spLocks noChangeArrowheads="1"/>
          </p:cNvSpPr>
          <p:nvPr/>
        </p:nvSpPr>
        <p:spPr bwMode="auto">
          <a:xfrm>
            <a:off x="1171900" y="5273335"/>
            <a:ext cx="1198563"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厚生労働省</a:t>
            </a:r>
            <a:endParaRPr kumimoji="1" lang="en-US" altLang="ja-JP"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rPr>
              <a:t>老健局</a:t>
            </a:r>
            <a:endParaRPr kumimoji="1" lang="en-US" altLang="ja-JP" sz="1000" b="0" i="0" u="none" strike="noStrike" kern="1200" cap="none" spc="0" normalizeH="0" baseline="0" noProof="0" dirty="0" smtClean="0">
              <a:ln>
                <a:noFill/>
              </a:ln>
              <a:solidFill>
                <a:srgbClr val="000000"/>
              </a:solidFill>
              <a:effectLst/>
              <a:uLnTx/>
              <a:uFillTx/>
              <a:latin typeface="ＭＳ Ｐゴシック" charset="-128"/>
              <a:ea typeface="ＭＳ Ｐゴシック" panose="020B0600070205080204" pitchFamily="50" charset="-128"/>
              <a:cs typeface="+mn-cs"/>
            </a:endParaRPr>
          </a:p>
        </p:txBody>
      </p:sp>
      <p:cxnSp>
        <p:nvCxnSpPr>
          <p:cNvPr id="522" name="カギ線コネクタ 283"/>
          <p:cNvCxnSpPr>
            <a:cxnSpLocks noChangeShapeType="1"/>
            <a:stCxn id="521" idx="3"/>
            <a:endCxn id="325" idx="1"/>
          </p:cNvCxnSpPr>
          <p:nvPr/>
        </p:nvCxnSpPr>
        <p:spPr bwMode="auto">
          <a:xfrm>
            <a:off x="2370464" y="5465423"/>
            <a:ext cx="1172252" cy="425171"/>
          </a:xfrm>
          <a:prstGeom prst="bentConnector3">
            <a:avLst>
              <a:gd name="adj1" fmla="val 12443"/>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sp>
        <p:nvSpPr>
          <p:cNvPr id="523" name="正方形/長方形 294"/>
          <p:cNvSpPr>
            <a:spLocks noChangeArrowheads="1"/>
          </p:cNvSpPr>
          <p:nvPr/>
        </p:nvSpPr>
        <p:spPr bwMode="auto">
          <a:xfrm rot="5400000">
            <a:off x="1536233" y="6348856"/>
            <a:ext cx="4222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a:t>
            </a: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cxnSp>
        <p:nvCxnSpPr>
          <p:cNvPr id="524" name="直線コネクタ 298"/>
          <p:cNvCxnSpPr>
            <a:cxnSpLocks noChangeShapeType="1"/>
          </p:cNvCxnSpPr>
          <p:nvPr/>
        </p:nvCxnSpPr>
        <p:spPr bwMode="auto">
          <a:xfrm flipH="1" flipV="1">
            <a:off x="8545835" y="4692290"/>
            <a:ext cx="407988" cy="635000"/>
          </a:xfrm>
          <a:prstGeom prst="line">
            <a:avLst/>
          </a:prstGeom>
          <a:noFill/>
          <a:ln w="12700" algn="ctr">
            <a:solidFill>
              <a:srgbClr val="7E7E7E"/>
            </a:solidFill>
            <a:round/>
            <a:headEnd type="arrow" w="med" len="med"/>
            <a:tailEnd/>
          </a:ln>
          <a:extLst>
            <a:ext uri="{909E8E84-426E-40DD-AFC4-6F175D3DCCD1}">
              <a14:hiddenFill xmlns:a14="http://schemas.microsoft.com/office/drawing/2010/main">
                <a:noFill/>
              </a14:hiddenFill>
            </a:ext>
          </a:extLst>
        </p:spPr>
      </p:cxnSp>
      <p:sp>
        <p:nvSpPr>
          <p:cNvPr id="525" name="正方形/長方形 301"/>
          <p:cNvSpPr>
            <a:spLocks noChangeArrowheads="1"/>
          </p:cNvSpPr>
          <p:nvPr/>
        </p:nvSpPr>
        <p:spPr bwMode="auto">
          <a:xfrm>
            <a:off x="8776019" y="4946310"/>
            <a:ext cx="8699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情報共有</a:t>
            </a:r>
            <a:endParaRPr kumimoji="1" lang="en-US" altLang="ja-JP"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26" name="正方形/長方形 304"/>
          <p:cNvSpPr>
            <a:spLocks noChangeArrowheads="1"/>
          </p:cNvSpPr>
          <p:nvPr/>
        </p:nvSpPr>
        <p:spPr bwMode="auto">
          <a:xfrm>
            <a:off x="8969699" y="6400440"/>
            <a:ext cx="606424" cy="274638"/>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27" name="正方形/長方形 306"/>
          <p:cNvSpPr>
            <a:spLocks noChangeArrowheads="1"/>
          </p:cNvSpPr>
          <p:nvPr/>
        </p:nvSpPr>
        <p:spPr bwMode="auto">
          <a:xfrm>
            <a:off x="8896676" y="6451260"/>
            <a:ext cx="608013" cy="276225"/>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28" name="正方形/長方形 307"/>
          <p:cNvSpPr>
            <a:spLocks noChangeArrowheads="1"/>
          </p:cNvSpPr>
          <p:nvPr/>
        </p:nvSpPr>
        <p:spPr bwMode="auto">
          <a:xfrm>
            <a:off x="8768079" y="6511585"/>
            <a:ext cx="677862" cy="263525"/>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事業所</a:t>
            </a:r>
          </a:p>
        </p:txBody>
      </p:sp>
      <p:sp>
        <p:nvSpPr>
          <p:cNvPr id="529" name="正方形/長方形 153"/>
          <p:cNvSpPr>
            <a:spLocks noChangeArrowheads="1"/>
          </p:cNvSpPr>
          <p:nvPr/>
        </p:nvSpPr>
        <p:spPr bwMode="auto">
          <a:xfrm>
            <a:off x="8963351" y="6054385"/>
            <a:ext cx="608013" cy="276225"/>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30" name="正方形/長方形 154"/>
          <p:cNvSpPr>
            <a:spLocks noChangeArrowheads="1"/>
          </p:cNvSpPr>
          <p:nvPr/>
        </p:nvSpPr>
        <p:spPr bwMode="auto">
          <a:xfrm>
            <a:off x="8891904" y="6106773"/>
            <a:ext cx="608012" cy="274637"/>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31" name="正方形/長方形 155"/>
          <p:cNvSpPr>
            <a:spLocks noChangeArrowheads="1"/>
          </p:cNvSpPr>
          <p:nvPr/>
        </p:nvSpPr>
        <p:spPr bwMode="auto">
          <a:xfrm>
            <a:off x="8763324" y="6167098"/>
            <a:ext cx="676275" cy="261937"/>
          </a:xfrm>
          <a:prstGeom prst="rect">
            <a:avLst/>
          </a:prstGeom>
          <a:solidFill>
            <a:schemeClr val="bg1"/>
          </a:solidFill>
          <a:ln w="6350" algn="ctr">
            <a:solidFill>
              <a:srgbClr val="7E7E7E"/>
            </a:solidFill>
            <a:round/>
            <a:headEnd/>
            <a:tailEnd/>
          </a:ln>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国民</a:t>
            </a:r>
          </a:p>
        </p:txBody>
      </p:sp>
      <p:grpSp>
        <p:nvGrpSpPr>
          <p:cNvPr id="532" name="Group 218"/>
          <p:cNvGrpSpPr>
            <a:grpSpLocks/>
          </p:cNvGrpSpPr>
          <p:nvPr/>
        </p:nvGrpSpPr>
        <p:grpSpPr bwMode="auto">
          <a:xfrm>
            <a:off x="9320530" y="6054365"/>
            <a:ext cx="398462" cy="431800"/>
            <a:chOff x="1986" y="2943"/>
            <a:chExt cx="366" cy="396"/>
          </a:xfrm>
        </p:grpSpPr>
        <p:grpSp>
          <p:nvGrpSpPr>
            <p:cNvPr id="533" name="Group 219"/>
            <p:cNvGrpSpPr>
              <a:grpSpLocks noChangeAspect="1"/>
            </p:cNvGrpSpPr>
            <p:nvPr/>
          </p:nvGrpSpPr>
          <p:grpSpPr bwMode="auto">
            <a:xfrm>
              <a:off x="1986" y="3109"/>
              <a:ext cx="366" cy="230"/>
              <a:chOff x="1906" y="-425"/>
              <a:chExt cx="2148" cy="1353"/>
            </a:xfrm>
          </p:grpSpPr>
          <p:sp>
            <p:nvSpPr>
              <p:cNvPr id="539" name="Freeform 220"/>
              <p:cNvSpPr>
                <a:spLocks noChangeAspect="1"/>
              </p:cNvSpPr>
              <p:nvPr/>
            </p:nvSpPr>
            <p:spPr bwMode="gray">
              <a:xfrm>
                <a:off x="1906" y="-425"/>
                <a:ext cx="2148" cy="1353"/>
              </a:xfrm>
              <a:custGeom>
                <a:avLst/>
                <a:gdLst>
                  <a:gd name="T0" fmla="*/ 622079 w 909"/>
                  <a:gd name="T1" fmla="*/ 0 h 573"/>
                  <a:gd name="T2" fmla="*/ 276818 w 909"/>
                  <a:gd name="T3" fmla="*/ 0 h 573"/>
                  <a:gd name="T4" fmla="*/ 0 w 909"/>
                  <a:gd name="T5" fmla="*/ 292588 h 573"/>
                  <a:gd name="T6" fmla="*/ 0 w 909"/>
                  <a:gd name="T7" fmla="*/ 553745 h 573"/>
                  <a:gd name="T8" fmla="*/ 164162 w 909"/>
                  <a:gd name="T9" fmla="*/ 553745 h 573"/>
                  <a:gd name="T10" fmla="*/ 164162 w 909"/>
                  <a:gd name="T11" fmla="*/ 282010 h 573"/>
                  <a:gd name="T12" fmla="*/ 184716 w 909"/>
                  <a:gd name="T13" fmla="*/ 282010 h 573"/>
                  <a:gd name="T14" fmla="*/ 186867 w 909"/>
                  <a:gd name="T15" fmla="*/ 553745 h 573"/>
                  <a:gd name="T16" fmla="*/ 696949 w 909"/>
                  <a:gd name="T17" fmla="*/ 553745 h 573"/>
                  <a:gd name="T18" fmla="*/ 698187 w 909"/>
                  <a:gd name="T19" fmla="*/ 282010 h 573"/>
                  <a:gd name="T20" fmla="*/ 719552 w 909"/>
                  <a:gd name="T21" fmla="*/ 282010 h 573"/>
                  <a:gd name="T22" fmla="*/ 719552 w 909"/>
                  <a:gd name="T23" fmla="*/ 553745 h 573"/>
                  <a:gd name="T24" fmla="*/ 883804 w 909"/>
                  <a:gd name="T25" fmla="*/ 553745 h 573"/>
                  <a:gd name="T26" fmla="*/ 883804 w 909"/>
                  <a:gd name="T27" fmla="*/ 292588 h 573"/>
                  <a:gd name="T28" fmla="*/ 622079 w 909"/>
                  <a:gd name="T29" fmla="*/ 0 h 5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9"/>
                  <a:gd name="T46" fmla="*/ 0 h 573"/>
                  <a:gd name="T47" fmla="*/ 909 w 909"/>
                  <a:gd name="T48" fmla="*/ 573 h 5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9" h="573">
                    <a:moveTo>
                      <a:pt x="640" y="0"/>
                    </a:moveTo>
                    <a:cubicBezTo>
                      <a:pt x="285" y="0"/>
                      <a:pt x="285" y="0"/>
                      <a:pt x="285" y="0"/>
                    </a:cubicBezTo>
                    <a:cubicBezTo>
                      <a:pt x="143" y="0"/>
                      <a:pt x="0" y="133"/>
                      <a:pt x="0" y="303"/>
                    </a:cubicBezTo>
                    <a:cubicBezTo>
                      <a:pt x="0" y="573"/>
                      <a:pt x="0" y="573"/>
                      <a:pt x="0" y="573"/>
                    </a:cubicBezTo>
                    <a:cubicBezTo>
                      <a:pt x="169" y="573"/>
                      <a:pt x="169" y="573"/>
                      <a:pt x="169" y="573"/>
                    </a:cubicBezTo>
                    <a:cubicBezTo>
                      <a:pt x="169" y="292"/>
                      <a:pt x="169" y="292"/>
                      <a:pt x="169" y="292"/>
                    </a:cubicBezTo>
                    <a:cubicBezTo>
                      <a:pt x="190" y="292"/>
                      <a:pt x="190" y="292"/>
                      <a:pt x="190" y="292"/>
                    </a:cubicBezTo>
                    <a:cubicBezTo>
                      <a:pt x="190" y="294"/>
                      <a:pt x="192" y="401"/>
                      <a:pt x="192" y="573"/>
                    </a:cubicBezTo>
                    <a:cubicBezTo>
                      <a:pt x="717" y="573"/>
                      <a:pt x="717" y="573"/>
                      <a:pt x="717" y="573"/>
                    </a:cubicBezTo>
                    <a:cubicBezTo>
                      <a:pt x="718" y="400"/>
                      <a:pt x="718" y="293"/>
                      <a:pt x="718" y="292"/>
                    </a:cubicBezTo>
                    <a:cubicBezTo>
                      <a:pt x="740" y="292"/>
                      <a:pt x="740" y="292"/>
                      <a:pt x="740" y="292"/>
                    </a:cubicBezTo>
                    <a:cubicBezTo>
                      <a:pt x="740" y="573"/>
                      <a:pt x="740" y="573"/>
                      <a:pt x="740" y="573"/>
                    </a:cubicBezTo>
                    <a:cubicBezTo>
                      <a:pt x="909" y="573"/>
                      <a:pt x="909" y="573"/>
                      <a:pt x="909" y="573"/>
                    </a:cubicBezTo>
                    <a:cubicBezTo>
                      <a:pt x="909" y="303"/>
                      <a:pt x="909" y="303"/>
                      <a:pt x="909" y="303"/>
                    </a:cubicBezTo>
                    <a:cubicBezTo>
                      <a:pt x="909" y="133"/>
                      <a:pt x="767" y="0"/>
                      <a:pt x="640" y="0"/>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40" name="Freeform 221"/>
              <p:cNvSpPr>
                <a:spLocks noChangeAspect="1"/>
              </p:cNvSpPr>
              <p:nvPr/>
            </p:nvSpPr>
            <p:spPr bwMode="gray">
              <a:xfrm>
                <a:off x="2563" y="-425"/>
                <a:ext cx="839" cy="394"/>
              </a:xfrm>
              <a:custGeom>
                <a:avLst/>
                <a:gdLst>
                  <a:gd name="T0" fmla="*/ 839 w 839"/>
                  <a:gd name="T1" fmla="*/ 0 h 394"/>
                  <a:gd name="T2" fmla="*/ 0 w 839"/>
                  <a:gd name="T3" fmla="*/ 0 h 394"/>
                  <a:gd name="T4" fmla="*/ 3 w 839"/>
                  <a:gd name="T5" fmla="*/ 394 h 394"/>
                  <a:gd name="T6" fmla="*/ 418 w 839"/>
                  <a:gd name="T7" fmla="*/ 177 h 394"/>
                  <a:gd name="T8" fmla="*/ 834 w 839"/>
                  <a:gd name="T9" fmla="*/ 394 h 394"/>
                  <a:gd name="T10" fmla="*/ 839 w 839"/>
                  <a:gd name="T11" fmla="*/ 0 h 394"/>
                  <a:gd name="T12" fmla="*/ 0 60000 65536"/>
                  <a:gd name="T13" fmla="*/ 0 60000 65536"/>
                  <a:gd name="T14" fmla="*/ 0 60000 65536"/>
                  <a:gd name="T15" fmla="*/ 0 60000 65536"/>
                  <a:gd name="T16" fmla="*/ 0 60000 65536"/>
                  <a:gd name="T17" fmla="*/ 0 60000 65536"/>
                  <a:gd name="T18" fmla="*/ 0 w 839"/>
                  <a:gd name="T19" fmla="*/ 0 h 394"/>
                  <a:gd name="T20" fmla="*/ 839 w 839"/>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839" h="394">
                    <a:moveTo>
                      <a:pt x="839" y="0"/>
                    </a:moveTo>
                    <a:lnTo>
                      <a:pt x="0" y="0"/>
                    </a:lnTo>
                    <a:lnTo>
                      <a:pt x="3" y="394"/>
                    </a:lnTo>
                    <a:lnTo>
                      <a:pt x="418" y="177"/>
                    </a:lnTo>
                    <a:lnTo>
                      <a:pt x="834" y="394"/>
                    </a:lnTo>
                    <a:lnTo>
                      <a:pt x="83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41" name="Oval 222"/>
              <p:cNvSpPr>
                <a:spLocks noChangeAspect="1" noChangeArrowheads="1"/>
              </p:cNvSpPr>
              <p:nvPr/>
            </p:nvSpPr>
            <p:spPr bwMode="gray">
              <a:xfrm>
                <a:off x="2937" y="118"/>
                <a:ext cx="106" cy="106"/>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42" name="Oval 223"/>
              <p:cNvSpPr>
                <a:spLocks noChangeAspect="1" noChangeArrowheads="1"/>
              </p:cNvSpPr>
              <p:nvPr/>
            </p:nvSpPr>
            <p:spPr bwMode="gray">
              <a:xfrm>
                <a:off x="2937" y="475"/>
                <a:ext cx="106" cy="106"/>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nvGrpSpPr>
            <p:cNvPr id="534" name="Group 224"/>
            <p:cNvGrpSpPr>
              <a:grpSpLocks noChangeAspect="1"/>
            </p:cNvGrpSpPr>
            <p:nvPr/>
          </p:nvGrpSpPr>
          <p:grpSpPr bwMode="auto">
            <a:xfrm>
              <a:off x="2069" y="2943"/>
              <a:ext cx="198" cy="204"/>
              <a:chOff x="2396" y="-1399"/>
              <a:chExt cx="1159" cy="1200"/>
            </a:xfrm>
          </p:grpSpPr>
          <p:sp>
            <p:nvSpPr>
              <p:cNvPr id="535" name="Freeform 225"/>
              <p:cNvSpPr>
                <a:spLocks noChangeAspect="1"/>
              </p:cNvSpPr>
              <p:nvPr/>
            </p:nvSpPr>
            <p:spPr bwMode="gray">
              <a:xfrm>
                <a:off x="2396" y="-1399"/>
                <a:ext cx="1159" cy="1200"/>
              </a:xfrm>
              <a:custGeom>
                <a:avLst/>
                <a:gdLst>
                  <a:gd name="T0" fmla="*/ 473261 w 491"/>
                  <a:gd name="T1" fmla="*/ 195791 h 508"/>
                  <a:gd name="T2" fmla="*/ 425927 w 491"/>
                  <a:gd name="T3" fmla="*/ 126789 h 508"/>
                  <a:gd name="T4" fmla="*/ 427097 w 491"/>
                  <a:gd name="T5" fmla="*/ 125105 h 508"/>
                  <a:gd name="T6" fmla="*/ 336455 w 491"/>
                  <a:gd name="T7" fmla="*/ 45527 h 508"/>
                  <a:gd name="T8" fmla="*/ 315187 w 491"/>
                  <a:gd name="T9" fmla="*/ 48480 h 508"/>
                  <a:gd name="T10" fmla="*/ 238032 w 491"/>
                  <a:gd name="T11" fmla="*/ 0 h 508"/>
                  <a:gd name="T12" fmla="*/ 156002 w 491"/>
                  <a:gd name="T13" fmla="*/ 63243 h 508"/>
                  <a:gd name="T14" fmla="*/ 109834 w 491"/>
                  <a:gd name="T15" fmla="*/ 44646 h 508"/>
                  <a:gd name="T16" fmla="*/ 39644 w 491"/>
                  <a:gd name="T17" fmla="*/ 116204 h 508"/>
                  <a:gd name="T18" fmla="*/ 41696 w 491"/>
                  <a:gd name="T19" fmla="*/ 131733 h 508"/>
                  <a:gd name="T20" fmla="*/ 0 w 491"/>
                  <a:gd name="T21" fmla="*/ 193739 h 508"/>
                  <a:gd name="T22" fmla="*/ 40459 w 491"/>
                  <a:gd name="T23" fmla="*/ 254856 h 508"/>
                  <a:gd name="T24" fmla="*/ 39644 w 491"/>
                  <a:gd name="T25" fmla="*/ 257650 h 508"/>
                  <a:gd name="T26" fmla="*/ 20465 w 491"/>
                  <a:gd name="T27" fmla="*/ 304573 h 508"/>
                  <a:gd name="T28" fmla="*/ 48954 w 491"/>
                  <a:gd name="T29" fmla="*/ 357879 h 508"/>
                  <a:gd name="T30" fmla="*/ 238032 w 491"/>
                  <a:gd name="T31" fmla="*/ 492581 h 508"/>
                  <a:gd name="T32" fmla="*/ 436476 w 491"/>
                  <a:gd name="T33" fmla="*/ 323846 h 508"/>
                  <a:gd name="T34" fmla="*/ 456195 w 491"/>
                  <a:gd name="T35" fmla="*/ 276239 h 508"/>
                  <a:gd name="T36" fmla="*/ 449959 w 491"/>
                  <a:gd name="T37" fmla="*/ 249125 h 508"/>
                  <a:gd name="T38" fmla="*/ 473261 w 491"/>
                  <a:gd name="T39" fmla="*/ 195791 h 5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1"/>
                  <a:gd name="T61" fmla="*/ 0 h 508"/>
                  <a:gd name="T62" fmla="*/ 491 w 491"/>
                  <a:gd name="T63" fmla="*/ 508 h 5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1" h="508">
                    <a:moveTo>
                      <a:pt x="491" y="202"/>
                    </a:moveTo>
                    <a:cubicBezTo>
                      <a:pt x="491" y="169"/>
                      <a:pt x="471" y="142"/>
                      <a:pt x="442" y="131"/>
                    </a:cubicBezTo>
                    <a:cubicBezTo>
                      <a:pt x="442" y="130"/>
                      <a:pt x="443" y="129"/>
                      <a:pt x="443" y="129"/>
                    </a:cubicBezTo>
                    <a:cubicBezTo>
                      <a:pt x="443" y="84"/>
                      <a:pt x="401" y="47"/>
                      <a:pt x="349" y="47"/>
                    </a:cubicBezTo>
                    <a:cubicBezTo>
                      <a:pt x="342" y="47"/>
                      <a:pt x="334" y="49"/>
                      <a:pt x="327" y="50"/>
                    </a:cubicBezTo>
                    <a:cubicBezTo>
                      <a:pt x="312" y="21"/>
                      <a:pt x="282" y="0"/>
                      <a:pt x="247" y="0"/>
                    </a:cubicBezTo>
                    <a:cubicBezTo>
                      <a:pt x="207" y="0"/>
                      <a:pt x="173" y="28"/>
                      <a:pt x="162" y="65"/>
                    </a:cubicBezTo>
                    <a:cubicBezTo>
                      <a:pt x="149" y="54"/>
                      <a:pt x="132" y="46"/>
                      <a:pt x="114" y="46"/>
                    </a:cubicBezTo>
                    <a:cubicBezTo>
                      <a:pt x="73" y="46"/>
                      <a:pt x="41" y="79"/>
                      <a:pt x="41" y="120"/>
                    </a:cubicBezTo>
                    <a:cubicBezTo>
                      <a:pt x="41" y="125"/>
                      <a:pt x="41" y="131"/>
                      <a:pt x="43" y="136"/>
                    </a:cubicBezTo>
                    <a:cubicBezTo>
                      <a:pt x="17" y="146"/>
                      <a:pt x="0" y="171"/>
                      <a:pt x="0" y="200"/>
                    </a:cubicBezTo>
                    <a:cubicBezTo>
                      <a:pt x="0" y="228"/>
                      <a:pt x="17" y="253"/>
                      <a:pt x="42" y="263"/>
                    </a:cubicBezTo>
                    <a:cubicBezTo>
                      <a:pt x="42" y="264"/>
                      <a:pt x="41" y="265"/>
                      <a:pt x="41" y="266"/>
                    </a:cubicBezTo>
                    <a:cubicBezTo>
                      <a:pt x="29" y="278"/>
                      <a:pt x="21" y="295"/>
                      <a:pt x="21" y="314"/>
                    </a:cubicBezTo>
                    <a:cubicBezTo>
                      <a:pt x="21" y="337"/>
                      <a:pt x="33" y="357"/>
                      <a:pt x="51" y="369"/>
                    </a:cubicBezTo>
                    <a:cubicBezTo>
                      <a:pt x="80" y="450"/>
                      <a:pt x="157" y="507"/>
                      <a:pt x="247" y="508"/>
                    </a:cubicBezTo>
                    <a:cubicBezTo>
                      <a:pt x="351" y="507"/>
                      <a:pt x="436" y="432"/>
                      <a:pt x="453" y="334"/>
                    </a:cubicBezTo>
                    <a:cubicBezTo>
                      <a:pt x="466" y="321"/>
                      <a:pt x="473" y="304"/>
                      <a:pt x="473" y="285"/>
                    </a:cubicBezTo>
                    <a:cubicBezTo>
                      <a:pt x="473" y="275"/>
                      <a:pt x="471" y="266"/>
                      <a:pt x="467" y="257"/>
                    </a:cubicBezTo>
                    <a:cubicBezTo>
                      <a:pt x="482" y="243"/>
                      <a:pt x="491" y="224"/>
                      <a:pt x="491" y="202"/>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36" name="Freeform 226"/>
              <p:cNvSpPr>
                <a:spLocks noChangeAspect="1" noEditPoints="1"/>
              </p:cNvSpPr>
              <p:nvPr/>
            </p:nvSpPr>
            <p:spPr bwMode="gray">
              <a:xfrm>
                <a:off x="2547" y="-1025"/>
                <a:ext cx="867" cy="765"/>
              </a:xfrm>
              <a:custGeom>
                <a:avLst/>
                <a:gdLst>
                  <a:gd name="T0" fmla="*/ 181458 w 367"/>
                  <a:gd name="T1" fmla="*/ 0 h 324"/>
                  <a:gd name="T2" fmla="*/ 11498 w 367"/>
                  <a:gd name="T3" fmla="*/ 73315 h 324"/>
                  <a:gd name="T4" fmla="*/ 0 w 367"/>
                  <a:gd name="T5" fmla="*/ 136182 h 324"/>
                  <a:gd name="T6" fmla="*/ 177473 w 367"/>
                  <a:gd name="T7" fmla="*/ 312904 h 324"/>
                  <a:gd name="T8" fmla="*/ 355980 w 367"/>
                  <a:gd name="T9" fmla="*/ 136182 h 324"/>
                  <a:gd name="T10" fmla="*/ 345392 w 367"/>
                  <a:gd name="T11" fmla="*/ 75211 h 324"/>
                  <a:gd name="T12" fmla="*/ 181458 w 367"/>
                  <a:gd name="T13" fmla="*/ 0 h 324"/>
                  <a:gd name="T14" fmla="*/ 83447 w 367"/>
                  <a:gd name="T15" fmla="*/ 200838 h 324"/>
                  <a:gd name="T16" fmla="*/ 59079 w 367"/>
                  <a:gd name="T17" fmla="*/ 176713 h 324"/>
                  <a:gd name="T18" fmla="*/ 83447 w 367"/>
                  <a:gd name="T19" fmla="*/ 153375 h 324"/>
                  <a:gd name="T20" fmla="*/ 106769 w 367"/>
                  <a:gd name="T21" fmla="*/ 176713 h 324"/>
                  <a:gd name="T22" fmla="*/ 83447 w 367"/>
                  <a:gd name="T23" fmla="*/ 200838 h 324"/>
                  <a:gd name="T24" fmla="*/ 273431 w 367"/>
                  <a:gd name="T25" fmla="*/ 200838 h 324"/>
                  <a:gd name="T26" fmla="*/ 250109 w 367"/>
                  <a:gd name="T27" fmla="*/ 176713 h 324"/>
                  <a:gd name="T28" fmla="*/ 273431 w 367"/>
                  <a:gd name="T29" fmla="*/ 153375 h 324"/>
                  <a:gd name="T30" fmla="*/ 297792 w 367"/>
                  <a:gd name="T31" fmla="*/ 176713 h 324"/>
                  <a:gd name="T32" fmla="*/ 273431 w 367"/>
                  <a:gd name="T33" fmla="*/ 200838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7"/>
                  <a:gd name="T52" fmla="*/ 0 h 324"/>
                  <a:gd name="T53" fmla="*/ 367 w 367"/>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7" h="324">
                    <a:moveTo>
                      <a:pt x="187" y="0"/>
                    </a:moveTo>
                    <a:cubicBezTo>
                      <a:pt x="105" y="0"/>
                      <a:pt x="43" y="46"/>
                      <a:pt x="12" y="76"/>
                    </a:cubicBezTo>
                    <a:cubicBezTo>
                      <a:pt x="4" y="96"/>
                      <a:pt x="0" y="118"/>
                      <a:pt x="0" y="141"/>
                    </a:cubicBezTo>
                    <a:cubicBezTo>
                      <a:pt x="0" y="242"/>
                      <a:pt x="82" y="324"/>
                      <a:pt x="183" y="324"/>
                    </a:cubicBezTo>
                    <a:cubicBezTo>
                      <a:pt x="285" y="324"/>
                      <a:pt x="367" y="242"/>
                      <a:pt x="367" y="141"/>
                    </a:cubicBezTo>
                    <a:cubicBezTo>
                      <a:pt x="367" y="119"/>
                      <a:pt x="363" y="98"/>
                      <a:pt x="356" y="78"/>
                    </a:cubicBezTo>
                    <a:cubicBezTo>
                      <a:pt x="326" y="47"/>
                      <a:pt x="267" y="0"/>
                      <a:pt x="187" y="0"/>
                    </a:cubicBezTo>
                    <a:close/>
                    <a:moveTo>
                      <a:pt x="86" y="208"/>
                    </a:moveTo>
                    <a:cubicBezTo>
                      <a:pt x="72" y="208"/>
                      <a:pt x="61" y="197"/>
                      <a:pt x="61" y="183"/>
                    </a:cubicBezTo>
                    <a:cubicBezTo>
                      <a:pt x="61" y="170"/>
                      <a:pt x="72" y="159"/>
                      <a:pt x="86" y="159"/>
                    </a:cubicBezTo>
                    <a:cubicBezTo>
                      <a:pt x="99" y="159"/>
                      <a:pt x="110" y="170"/>
                      <a:pt x="110" y="183"/>
                    </a:cubicBezTo>
                    <a:cubicBezTo>
                      <a:pt x="110" y="197"/>
                      <a:pt x="99" y="208"/>
                      <a:pt x="86" y="208"/>
                    </a:cubicBezTo>
                    <a:close/>
                    <a:moveTo>
                      <a:pt x="282" y="208"/>
                    </a:moveTo>
                    <a:cubicBezTo>
                      <a:pt x="269" y="208"/>
                      <a:pt x="258" y="197"/>
                      <a:pt x="258" y="183"/>
                    </a:cubicBezTo>
                    <a:cubicBezTo>
                      <a:pt x="258" y="170"/>
                      <a:pt x="269" y="159"/>
                      <a:pt x="282" y="159"/>
                    </a:cubicBezTo>
                    <a:cubicBezTo>
                      <a:pt x="296" y="159"/>
                      <a:pt x="307" y="170"/>
                      <a:pt x="307" y="183"/>
                    </a:cubicBezTo>
                    <a:cubicBezTo>
                      <a:pt x="307" y="197"/>
                      <a:pt x="296" y="208"/>
                      <a:pt x="282" y="2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37" name="Freeform 227"/>
              <p:cNvSpPr>
                <a:spLocks noChangeAspect="1"/>
              </p:cNvSpPr>
              <p:nvPr/>
            </p:nvSpPr>
            <p:spPr bwMode="gray">
              <a:xfrm>
                <a:off x="2445" y="-1139"/>
                <a:ext cx="482" cy="262"/>
              </a:xfrm>
              <a:custGeom>
                <a:avLst/>
                <a:gdLst>
                  <a:gd name="T0" fmla="*/ 26300 w 204"/>
                  <a:gd name="T1" fmla="*/ 106896 h 111"/>
                  <a:gd name="T2" fmla="*/ 37024 w 204"/>
                  <a:gd name="T3" fmla="*/ 43239 h 111"/>
                  <a:gd name="T4" fmla="*/ 198142 w 204"/>
                  <a:gd name="T5" fmla="*/ 21973 h 111"/>
                  <a:gd name="T6" fmla="*/ 26300 w 204"/>
                  <a:gd name="T7" fmla="*/ 106896 h 111"/>
                  <a:gd name="T8" fmla="*/ 0 60000 65536"/>
                  <a:gd name="T9" fmla="*/ 0 60000 65536"/>
                  <a:gd name="T10" fmla="*/ 0 60000 65536"/>
                  <a:gd name="T11" fmla="*/ 0 60000 65536"/>
                  <a:gd name="T12" fmla="*/ 0 w 204"/>
                  <a:gd name="T13" fmla="*/ 0 h 111"/>
                  <a:gd name="T14" fmla="*/ 204 w 204"/>
                  <a:gd name="T15" fmla="*/ 111 h 111"/>
                </a:gdLst>
                <a:ahLst/>
                <a:cxnLst>
                  <a:cxn ang="T8">
                    <a:pos x="T0" y="T1"/>
                  </a:cxn>
                  <a:cxn ang="T9">
                    <a:pos x="T2" y="T3"/>
                  </a:cxn>
                  <a:cxn ang="T10">
                    <a:pos x="T4" y="T5"/>
                  </a:cxn>
                  <a:cxn ang="T11">
                    <a:pos x="T6" y="T7"/>
                  </a:cxn>
                </a:cxnLst>
                <a:rect l="T12" t="T13" r="T14" b="T15"/>
                <a:pathLst>
                  <a:path w="204" h="111">
                    <a:moveTo>
                      <a:pt x="27" y="111"/>
                    </a:moveTo>
                    <a:cubicBezTo>
                      <a:pt x="0" y="91"/>
                      <a:pt x="18" y="63"/>
                      <a:pt x="38" y="45"/>
                    </a:cubicBezTo>
                    <a:cubicBezTo>
                      <a:pt x="71" y="14"/>
                      <a:pt x="160" y="0"/>
                      <a:pt x="204" y="23"/>
                    </a:cubicBezTo>
                    <a:cubicBezTo>
                      <a:pt x="120" y="40"/>
                      <a:pt x="60" y="56"/>
                      <a:pt x="27" y="111"/>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538" name="Freeform 228"/>
              <p:cNvSpPr>
                <a:spLocks noChangeAspect="1"/>
              </p:cNvSpPr>
              <p:nvPr/>
            </p:nvSpPr>
            <p:spPr bwMode="gray">
              <a:xfrm>
                <a:off x="2922" y="-1347"/>
                <a:ext cx="473" cy="286"/>
              </a:xfrm>
              <a:custGeom>
                <a:avLst/>
                <a:gdLst>
                  <a:gd name="T0" fmla="*/ 180073 w 200"/>
                  <a:gd name="T1" fmla="*/ 117882 h 121"/>
                  <a:gd name="T2" fmla="*/ 160614 w 200"/>
                  <a:gd name="T3" fmla="*/ 66489 h 121"/>
                  <a:gd name="T4" fmla="*/ 81153 w 200"/>
                  <a:gd name="T5" fmla="*/ 58587 h 121"/>
                  <a:gd name="T6" fmla="*/ 0 w 200"/>
                  <a:gd name="T7" fmla="*/ 13577 h 121"/>
                  <a:gd name="T8" fmla="*/ 43045 w 200"/>
                  <a:gd name="T9" fmla="*/ 105127 h 121"/>
                  <a:gd name="T10" fmla="*/ 180073 w 200"/>
                  <a:gd name="T11" fmla="*/ 117882 h 121"/>
                  <a:gd name="T12" fmla="*/ 0 60000 65536"/>
                  <a:gd name="T13" fmla="*/ 0 60000 65536"/>
                  <a:gd name="T14" fmla="*/ 0 60000 65536"/>
                  <a:gd name="T15" fmla="*/ 0 60000 65536"/>
                  <a:gd name="T16" fmla="*/ 0 60000 65536"/>
                  <a:gd name="T17" fmla="*/ 0 60000 65536"/>
                  <a:gd name="T18" fmla="*/ 0 w 200"/>
                  <a:gd name="T19" fmla="*/ 0 h 121"/>
                  <a:gd name="T20" fmla="*/ 200 w 200"/>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200" h="121">
                    <a:moveTo>
                      <a:pt x="184" y="121"/>
                    </a:moveTo>
                    <a:cubicBezTo>
                      <a:pt x="184" y="121"/>
                      <a:pt x="200" y="97"/>
                      <a:pt x="164" y="68"/>
                    </a:cubicBezTo>
                    <a:cubicBezTo>
                      <a:pt x="140" y="48"/>
                      <a:pt x="108" y="53"/>
                      <a:pt x="83" y="60"/>
                    </a:cubicBezTo>
                    <a:cubicBezTo>
                      <a:pt x="73" y="30"/>
                      <a:pt x="45" y="0"/>
                      <a:pt x="0" y="14"/>
                    </a:cubicBezTo>
                    <a:cubicBezTo>
                      <a:pt x="26" y="21"/>
                      <a:pt x="71" y="46"/>
                      <a:pt x="44" y="108"/>
                    </a:cubicBezTo>
                    <a:cubicBezTo>
                      <a:pt x="139" y="87"/>
                      <a:pt x="184" y="121"/>
                      <a:pt x="184" y="121"/>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grpSp>
      </p:grpSp>
      <p:sp>
        <p:nvSpPr>
          <p:cNvPr id="544" name="左中かっこ 95"/>
          <p:cNvSpPr>
            <a:spLocks/>
          </p:cNvSpPr>
          <p:nvPr/>
        </p:nvSpPr>
        <p:spPr bwMode="auto">
          <a:xfrm>
            <a:off x="3533193" y="6019975"/>
            <a:ext cx="84137" cy="174625"/>
          </a:xfrm>
          <a:prstGeom prst="leftBrace">
            <a:avLst>
              <a:gd name="adj1" fmla="val 24137"/>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50" charset="-128"/>
              <a:cs typeface="+mn-cs"/>
            </a:endParaRPr>
          </a:p>
        </p:txBody>
      </p:sp>
      <p:sp>
        <p:nvSpPr>
          <p:cNvPr id="546" name="角丸四角形 100"/>
          <p:cNvSpPr>
            <a:spLocks noChangeArrowheads="1"/>
          </p:cNvSpPr>
          <p:nvPr/>
        </p:nvSpPr>
        <p:spPr bwMode="auto">
          <a:xfrm>
            <a:off x="1181426" y="6035335"/>
            <a:ext cx="1198563" cy="258763"/>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rPr>
              <a:t>調査研究等</a:t>
            </a:r>
          </a:p>
        </p:txBody>
      </p:sp>
      <p:sp>
        <p:nvSpPr>
          <p:cNvPr id="547" name="左中かっこ 95"/>
          <p:cNvSpPr>
            <a:spLocks/>
          </p:cNvSpPr>
          <p:nvPr/>
        </p:nvSpPr>
        <p:spPr bwMode="auto">
          <a:xfrm>
            <a:off x="3542716" y="6278737"/>
            <a:ext cx="84137" cy="174625"/>
          </a:xfrm>
          <a:prstGeom prst="leftBrace">
            <a:avLst>
              <a:gd name="adj1" fmla="val 24137"/>
              <a:gd name="adj2" fmla="val 50000"/>
            </a:avLst>
          </a:prstGeom>
          <a:noFill/>
          <a:ln w="9525" algn="ctr">
            <a:solidFill>
              <a:srgbClr val="7E7E7E"/>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50" charset="-128"/>
              <a:cs typeface="+mn-cs"/>
            </a:endParaRPr>
          </a:p>
        </p:txBody>
      </p:sp>
      <p:cxnSp>
        <p:nvCxnSpPr>
          <p:cNvPr id="548" name="カギ線コネクタ 284"/>
          <p:cNvCxnSpPr>
            <a:cxnSpLocks noChangeShapeType="1"/>
            <a:stCxn id="546" idx="3"/>
          </p:cNvCxnSpPr>
          <p:nvPr/>
        </p:nvCxnSpPr>
        <p:spPr bwMode="auto">
          <a:xfrm flipV="1">
            <a:off x="2379990" y="6151128"/>
            <a:ext cx="1153203" cy="13588"/>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grpSp>
        <p:nvGrpSpPr>
          <p:cNvPr id="549" name="グループ化 4"/>
          <p:cNvGrpSpPr>
            <a:grpSpLocks/>
          </p:cNvGrpSpPr>
          <p:nvPr/>
        </p:nvGrpSpPr>
        <p:grpSpPr bwMode="auto">
          <a:xfrm flipV="1">
            <a:off x="338509" y="3923948"/>
            <a:ext cx="826911" cy="2238374"/>
            <a:chOff x="415925" y="3208435"/>
            <a:chExt cx="817563" cy="599854"/>
          </a:xfrm>
        </p:grpSpPr>
        <p:cxnSp>
          <p:nvCxnSpPr>
            <p:cNvPr id="550"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a:noFill/>
                </a14:hiddenFill>
              </a:ext>
            </a:extLst>
          </p:spPr>
        </p:cxnSp>
        <p:cxnSp>
          <p:nvCxnSpPr>
            <p:cNvPr id="551" name="直線矢印コネクタ 89"/>
            <p:cNvCxnSpPr>
              <a:cxnSpLocks noChangeShapeType="1"/>
            </p:cNvCxnSpPr>
            <p:nvPr/>
          </p:nvCxnSpPr>
          <p:spPr bwMode="auto">
            <a:xfrm>
              <a:off x="422275" y="3208435"/>
              <a:ext cx="0" cy="599854"/>
            </a:xfrm>
            <a:prstGeom prst="straightConnector1">
              <a:avLst/>
            </a:prstGeom>
            <a:noFill/>
            <a:ln w="9525" algn="ctr">
              <a:solidFill>
                <a:srgbClr val="7E7E7E"/>
              </a:solidFill>
              <a:round/>
              <a:headEnd/>
              <a:tailEnd/>
            </a:ln>
            <a:extLst>
              <a:ext uri="{909E8E84-426E-40DD-AFC4-6F175D3DCCD1}">
                <a14:hiddenFill xmlns:a14="http://schemas.microsoft.com/office/drawing/2010/main">
                  <a:noFill/>
                </a14:hiddenFill>
              </a:ext>
            </a:extLst>
          </p:spPr>
        </p:cxnSp>
      </p:grpSp>
      <p:graphicFrame>
        <p:nvGraphicFramePr>
          <p:cNvPr id="552" name="Group 320"/>
          <p:cNvGraphicFramePr>
            <a:graphicFrameLocks noGrp="1"/>
          </p:cNvGraphicFramePr>
          <p:nvPr>
            <p:extLst/>
          </p:nvPr>
        </p:nvGraphicFramePr>
        <p:xfrm>
          <a:off x="2924775" y="1529990"/>
          <a:ext cx="3354372" cy="2700880"/>
        </p:xfrm>
        <a:graphic>
          <a:graphicData uri="http://schemas.openxmlformats.org/drawingml/2006/table">
            <a:tbl>
              <a:tblPr/>
              <a:tblGrid>
                <a:gridCol w="624069">
                  <a:extLst>
                    <a:ext uri="{9D8B030D-6E8A-4147-A177-3AD203B41FA5}">
                      <a16:colId xmlns:a16="http://schemas.microsoft.com/office/drawing/2014/main" val="20000"/>
                    </a:ext>
                  </a:extLst>
                </a:gridCol>
                <a:gridCol w="2730303">
                  <a:extLst>
                    <a:ext uri="{9D8B030D-6E8A-4147-A177-3AD203B41FA5}">
                      <a16:colId xmlns:a16="http://schemas.microsoft.com/office/drawing/2014/main" val="20001"/>
                    </a:ext>
                  </a:extLst>
                </a:gridCol>
              </a:tblGrid>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　システム機能</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extLst>
                  <a:ext uri="{0D108BD9-81ED-4DB2-BD59-A6C34878D82A}">
                    <a16:rowId xmlns:a16="http://schemas.microsoft.com/office/drawing/2014/main" val="10000"/>
                  </a:ext>
                </a:extLst>
              </a:tr>
              <a:tr h="224367">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現状分析</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現状分析・課題抽出に有効な指標群を随時自動的に算出・提供</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指標群の解釈・課題抽出のポイント等の助言</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日常よく活用する指標群等の保存</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地域資源の位置情報・基本情報の提供</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GIS</a:t>
                      </a: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・グラフ等によって直感的に分析</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施策検討</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ベストプラクティス事例等を検索・閲覧</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22436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サービス見込み量、保険料等の将来推計</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将来推計の考え方、適切に推計するための留意点等の助言　</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実行管理</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計画値と実績値の乖離状況の管理、地域間比較等の分析</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9"/>
                  </a:ext>
                </a:extLst>
              </a:tr>
            </a:tbl>
          </a:graphicData>
        </a:graphic>
      </p:graphicFrame>
      <p:sp>
        <p:nvSpPr>
          <p:cNvPr id="553" name="二等辺三角形 96"/>
          <p:cNvSpPr>
            <a:spLocks noChangeArrowheads="1"/>
          </p:cNvSpPr>
          <p:nvPr/>
        </p:nvSpPr>
        <p:spPr bwMode="auto">
          <a:xfrm>
            <a:off x="3885205" y="4246612"/>
            <a:ext cx="1433512" cy="190500"/>
          </a:xfrm>
          <a:prstGeom prst="triangle">
            <a:avLst>
              <a:gd name="adj" fmla="val 50000"/>
            </a:avLst>
          </a:prstGeom>
          <a:solidFill>
            <a:srgbClr val="C89E28"/>
          </a:solidFill>
          <a:ln w="9525" algn="ctr">
            <a:solidFill>
              <a:srgbClr val="FFFFFF"/>
            </a:solidFill>
            <a:round/>
            <a:headEnd/>
            <a:tailEnd/>
          </a:ln>
        </p:spPr>
        <p:txBody>
          <a:bodyPr lIns="0" tIns="0" rIns="0" bIns="0" anchor="ctr"/>
          <a:lstStyle/>
          <a:p>
            <a:pPr marL="0" marR="0" lvl="0" indent="0" algn="ctr" defTabSz="914400" rtl="0" eaLnBrk="1" fontAlgn="b" latinLnBrk="0" hangingPunct="1">
              <a:lnSpc>
                <a:spcPct val="100000"/>
              </a:lnSpc>
              <a:spcBef>
                <a:spcPts val="0"/>
              </a:spcBef>
              <a:spcAft>
                <a:spcPts val="0"/>
              </a:spcAft>
              <a:buClrTx/>
              <a:buSzTx/>
              <a:buFont typeface="Wingdings" pitchFamily="2" charset="2"/>
              <a:buNone/>
              <a:tabLst/>
              <a:defRPr/>
            </a:pPr>
            <a:endParaRPr kumimoji="1" lang="ja-JP" altLang="en-US" sz="1400" b="0" i="0" u="none" strike="noStrike" kern="1200" cap="none" spc="0" normalizeH="0" baseline="0" noProof="0" smtClean="0">
              <a:ln>
                <a:noFill/>
              </a:ln>
              <a:solidFill>
                <a:srgbClr val="000000"/>
              </a:solidFill>
              <a:effectLst/>
              <a:uLnTx/>
              <a:uFillTx/>
              <a:latin typeface="ＭＳ Ｐゴシック" charset="-128"/>
              <a:ea typeface="ＭＳ Ｐゴシック" panose="020B0600070205080204" pitchFamily="50" charset="-128"/>
              <a:cs typeface="+mn-cs"/>
            </a:endParaRPr>
          </a:p>
        </p:txBody>
      </p:sp>
      <p:sp>
        <p:nvSpPr>
          <p:cNvPr id="2" name="テキスト ボックス 1"/>
          <p:cNvSpPr txBox="1"/>
          <p:nvPr/>
        </p:nvSpPr>
        <p:spPr>
          <a:xfrm>
            <a:off x="2830299" y="6669360"/>
            <a:ext cx="44117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黄色は開発当初想定したデータソースのうち、平成</a:t>
            </a: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９年度までに実装したもの</a:t>
            </a:r>
            <a:endPar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76744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p:nvPr>
            <p:extLst/>
          </p:nvPr>
        </p:nvGraphicFramePr>
        <p:xfrm>
          <a:off x="2108712" y="2208775"/>
          <a:ext cx="5688632" cy="4306677"/>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flipH="1" flipV="1">
            <a:off x="5760111" y="5862534"/>
            <a:ext cx="972160" cy="2913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513189" y="2281557"/>
            <a:ext cx="3042338" cy="690285"/>
          </a:xfrm>
          <a:prstGeom prst="rect">
            <a:avLst/>
          </a:prstGeom>
          <a:noFill/>
        </p:spPr>
        <p:txBody>
          <a:bodyPr wrap="square" rIns="35885" rtlCol="0">
            <a:spAutoFit/>
          </a:bodyPr>
          <a:lstStyle/>
          <a:p>
            <a:pPr marL="177231" indent="-177231"/>
            <a:r>
              <a:rPr lang="ja-JP" altLang="en-US" sz="1296" dirty="0">
                <a:solidFill>
                  <a:prstClr val="black"/>
                </a:solidFill>
                <a:latin typeface="メイリオ" pitchFamily="50" charset="-128"/>
                <a:ea typeface="メイリオ" pitchFamily="50" charset="-128"/>
              </a:rPr>
              <a:t>・第</a:t>
            </a:r>
            <a:r>
              <a:rPr lang="en-US" altLang="ja-JP" sz="1296" dirty="0">
                <a:solidFill>
                  <a:prstClr val="black"/>
                </a:solidFill>
                <a:latin typeface="メイリオ" pitchFamily="50" charset="-128"/>
                <a:ea typeface="メイリオ" pitchFamily="50" charset="-128"/>
              </a:rPr>
              <a:t>1</a:t>
            </a:r>
            <a:r>
              <a:rPr lang="ja-JP" altLang="en-US" sz="1296" dirty="0">
                <a:solidFill>
                  <a:prstClr val="black"/>
                </a:solidFill>
                <a:latin typeface="メイリオ" pitchFamily="50" charset="-128"/>
                <a:ea typeface="メイリオ" pitchFamily="50" charset="-128"/>
              </a:rPr>
              <a:t>号被保険者に占める</a:t>
            </a:r>
            <a:r>
              <a:rPr lang="en-US" altLang="ja-JP" sz="1296" dirty="0">
                <a:solidFill>
                  <a:prstClr val="black"/>
                </a:solidFill>
                <a:latin typeface="メイリオ" pitchFamily="50" charset="-128"/>
                <a:ea typeface="メイリオ" pitchFamily="50" charset="-128"/>
              </a:rPr>
              <a:t>75</a:t>
            </a:r>
            <a:r>
              <a:rPr lang="ja-JP" altLang="en-US" sz="1296" dirty="0">
                <a:solidFill>
                  <a:prstClr val="black"/>
                </a:solidFill>
                <a:latin typeface="メイリオ" pitchFamily="50" charset="-128"/>
                <a:ea typeface="メイリオ" pitchFamily="50" charset="-128"/>
              </a:rPr>
              <a:t>歳以上の高齢者の割合、所得段階別の割合等に応じて調整交付</a:t>
            </a:r>
          </a:p>
        </p:txBody>
      </p:sp>
      <p:cxnSp>
        <p:nvCxnSpPr>
          <p:cNvPr id="55" name="直線コネクタ 54"/>
          <p:cNvCxnSpPr/>
          <p:nvPr/>
        </p:nvCxnSpPr>
        <p:spPr>
          <a:xfrm flipH="1">
            <a:off x="5421085" y="1849885"/>
            <a:ext cx="1092122" cy="520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5187138" y="1921664"/>
            <a:ext cx="234027" cy="9331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272489" y="1921664"/>
            <a:ext cx="2652296" cy="8613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94" dirty="0">
                <a:solidFill>
                  <a:prstClr val="black"/>
                </a:solidFill>
                <a:latin typeface="Arial" pitchFamily="34" charset="0"/>
                <a:ea typeface="ＭＳ ゴシック" pitchFamily="49" charset="-128"/>
                <a:cs typeface="Arial" pitchFamily="34" charset="0"/>
              </a:rPr>
              <a:t>第</a:t>
            </a:r>
            <a:r>
              <a:rPr lang="en-US" altLang="ja-JP" sz="1994" dirty="0">
                <a:solidFill>
                  <a:prstClr val="black"/>
                </a:solidFill>
                <a:latin typeface="Arial" pitchFamily="34" charset="0"/>
                <a:ea typeface="ＭＳ ゴシック" pitchFamily="49" charset="-128"/>
                <a:cs typeface="Arial" pitchFamily="34" charset="0"/>
              </a:rPr>
              <a:t>1</a:t>
            </a:r>
            <a:r>
              <a:rPr lang="ja-JP" altLang="en-US" sz="1994" dirty="0">
                <a:solidFill>
                  <a:prstClr val="black"/>
                </a:solidFill>
                <a:latin typeface="Arial" pitchFamily="34" charset="0"/>
                <a:ea typeface="ＭＳ ゴシック" pitchFamily="49" charset="-128"/>
                <a:cs typeface="Arial" pitchFamily="34" charset="0"/>
              </a:rPr>
              <a:t>号保険料</a:t>
            </a:r>
            <a:endParaRPr lang="en-US" altLang="ja-JP" sz="1994" dirty="0">
              <a:solidFill>
                <a:prstClr val="black"/>
              </a:solidFill>
              <a:latin typeface="Arial" pitchFamily="34" charset="0"/>
              <a:ea typeface="ＭＳ ゴシック" pitchFamily="49" charset="-128"/>
              <a:cs typeface="Arial" pitchFamily="34" charset="0"/>
            </a:endParaRPr>
          </a:p>
          <a:p>
            <a:pPr algn="ctr"/>
            <a:r>
              <a:rPr lang="en-US" altLang="ja-JP" sz="1396" dirty="0">
                <a:solidFill>
                  <a:prstClr val="black"/>
                </a:solidFill>
                <a:latin typeface="Arial" pitchFamily="34" charset="0"/>
                <a:ea typeface="メイリオ" pitchFamily="50" charset="-128"/>
                <a:cs typeface="Arial" pitchFamily="34" charset="0"/>
              </a:rPr>
              <a:t>【65</a:t>
            </a:r>
            <a:r>
              <a:rPr lang="ja-JP" altLang="en-US" sz="1396" dirty="0">
                <a:solidFill>
                  <a:prstClr val="black"/>
                </a:solidFill>
                <a:latin typeface="Arial" pitchFamily="34" charset="0"/>
                <a:ea typeface="メイリオ" pitchFamily="50" charset="-128"/>
                <a:cs typeface="Arial" pitchFamily="34" charset="0"/>
              </a:rPr>
              <a:t>歳以上</a:t>
            </a:r>
            <a:r>
              <a:rPr lang="en-US" altLang="ja-JP" sz="1396" dirty="0">
                <a:solidFill>
                  <a:prstClr val="black"/>
                </a:solidFill>
                <a:latin typeface="Arial" pitchFamily="34" charset="0"/>
                <a:ea typeface="メイリオ" pitchFamily="50" charset="-128"/>
                <a:cs typeface="Arial" pitchFamily="34" charset="0"/>
              </a:rPr>
              <a:t>】</a:t>
            </a:r>
            <a:endParaRPr lang="en-US" altLang="ja-JP" sz="1396" dirty="0">
              <a:solidFill>
                <a:prstClr val="black"/>
              </a:solidFill>
              <a:latin typeface="Arial" pitchFamily="34" charset="0"/>
              <a:ea typeface="ＭＳ ゴシック" pitchFamily="49" charset="-128"/>
              <a:cs typeface="Arial" pitchFamily="34" charset="0"/>
            </a:endParaRPr>
          </a:p>
          <a:p>
            <a:pPr algn="ctr"/>
            <a:r>
              <a:rPr lang="en-US" altLang="ja-JP" sz="1794" dirty="0">
                <a:solidFill>
                  <a:prstClr val="black"/>
                </a:solidFill>
                <a:latin typeface="Arial" pitchFamily="34" charset="0"/>
                <a:ea typeface="ＭＳ ゴシック" pitchFamily="49" charset="-128"/>
                <a:cs typeface="Arial" pitchFamily="34" charset="0"/>
              </a:rPr>
              <a:t>23</a:t>
            </a:r>
            <a:r>
              <a:rPr lang="ja-JP" altLang="en-US" sz="1794" dirty="0">
                <a:solidFill>
                  <a:prstClr val="black"/>
                </a:solidFill>
                <a:latin typeface="Arial" pitchFamily="34" charset="0"/>
                <a:ea typeface="ＭＳ ゴシック" pitchFamily="49" charset="-128"/>
                <a:cs typeface="Arial" pitchFamily="34" charset="0"/>
              </a:rPr>
              <a:t>％</a:t>
            </a:r>
            <a:r>
              <a:rPr lang="ja-JP" altLang="en-US" sz="1595" dirty="0">
                <a:solidFill>
                  <a:prstClr val="black"/>
                </a:solidFill>
                <a:latin typeface="Arial" pitchFamily="34" charset="0"/>
                <a:ea typeface="ＭＳ ゴシック" pitchFamily="49" charset="-128"/>
                <a:cs typeface="Arial" pitchFamily="34" charset="0"/>
              </a:rPr>
              <a:t>（</a:t>
            </a:r>
            <a:r>
              <a:rPr lang="en-US" altLang="ja-JP" sz="1595" dirty="0" smtClean="0">
                <a:solidFill>
                  <a:prstClr val="black"/>
                </a:solidFill>
                <a:latin typeface="Arial" pitchFamily="34" charset="0"/>
                <a:ea typeface="ＭＳ ゴシック" pitchFamily="49" charset="-128"/>
                <a:cs typeface="Arial" pitchFamily="34" charset="0"/>
              </a:rPr>
              <a:t>2.5</a:t>
            </a:r>
            <a:r>
              <a:rPr lang="ja-JP" altLang="en-US" sz="1595" dirty="0" smtClean="0">
                <a:solidFill>
                  <a:prstClr val="black"/>
                </a:solidFill>
                <a:latin typeface="Arial" pitchFamily="34" charset="0"/>
                <a:ea typeface="ＭＳ ゴシック" pitchFamily="49" charset="-128"/>
                <a:cs typeface="Arial" pitchFamily="34" charset="0"/>
              </a:rPr>
              <a:t>兆</a:t>
            </a:r>
            <a:r>
              <a:rPr lang="ja-JP" altLang="en-US" sz="1595" dirty="0">
                <a:solidFill>
                  <a:prstClr val="black"/>
                </a:solidFill>
                <a:latin typeface="Arial" pitchFamily="34" charset="0"/>
                <a:ea typeface="ＭＳ ゴシック" pitchFamily="49" charset="-128"/>
                <a:cs typeface="Arial" pitchFamily="34" charset="0"/>
              </a:rPr>
              <a:t>円）</a:t>
            </a:r>
            <a:endParaRPr lang="en-US" altLang="ja-JP" sz="1794" dirty="0">
              <a:solidFill>
                <a:prstClr val="black"/>
              </a:solidFill>
              <a:latin typeface="Arial" pitchFamily="34" charset="0"/>
              <a:ea typeface="ＭＳ ゴシック" pitchFamily="49" charset="-128"/>
              <a:cs typeface="Arial" pitchFamily="34" charset="0"/>
            </a:endParaRPr>
          </a:p>
        </p:txBody>
      </p:sp>
      <p:sp>
        <p:nvSpPr>
          <p:cNvPr id="75" name="正方形/長方形 74"/>
          <p:cNvSpPr/>
          <p:nvPr/>
        </p:nvSpPr>
        <p:spPr>
          <a:xfrm>
            <a:off x="6513295" y="1634553"/>
            <a:ext cx="3264268" cy="646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94" dirty="0">
                <a:solidFill>
                  <a:prstClr val="black"/>
                </a:solidFill>
                <a:latin typeface="Arial" pitchFamily="34" charset="0"/>
                <a:ea typeface="ＭＳ ゴシック" pitchFamily="49" charset="-128"/>
                <a:cs typeface="Arial" pitchFamily="34" charset="0"/>
              </a:rPr>
              <a:t>国庫負担金</a:t>
            </a:r>
            <a:r>
              <a:rPr lang="en-US" altLang="ja-JP" sz="1994" dirty="0">
                <a:solidFill>
                  <a:prstClr val="black"/>
                </a:solidFill>
                <a:latin typeface="Arial" pitchFamily="34" charset="0"/>
                <a:ea typeface="ＭＳ ゴシック" pitchFamily="49" charset="-128"/>
                <a:cs typeface="Arial" pitchFamily="34" charset="0"/>
              </a:rPr>
              <a:t>【</a:t>
            </a:r>
            <a:r>
              <a:rPr lang="ja-JP" altLang="en-US" sz="1994" dirty="0">
                <a:solidFill>
                  <a:prstClr val="black"/>
                </a:solidFill>
                <a:latin typeface="Arial" pitchFamily="34" charset="0"/>
                <a:ea typeface="ＭＳ ゴシック" pitchFamily="49" charset="-128"/>
                <a:cs typeface="Arial" pitchFamily="34" charset="0"/>
              </a:rPr>
              <a:t>調整交付金</a:t>
            </a:r>
            <a:r>
              <a:rPr lang="en-US" altLang="ja-JP" sz="1994" dirty="0">
                <a:solidFill>
                  <a:prstClr val="black"/>
                </a:solidFill>
                <a:latin typeface="Arial" pitchFamily="34" charset="0"/>
                <a:ea typeface="ＭＳ ゴシック" pitchFamily="49" charset="-128"/>
                <a:cs typeface="Arial" pitchFamily="34" charset="0"/>
              </a:rPr>
              <a:t>】</a:t>
            </a:r>
            <a:r>
              <a:rPr lang="ja-JP" altLang="en-US" sz="1595" dirty="0">
                <a:solidFill>
                  <a:prstClr val="black"/>
                </a:solidFill>
                <a:latin typeface="Arial" pitchFamily="34" charset="0"/>
                <a:ea typeface="ＭＳ ゴシック" pitchFamily="49" charset="-128"/>
                <a:cs typeface="Arial" pitchFamily="34" charset="0"/>
              </a:rPr>
              <a:t>　</a:t>
            </a:r>
            <a:endParaRPr lang="en-US" altLang="ja-JP" sz="1595" dirty="0">
              <a:solidFill>
                <a:prstClr val="black"/>
              </a:solidFill>
              <a:latin typeface="Arial" pitchFamily="34" charset="0"/>
              <a:ea typeface="ＭＳ ゴシック" pitchFamily="49" charset="-128"/>
              <a:cs typeface="Arial" pitchFamily="34" charset="0"/>
            </a:endParaRPr>
          </a:p>
          <a:p>
            <a:pPr algn="ctr"/>
            <a:r>
              <a:rPr lang="en-US" altLang="ja-JP" sz="1794" dirty="0">
                <a:solidFill>
                  <a:prstClr val="black"/>
                </a:solidFill>
                <a:latin typeface="Arial" pitchFamily="34" charset="0"/>
                <a:ea typeface="ＭＳ ゴシック" pitchFamily="49" charset="-128"/>
                <a:cs typeface="Arial" pitchFamily="34" charset="0"/>
              </a:rPr>
              <a:t>5</a:t>
            </a:r>
            <a:r>
              <a:rPr lang="ja-JP" altLang="en-US" sz="1794" dirty="0">
                <a:solidFill>
                  <a:prstClr val="black"/>
                </a:solidFill>
                <a:latin typeface="Arial" pitchFamily="34" charset="0"/>
                <a:ea typeface="ＭＳ ゴシック" pitchFamily="49" charset="-128"/>
                <a:cs typeface="Arial" pitchFamily="34" charset="0"/>
              </a:rPr>
              <a:t>％</a:t>
            </a:r>
            <a:r>
              <a:rPr lang="ja-JP" altLang="en-US" sz="1595" dirty="0">
                <a:solidFill>
                  <a:prstClr val="black"/>
                </a:solidFill>
                <a:latin typeface="Arial" pitchFamily="34" charset="0"/>
                <a:ea typeface="ＭＳ ゴシック" pitchFamily="49" charset="-128"/>
                <a:cs typeface="Arial" pitchFamily="34" charset="0"/>
              </a:rPr>
              <a:t>（</a:t>
            </a:r>
            <a:r>
              <a:rPr lang="en-US" altLang="ja-JP" sz="1595" dirty="0">
                <a:solidFill>
                  <a:prstClr val="black"/>
                </a:solidFill>
                <a:latin typeface="Arial" pitchFamily="34" charset="0"/>
                <a:ea typeface="ＭＳ ゴシック" pitchFamily="49" charset="-128"/>
                <a:cs typeface="Arial" pitchFamily="34" charset="0"/>
              </a:rPr>
              <a:t>0.5</a:t>
            </a:r>
            <a:r>
              <a:rPr lang="ja-JP" altLang="en-US" sz="1595" dirty="0">
                <a:solidFill>
                  <a:prstClr val="black"/>
                </a:solidFill>
                <a:latin typeface="Arial" pitchFamily="34" charset="0"/>
                <a:ea typeface="ＭＳ ゴシック" pitchFamily="49" charset="-128"/>
                <a:cs typeface="Arial" pitchFamily="34" charset="0"/>
              </a:rPr>
              <a:t>兆円）</a:t>
            </a:r>
            <a:endParaRPr lang="ja-JP" altLang="en-US" sz="1196" dirty="0">
              <a:solidFill>
                <a:prstClr val="black"/>
              </a:solidFill>
              <a:latin typeface="Arial" pitchFamily="34" charset="0"/>
              <a:ea typeface="ＭＳ ゴシック" pitchFamily="49" charset="-128"/>
              <a:cs typeface="Arial" pitchFamily="34" charset="0"/>
            </a:endParaRPr>
          </a:p>
        </p:txBody>
      </p:sp>
      <p:sp>
        <p:nvSpPr>
          <p:cNvPr id="76" name="正方形/長方形 75"/>
          <p:cNvSpPr/>
          <p:nvPr/>
        </p:nvSpPr>
        <p:spPr>
          <a:xfrm>
            <a:off x="7137365" y="2971842"/>
            <a:ext cx="2640191" cy="8878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885" rIns="35885" rtlCol="0" anchor="ctr"/>
          <a:lstStyle/>
          <a:p>
            <a:pPr algn="ctr"/>
            <a:r>
              <a:rPr lang="ja-JP" altLang="en-US" sz="1994" dirty="0">
                <a:solidFill>
                  <a:prstClr val="black"/>
                </a:solidFill>
                <a:latin typeface="Arial" pitchFamily="34" charset="0"/>
                <a:ea typeface="ＭＳ ゴシック" pitchFamily="49" charset="-128"/>
                <a:cs typeface="Arial" pitchFamily="34" charset="0"/>
              </a:rPr>
              <a:t>国庫負担金</a:t>
            </a:r>
            <a:r>
              <a:rPr lang="en-US" altLang="ja-JP" sz="1994" dirty="0">
                <a:solidFill>
                  <a:prstClr val="black"/>
                </a:solidFill>
                <a:latin typeface="Arial" pitchFamily="34" charset="0"/>
                <a:ea typeface="ＭＳ ゴシック" pitchFamily="49" charset="-128"/>
                <a:cs typeface="Arial" pitchFamily="34" charset="0"/>
              </a:rPr>
              <a:t>【</a:t>
            </a:r>
            <a:r>
              <a:rPr lang="ja-JP" altLang="en-US" sz="1994" dirty="0">
                <a:solidFill>
                  <a:prstClr val="black"/>
                </a:solidFill>
                <a:latin typeface="Arial" pitchFamily="34" charset="0"/>
                <a:ea typeface="ＭＳ ゴシック" pitchFamily="49" charset="-128"/>
                <a:cs typeface="Arial" pitchFamily="34" charset="0"/>
              </a:rPr>
              <a:t>定率分</a:t>
            </a:r>
            <a:r>
              <a:rPr lang="en-US" altLang="ja-JP" sz="1994" dirty="0">
                <a:solidFill>
                  <a:prstClr val="black"/>
                </a:solidFill>
                <a:latin typeface="Arial" pitchFamily="34" charset="0"/>
                <a:ea typeface="ＭＳ ゴシック" pitchFamily="49" charset="-128"/>
                <a:cs typeface="Arial" pitchFamily="34" charset="0"/>
              </a:rPr>
              <a:t>】</a:t>
            </a:r>
            <a:r>
              <a:rPr lang="ja-JP" altLang="en-US" sz="1595" dirty="0">
                <a:solidFill>
                  <a:prstClr val="black"/>
                </a:solidFill>
                <a:latin typeface="Arial" pitchFamily="34" charset="0"/>
                <a:ea typeface="ＭＳ ゴシック" pitchFamily="49" charset="-128"/>
                <a:cs typeface="Arial" pitchFamily="34" charset="0"/>
              </a:rPr>
              <a:t>　</a:t>
            </a:r>
            <a:endParaRPr lang="en-US" altLang="ja-JP" sz="1595" dirty="0">
              <a:solidFill>
                <a:prstClr val="black"/>
              </a:solidFill>
              <a:latin typeface="Arial" pitchFamily="34" charset="0"/>
              <a:ea typeface="ＭＳ ゴシック" pitchFamily="49" charset="-128"/>
              <a:cs typeface="Arial" pitchFamily="34" charset="0"/>
            </a:endParaRPr>
          </a:p>
          <a:p>
            <a:pPr algn="ctr"/>
            <a:r>
              <a:rPr lang="en-US" altLang="ja-JP" sz="1794" dirty="0">
                <a:solidFill>
                  <a:prstClr val="black"/>
                </a:solidFill>
                <a:latin typeface="Arial" pitchFamily="34" charset="0"/>
                <a:ea typeface="ＭＳ ゴシック" pitchFamily="49" charset="-128"/>
                <a:cs typeface="Arial" pitchFamily="34" charset="0"/>
              </a:rPr>
              <a:t>20</a:t>
            </a:r>
            <a:r>
              <a:rPr lang="ja-JP" altLang="en-US" sz="1794" dirty="0">
                <a:solidFill>
                  <a:prstClr val="black"/>
                </a:solidFill>
                <a:latin typeface="Arial" pitchFamily="34" charset="0"/>
                <a:ea typeface="ＭＳ ゴシック" pitchFamily="49" charset="-128"/>
                <a:cs typeface="Arial" pitchFamily="34" charset="0"/>
              </a:rPr>
              <a:t>％</a:t>
            </a:r>
            <a:r>
              <a:rPr lang="ja-JP" altLang="en-US" sz="1595" dirty="0" smtClean="0">
                <a:solidFill>
                  <a:prstClr val="black"/>
                </a:solidFill>
                <a:latin typeface="Arial" pitchFamily="34" charset="0"/>
                <a:ea typeface="ＭＳ ゴシック" pitchFamily="49" charset="-128"/>
                <a:cs typeface="Arial" pitchFamily="34" charset="0"/>
              </a:rPr>
              <a:t>（</a:t>
            </a:r>
            <a:r>
              <a:rPr lang="en-US" altLang="ja-JP" sz="1595" dirty="0" smtClean="0">
                <a:solidFill>
                  <a:prstClr val="black"/>
                </a:solidFill>
                <a:latin typeface="Arial" pitchFamily="34" charset="0"/>
                <a:ea typeface="ＭＳ ゴシック" pitchFamily="49" charset="-128"/>
                <a:cs typeface="Arial" pitchFamily="34" charset="0"/>
              </a:rPr>
              <a:t>2.0</a:t>
            </a:r>
            <a:r>
              <a:rPr lang="ja-JP" altLang="en-US" sz="1595" dirty="0" smtClean="0">
                <a:solidFill>
                  <a:prstClr val="black"/>
                </a:solidFill>
                <a:latin typeface="Arial" pitchFamily="34" charset="0"/>
                <a:ea typeface="ＭＳ ゴシック" pitchFamily="49" charset="-128"/>
                <a:cs typeface="Arial" pitchFamily="34" charset="0"/>
              </a:rPr>
              <a:t>兆</a:t>
            </a:r>
            <a:r>
              <a:rPr lang="ja-JP" altLang="en-US" sz="1595" dirty="0">
                <a:solidFill>
                  <a:prstClr val="black"/>
                </a:solidFill>
                <a:latin typeface="Arial" pitchFamily="34" charset="0"/>
                <a:ea typeface="ＭＳ ゴシック" pitchFamily="49" charset="-128"/>
                <a:cs typeface="Arial" pitchFamily="34" charset="0"/>
              </a:rPr>
              <a:t>円）</a:t>
            </a:r>
          </a:p>
        </p:txBody>
      </p:sp>
      <p:sp>
        <p:nvSpPr>
          <p:cNvPr id="77" name="正方形/長方形 76"/>
          <p:cNvSpPr/>
          <p:nvPr/>
        </p:nvSpPr>
        <p:spPr>
          <a:xfrm>
            <a:off x="7137371" y="4577447"/>
            <a:ext cx="2352261" cy="8613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94" dirty="0">
                <a:solidFill>
                  <a:prstClr val="black"/>
                </a:solidFill>
                <a:latin typeface="Arial" pitchFamily="34" charset="0"/>
                <a:ea typeface="ＭＳ ゴシック" pitchFamily="49" charset="-128"/>
                <a:cs typeface="Arial" pitchFamily="34" charset="0"/>
              </a:rPr>
              <a:t>都道府県負担金</a:t>
            </a:r>
            <a:endParaRPr lang="en-US" altLang="ja-JP" sz="1994" dirty="0">
              <a:solidFill>
                <a:prstClr val="black"/>
              </a:solidFill>
              <a:latin typeface="Arial" pitchFamily="34" charset="0"/>
              <a:ea typeface="ＭＳ ゴシック" pitchFamily="49" charset="-128"/>
              <a:cs typeface="Arial" pitchFamily="34" charset="0"/>
            </a:endParaRPr>
          </a:p>
          <a:p>
            <a:pPr algn="ctr"/>
            <a:r>
              <a:rPr lang="ja-JP" altLang="en-US" sz="1794" dirty="0">
                <a:solidFill>
                  <a:prstClr val="black"/>
                </a:solidFill>
                <a:latin typeface="Arial" pitchFamily="34" charset="0"/>
                <a:ea typeface="ＭＳ ゴシック" pitchFamily="49" charset="-128"/>
                <a:cs typeface="Arial" pitchFamily="34" charset="0"/>
              </a:rPr>
              <a:t>　</a:t>
            </a:r>
            <a:r>
              <a:rPr lang="en-US" altLang="ja-JP" sz="1794" dirty="0">
                <a:solidFill>
                  <a:prstClr val="black"/>
                </a:solidFill>
                <a:latin typeface="Arial" pitchFamily="34" charset="0"/>
                <a:ea typeface="ＭＳ ゴシック" pitchFamily="49" charset="-128"/>
                <a:cs typeface="Arial" pitchFamily="34" charset="0"/>
              </a:rPr>
              <a:t>12.5</a:t>
            </a:r>
            <a:r>
              <a:rPr lang="ja-JP" altLang="en-US" sz="1794" dirty="0">
                <a:solidFill>
                  <a:prstClr val="black"/>
                </a:solidFill>
                <a:latin typeface="Arial" pitchFamily="34" charset="0"/>
                <a:ea typeface="ＭＳ ゴシック" pitchFamily="49" charset="-128"/>
                <a:cs typeface="Arial" pitchFamily="34" charset="0"/>
              </a:rPr>
              <a:t>％</a:t>
            </a:r>
            <a:r>
              <a:rPr lang="ja-JP" altLang="en-US" sz="1595" dirty="0">
                <a:solidFill>
                  <a:prstClr val="black"/>
                </a:solidFill>
                <a:latin typeface="Arial" pitchFamily="34" charset="0"/>
                <a:ea typeface="ＭＳ ゴシック" pitchFamily="49" charset="-128"/>
                <a:cs typeface="Arial" pitchFamily="34" charset="0"/>
              </a:rPr>
              <a:t>（</a:t>
            </a:r>
            <a:r>
              <a:rPr lang="en-US" altLang="ja-JP" sz="1595" dirty="0" smtClean="0">
                <a:solidFill>
                  <a:prstClr val="black"/>
                </a:solidFill>
                <a:latin typeface="Arial" pitchFamily="34" charset="0"/>
                <a:ea typeface="ＭＳ ゴシック" pitchFamily="49" charset="-128"/>
                <a:cs typeface="Arial" pitchFamily="34" charset="0"/>
              </a:rPr>
              <a:t>1.5</a:t>
            </a:r>
            <a:r>
              <a:rPr lang="ja-JP" altLang="en-US" sz="1595" dirty="0" smtClean="0">
                <a:solidFill>
                  <a:prstClr val="black"/>
                </a:solidFill>
                <a:latin typeface="Arial" pitchFamily="34" charset="0"/>
                <a:ea typeface="ＭＳ ゴシック" pitchFamily="49" charset="-128"/>
                <a:cs typeface="Arial" pitchFamily="34" charset="0"/>
              </a:rPr>
              <a:t>兆</a:t>
            </a:r>
            <a:r>
              <a:rPr lang="ja-JP" altLang="en-US" sz="1595" dirty="0">
                <a:solidFill>
                  <a:prstClr val="black"/>
                </a:solidFill>
                <a:latin typeface="Arial" pitchFamily="34" charset="0"/>
                <a:ea typeface="ＭＳ ゴシック" pitchFamily="49" charset="-128"/>
                <a:cs typeface="Arial" pitchFamily="34" charset="0"/>
              </a:rPr>
              <a:t>円）</a:t>
            </a:r>
          </a:p>
        </p:txBody>
      </p:sp>
      <p:sp>
        <p:nvSpPr>
          <p:cNvPr id="84" name="正方形/長方形 83"/>
          <p:cNvSpPr/>
          <p:nvPr/>
        </p:nvSpPr>
        <p:spPr>
          <a:xfrm>
            <a:off x="116602" y="5941228"/>
            <a:ext cx="4134459" cy="64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917" tIns="45457" rIns="90917" bIns="45457"/>
          <a:lstStyle/>
          <a:p>
            <a:r>
              <a:rPr lang="ja-JP" altLang="en-US" sz="1296" dirty="0">
                <a:solidFill>
                  <a:prstClr val="black"/>
                </a:solidFill>
                <a:latin typeface="Arial" pitchFamily="34" charset="0"/>
                <a:ea typeface="メイリオ" pitchFamily="50" charset="-128"/>
                <a:cs typeface="Arial" pitchFamily="34" charset="0"/>
              </a:rPr>
              <a:t>・第</a:t>
            </a:r>
            <a:r>
              <a:rPr lang="en-US" altLang="ja-JP" sz="1296" dirty="0">
                <a:solidFill>
                  <a:prstClr val="black"/>
                </a:solidFill>
                <a:latin typeface="Arial" pitchFamily="34" charset="0"/>
                <a:ea typeface="メイリオ" pitchFamily="50" charset="-128"/>
                <a:cs typeface="Arial" pitchFamily="34" charset="0"/>
              </a:rPr>
              <a:t>2</a:t>
            </a:r>
            <a:r>
              <a:rPr lang="ja-JP" altLang="en-US" sz="1296" dirty="0">
                <a:solidFill>
                  <a:prstClr val="black"/>
                </a:solidFill>
                <a:latin typeface="Arial" pitchFamily="34" charset="0"/>
                <a:ea typeface="メイリオ" pitchFamily="50" charset="-128"/>
                <a:cs typeface="Arial" pitchFamily="34" charset="0"/>
              </a:rPr>
              <a:t>号保険料の公費負担（</a:t>
            </a:r>
            <a:r>
              <a:rPr lang="en-US" altLang="ja-JP" sz="1296" dirty="0" smtClean="0">
                <a:solidFill>
                  <a:prstClr val="black"/>
                </a:solidFill>
                <a:latin typeface="Arial" pitchFamily="34" charset="0"/>
                <a:ea typeface="メイリオ" pitchFamily="50" charset="-128"/>
                <a:cs typeface="Arial" pitchFamily="34" charset="0"/>
              </a:rPr>
              <a:t>0.3</a:t>
            </a:r>
            <a:r>
              <a:rPr lang="ja-JP" altLang="en-US" sz="1296" dirty="0" smtClean="0">
                <a:solidFill>
                  <a:prstClr val="black"/>
                </a:solidFill>
                <a:latin typeface="Arial" pitchFamily="34" charset="0"/>
                <a:ea typeface="メイリオ" pitchFamily="50" charset="-128"/>
                <a:cs typeface="Arial" pitchFamily="34" charset="0"/>
              </a:rPr>
              <a:t>兆</a:t>
            </a:r>
            <a:r>
              <a:rPr lang="ja-JP" altLang="en-US" sz="1296" dirty="0">
                <a:solidFill>
                  <a:prstClr val="black"/>
                </a:solidFill>
                <a:latin typeface="Arial" pitchFamily="34" charset="0"/>
                <a:ea typeface="メイリオ" pitchFamily="50" charset="-128"/>
                <a:cs typeface="Arial" pitchFamily="34" charset="0"/>
              </a:rPr>
              <a:t>円）</a:t>
            </a:r>
            <a:endParaRPr lang="en-US" altLang="ja-JP" sz="1296" dirty="0">
              <a:solidFill>
                <a:prstClr val="black"/>
              </a:solidFill>
              <a:latin typeface="Arial" pitchFamily="34" charset="0"/>
              <a:ea typeface="メイリオ" pitchFamily="50" charset="-128"/>
              <a:cs typeface="Arial" pitchFamily="34" charset="0"/>
            </a:endParaRPr>
          </a:p>
          <a:p>
            <a:r>
              <a:rPr lang="ja-JP" altLang="en-US" sz="1296" dirty="0">
                <a:solidFill>
                  <a:prstClr val="black"/>
                </a:solidFill>
                <a:latin typeface="Arial" pitchFamily="34" charset="0"/>
                <a:ea typeface="メイリオ" pitchFamily="50" charset="-128"/>
                <a:cs typeface="Arial" pitchFamily="34" charset="0"/>
              </a:rPr>
              <a:t>　　協会けんぽ（国：</a:t>
            </a:r>
            <a:r>
              <a:rPr lang="en-US" altLang="ja-JP" sz="1296" dirty="0">
                <a:solidFill>
                  <a:prstClr val="black"/>
                </a:solidFill>
                <a:latin typeface="Arial" pitchFamily="34" charset="0"/>
                <a:ea typeface="メイリオ" pitchFamily="50" charset="-128"/>
                <a:cs typeface="Arial" pitchFamily="34" charset="0"/>
              </a:rPr>
              <a:t>0.1</a:t>
            </a:r>
            <a:r>
              <a:rPr lang="ja-JP" altLang="en-US" sz="1296" dirty="0">
                <a:solidFill>
                  <a:prstClr val="black"/>
                </a:solidFill>
                <a:latin typeface="Arial" pitchFamily="34" charset="0"/>
                <a:ea typeface="メイリオ" pitchFamily="50" charset="-128"/>
                <a:cs typeface="Arial" pitchFamily="34" charset="0"/>
              </a:rPr>
              <a:t>兆円 </a:t>
            </a:r>
            <a:r>
              <a:rPr lang="en-US" altLang="ja-JP" sz="1296" dirty="0">
                <a:solidFill>
                  <a:prstClr val="black"/>
                </a:solidFill>
                <a:latin typeface="Arial" pitchFamily="34" charset="0"/>
                <a:ea typeface="メイリオ" pitchFamily="50" charset="-128"/>
                <a:cs typeface="Arial" pitchFamily="34" charset="0"/>
              </a:rPr>
              <a:t>16.4%</a:t>
            </a:r>
            <a:r>
              <a:rPr lang="ja-JP" altLang="en-US" sz="1296" dirty="0">
                <a:solidFill>
                  <a:prstClr val="black"/>
                </a:solidFill>
                <a:latin typeface="Arial" pitchFamily="34" charset="0"/>
                <a:ea typeface="メイリオ" pitchFamily="50" charset="-128"/>
                <a:cs typeface="Arial" pitchFamily="34" charset="0"/>
              </a:rPr>
              <a:t>）</a:t>
            </a:r>
            <a:endParaRPr lang="en-US" altLang="ja-JP" sz="1296" dirty="0">
              <a:solidFill>
                <a:prstClr val="black"/>
              </a:solidFill>
              <a:latin typeface="Arial" pitchFamily="34" charset="0"/>
              <a:ea typeface="メイリオ" pitchFamily="50" charset="-128"/>
              <a:cs typeface="Arial" pitchFamily="34" charset="0"/>
            </a:endParaRPr>
          </a:p>
          <a:p>
            <a:r>
              <a:rPr lang="ja-JP" altLang="en-US" sz="1296" dirty="0">
                <a:solidFill>
                  <a:prstClr val="black"/>
                </a:solidFill>
                <a:latin typeface="Arial" pitchFamily="34" charset="0"/>
                <a:ea typeface="メイリオ" pitchFamily="50" charset="-128"/>
                <a:cs typeface="Arial" pitchFamily="34" charset="0"/>
              </a:rPr>
              <a:t>　　国保（国：</a:t>
            </a:r>
            <a:r>
              <a:rPr lang="en-US" altLang="ja-JP" sz="1296" dirty="0">
                <a:solidFill>
                  <a:prstClr val="black"/>
                </a:solidFill>
                <a:latin typeface="Arial" pitchFamily="34" charset="0"/>
                <a:ea typeface="メイリオ" pitchFamily="50" charset="-128"/>
                <a:cs typeface="Arial" pitchFamily="34" charset="0"/>
              </a:rPr>
              <a:t>0.3</a:t>
            </a:r>
            <a:r>
              <a:rPr lang="ja-JP" altLang="en-US" sz="1296" dirty="0">
                <a:solidFill>
                  <a:prstClr val="black"/>
                </a:solidFill>
                <a:latin typeface="Arial" pitchFamily="34" charset="0"/>
                <a:ea typeface="メイリオ" pitchFamily="50" charset="-128"/>
                <a:cs typeface="Arial" pitchFamily="34" charset="0"/>
              </a:rPr>
              <a:t>兆円　都道府県：</a:t>
            </a:r>
            <a:r>
              <a:rPr lang="en-US" altLang="ja-JP" sz="1296" dirty="0">
                <a:solidFill>
                  <a:prstClr val="black"/>
                </a:solidFill>
                <a:latin typeface="Arial" pitchFamily="34" charset="0"/>
                <a:ea typeface="メイリオ" pitchFamily="50" charset="-128"/>
                <a:cs typeface="Arial" pitchFamily="34" charset="0"/>
              </a:rPr>
              <a:t>0.1</a:t>
            </a:r>
            <a:r>
              <a:rPr lang="ja-JP" altLang="en-US" sz="1296" dirty="0">
                <a:solidFill>
                  <a:prstClr val="black"/>
                </a:solidFill>
                <a:latin typeface="Arial" pitchFamily="34" charset="0"/>
                <a:ea typeface="メイリオ" pitchFamily="50" charset="-128"/>
                <a:cs typeface="Arial" pitchFamily="34" charset="0"/>
              </a:rPr>
              <a:t>兆円）</a:t>
            </a:r>
          </a:p>
        </p:txBody>
      </p:sp>
      <p:sp>
        <p:nvSpPr>
          <p:cNvPr id="88" name="正方形/長方形 87"/>
          <p:cNvSpPr/>
          <p:nvPr/>
        </p:nvSpPr>
        <p:spPr>
          <a:xfrm>
            <a:off x="233601" y="3320492"/>
            <a:ext cx="3198355" cy="64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917" tIns="45457" rIns="90917" bIns="45457"/>
          <a:lstStyle/>
          <a:p>
            <a:pPr marL="174066" indent="-174066">
              <a:defRPr/>
            </a:pPr>
            <a:r>
              <a:rPr lang="ja-JP" altLang="en-US" sz="1296" dirty="0">
                <a:solidFill>
                  <a:prstClr val="black"/>
                </a:solidFill>
                <a:latin typeface="Arial" pitchFamily="34" charset="0"/>
                <a:ea typeface="メイリオ" pitchFamily="50" charset="-128"/>
                <a:cs typeface="Arial" pitchFamily="34" charset="0"/>
              </a:rPr>
              <a:t>・第</a:t>
            </a:r>
            <a:r>
              <a:rPr lang="en-US" altLang="ja-JP" sz="1296" dirty="0">
                <a:solidFill>
                  <a:prstClr val="black"/>
                </a:solidFill>
                <a:latin typeface="Arial" pitchFamily="34" charset="0"/>
                <a:ea typeface="メイリオ" pitchFamily="50" charset="-128"/>
                <a:cs typeface="Arial" pitchFamily="34" charset="0"/>
              </a:rPr>
              <a:t>1</a:t>
            </a:r>
            <a:r>
              <a:rPr lang="ja-JP" altLang="en-US" sz="1296" dirty="0">
                <a:solidFill>
                  <a:prstClr val="black"/>
                </a:solidFill>
                <a:latin typeface="Arial" pitchFamily="34" charset="0"/>
                <a:ea typeface="メイリオ" pitchFamily="50" charset="-128"/>
                <a:cs typeface="Arial" pitchFamily="34" charset="0"/>
              </a:rPr>
              <a:t>号・第</a:t>
            </a:r>
            <a:r>
              <a:rPr lang="en-US" altLang="ja-JP" sz="1296" dirty="0">
                <a:solidFill>
                  <a:prstClr val="black"/>
                </a:solidFill>
                <a:latin typeface="Arial" pitchFamily="34" charset="0"/>
                <a:ea typeface="メイリオ" pitchFamily="50" charset="-128"/>
                <a:cs typeface="Arial" pitchFamily="34" charset="0"/>
              </a:rPr>
              <a:t>2</a:t>
            </a:r>
            <a:r>
              <a:rPr lang="ja-JP" altLang="en-US" sz="1296" dirty="0">
                <a:solidFill>
                  <a:prstClr val="black"/>
                </a:solidFill>
                <a:latin typeface="Arial" pitchFamily="34" charset="0"/>
                <a:ea typeface="メイリオ" pitchFamily="50" charset="-128"/>
                <a:cs typeface="Arial" pitchFamily="34" charset="0"/>
              </a:rPr>
              <a:t>号保険料の割合は、</a:t>
            </a:r>
            <a:endParaRPr lang="en-US" altLang="ja-JP" sz="1296" dirty="0">
              <a:solidFill>
                <a:prstClr val="black"/>
              </a:solidFill>
              <a:latin typeface="Arial" pitchFamily="34" charset="0"/>
              <a:ea typeface="メイリオ" pitchFamily="50" charset="-128"/>
              <a:cs typeface="Arial" pitchFamily="34" charset="0"/>
            </a:endParaRPr>
          </a:p>
          <a:p>
            <a:pPr marL="174066" indent="-174066">
              <a:defRPr/>
            </a:pPr>
            <a:r>
              <a:rPr lang="ja-JP" altLang="en-US" sz="1296" dirty="0">
                <a:solidFill>
                  <a:prstClr val="black"/>
                </a:solidFill>
                <a:latin typeface="Arial" pitchFamily="34" charset="0"/>
                <a:ea typeface="メイリオ" pitchFamily="50" charset="-128"/>
                <a:cs typeface="Arial" pitchFamily="34" charset="0"/>
              </a:rPr>
              <a:t>　介護保険事業計画期間（</a:t>
            </a:r>
            <a:r>
              <a:rPr lang="en-US" altLang="ja-JP" sz="1296" dirty="0">
                <a:solidFill>
                  <a:prstClr val="black"/>
                </a:solidFill>
                <a:latin typeface="Arial" pitchFamily="34" charset="0"/>
                <a:ea typeface="メイリオ" pitchFamily="50" charset="-128"/>
                <a:cs typeface="Arial" pitchFamily="34" charset="0"/>
              </a:rPr>
              <a:t>3</a:t>
            </a:r>
            <a:r>
              <a:rPr lang="ja-JP" altLang="en-US" sz="1296" dirty="0">
                <a:solidFill>
                  <a:prstClr val="black"/>
                </a:solidFill>
                <a:latin typeface="Arial" pitchFamily="34" charset="0"/>
                <a:ea typeface="メイリオ" pitchFamily="50" charset="-128"/>
                <a:cs typeface="Arial" pitchFamily="34" charset="0"/>
              </a:rPr>
              <a:t>年）</a:t>
            </a:r>
            <a:endParaRPr lang="en-US" altLang="ja-JP" sz="1296" dirty="0">
              <a:solidFill>
                <a:prstClr val="black"/>
              </a:solidFill>
              <a:latin typeface="Arial" pitchFamily="34" charset="0"/>
              <a:ea typeface="メイリオ" pitchFamily="50" charset="-128"/>
              <a:cs typeface="Arial" pitchFamily="34" charset="0"/>
            </a:endParaRPr>
          </a:p>
          <a:p>
            <a:pPr marL="174066" indent="-174066">
              <a:defRPr/>
            </a:pPr>
            <a:r>
              <a:rPr lang="ja-JP" altLang="en-US" sz="1296" dirty="0">
                <a:solidFill>
                  <a:prstClr val="black"/>
                </a:solidFill>
                <a:latin typeface="Arial" pitchFamily="34" charset="0"/>
                <a:ea typeface="メイリオ" pitchFamily="50" charset="-128"/>
                <a:cs typeface="Arial" pitchFamily="34" charset="0"/>
              </a:rPr>
              <a:t>　ごとに、人口で按分</a:t>
            </a:r>
            <a:endParaRPr lang="en-US" altLang="ja-JP" sz="1296" dirty="0">
              <a:solidFill>
                <a:prstClr val="black"/>
              </a:solidFill>
              <a:latin typeface="Arial" pitchFamily="34" charset="0"/>
              <a:ea typeface="メイリオ" pitchFamily="50" charset="-128"/>
              <a:cs typeface="Arial" pitchFamily="34" charset="0"/>
            </a:endParaRPr>
          </a:p>
        </p:txBody>
      </p:sp>
      <p:sp>
        <p:nvSpPr>
          <p:cNvPr id="96" name="正方形/長方形 95"/>
          <p:cNvSpPr/>
          <p:nvPr/>
        </p:nvSpPr>
        <p:spPr>
          <a:xfrm>
            <a:off x="7097688" y="3859668"/>
            <a:ext cx="2808312" cy="717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066" indent="-174066">
              <a:defRPr/>
            </a:pPr>
            <a:r>
              <a:rPr lang="ja-JP" altLang="en-US" sz="1296" dirty="0">
                <a:solidFill>
                  <a:prstClr val="black"/>
                </a:solidFill>
                <a:latin typeface="メイリオ" pitchFamily="50" charset="-128"/>
                <a:ea typeface="メイリオ" pitchFamily="50" charset="-128"/>
              </a:rPr>
              <a:t>・施設の給付費の負担割合</a:t>
            </a:r>
            <a:endParaRPr lang="en-US" altLang="ja-JP" sz="1296" dirty="0">
              <a:solidFill>
                <a:prstClr val="black"/>
              </a:solidFill>
              <a:latin typeface="メイリオ" pitchFamily="50" charset="-128"/>
              <a:ea typeface="メイリオ" pitchFamily="50" charset="-128"/>
            </a:endParaRPr>
          </a:p>
          <a:p>
            <a:pPr marL="174066" indent="-174066">
              <a:defRPr/>
            </a:pPr>
            <a:r>
              <a:rPr lang="ja-JP" altLang="en-US" sz="1296" dirty="0">
                <a:solidFill>
                  <a:prstClr val="black"/>
                </a:solidFill>
                <a:latin typeface="メイリオ" pitchFamily="50" charset="-128"/>
                <a:ea typeface="メイリオ" pitchFamily="50" charset="-128"/>
              </a:rPr>
              <a:t>　　国庫負担金（定率分）</a:t>
            </a:r>
            <a:r>
              <a:rPr lang="en-US" altLang="ja-JP" sz="1296" dirty="0">
                <a:solidFill>
                  <a:prstClr val="black"/>
                </a:solidFill>
                <a:latin typeface="メイリオ" pitchFamily="50" charset="-128"/>
                <a:ea typeface="メイリオ" pitchFamily="50" charset="-128"/>
              </a:rPr>
              <a:t>15</a:t>
            </a:r>
            <a:r>
              <a:rPr lang="ja-JP" altLang="en-US" sz="1296" dirty="0">
                <a:solidFill>
                  <a:prstClr val="black"/>
                </a:solidFill>
                <a:latin typeface="メイリオ" pitchFamily="50" charset="-128"/>
                <a:ea typeface="メイリオ" pitchFamily="50" charset="-128"/>
              </a:rPr>
              <a:t>％</a:t>
            </a:r>
            <a:endParaRPr lang="en-US" altLang="ja-JP" sz="1296" dirty="0">
              <a:solidFill>
                <a:prstClr val="black"/>
              </a:solidFill>
              <a:latin typeface="メイリオ" pitchFamily="50" charset="-128"/>
              <a:ea typeface="メイリオ" pitchFamily="50" charset="-128"/>
            </a:endParaRPr>
          </a:p>
          <a:p>
            <a:pPr marL="174066" indent="-174066">
              <a:defRPr/>
            </a:pPr>
            <a:r>
              <a:rPr lang="ja-JP" altLang="en-US" sz="1296" dirty="0">
                <a:solidFill>
                  <a:prstClr val="black"/>
                </a:solidFill>
                <a:latin typeface="メイリオ" pitchFamily="50" charset="-128"/>
                <a:ea typeface="メイリオ" pitchFamily="50" charset="-128"/>
              </a:rPr>
              <a:t>　　都道府県負担金 </a:t>
            </a:r>
            <a:r>
              <a:rPr lang="en-US" altLang="ja-JP" sz="1296" dirty="0">
                <a:solidFill>
                  <a:prstClr val="black"/>
                </a:solidFill>
                <a:latin typeface="メイリオ" pitchFamily="50" charset="-128"/>
                <a:ea typeface="メイリオ" pitchFamily="50" charset="-128"/>
              </a:rPr>
              <a:t>17.5</a:t>
            </a:r>
            <a:r>
              <a:rPr lang="ja-JP" altLang="en-US" sz="1296" dirty="0">
                <a:solidFill>
                  <a:prstClr val="black"/>
                </a:solidFill>
                <a:latin typeface="メイリオ" pitchFamily="50" charset="-128"/>
                <a:ea typeface="メイリオ" pitchFamily="50" charset="-128"/>
              </a:rPr>
              <a:t>％</a:t>
            </a:r>
            <a:endParaRPr lang="en-US" altLang="ja-JP" sz="1296" dirty="0">
              <a:solidFill>
                <a:prstClr val="black"/>
              </a:solidFill>
              <a:latin typeface="メイリオ" pitchFamily="50" charset="-128"/>
              <a:ea typeface="メイリオ" pitchFamily="50" charset="-128"/>
            </a:endParaRPr>
          </a:p>
        </p:txBody>
      </p:sp>
      <p:sp>
        <p:nvSpPr>
          <p:cNvPr id="99" name="正方形/長方形 98"/>
          <p:cNvSpPr/>
          <p:nvPr/>
        </p:nvSpPr>
        <p:spPr>
          <a:xfrm>
            <a:off x="6715460" y="5541176"/>
            <a:ext cx="2574286" cy="933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94" dirty="0">
                <a:solidFill>
                  <a:prstClr val="black"/>
                </a:solidFill>
                <a:latin typeface="Arial" pitchFamily="34" charset="0"/>
                <a:ea typeface="ＭＳ ゴシック" pitchFamily="49" charset="-128"/>
                <a:cs typeface="Arial" pitchFamily="34" charset="0"/>
              </a:rPr>
              <a:t>市町村負担金</a:t>
            </a:r>
            <a:endParaRPr lang="en-US" altLang="ja-JP" sz="1994" dirty="0">
              <a:solidFill>
                <a:prstClr val="black"/>
              </a:solidFill>
              <a:latin typeface="Arial" pitchFamily="34" charset="0"/>
              <a:ea typeface="ＭＳ ゴシック" pitchFamily="49" charset="-128"/>
              <a:cs typeface="Arial" pitchFamily="34" charset="0"/>
            </a:endParaRPr>
          </a:p>
          <a:p>
            <a:pPr algn="ctr"/>
            <a:r>
              <a:rPr lang="ja-JP" altLang="en-US" sz="1794" dirty="0">
                <a:solidFill>
                  <a:prstClr val="black"/>
                </a:solidFill>
                <a:latin typeface="Arial" pitchFamily="34" charset="0"/>
                <a:ea typeface="ＭＳ ゴシック" pitchFamily="49" charset="-128"/>
                <a:cs typeface="Arial" pitchFamily="34" charset="0"/>
              </a:rPr>
              <a:t>　</a:t>
            </a:r>
            <a:r>
              <a:rPr lang="en-US" altLang="ja-JP" sz="1794" dirty="0">
                <a:solidFill>
                  <a:prstClr val="black"/>
                </a:solidFill>
                <a:latin typeface="Arial" pitchFamily="34" charset="0"/>
                <a:ea typeface="ＭＳ ゴシック" pitchFamily="49" charset="-128"/>
                <a:cs typeface="Arial" pitchFamily="34" charset="0"/>
              </a:rPr>
              <a:t>12.5</a:t>
            </a:r>
            <a:r>
              <a:rPr lang="ja-JP" altLang="en-US" sz="1794" dirty="0">
                <a:solidFill>
                  <a:prstClr val="black"/>
                </a:solidFill>
                <a:latin typeface="Arial" pitchFamily="34" charset="0"/>
                <a:ea typeface="ＭＳ ゴシック" pitchFamily="49" charset="-128"/>
                <a:cs typeface="Arial" pitchFamily="34" charset="0"/>
              </a:rPr>
              <a:t>％</a:t>
            </a:r>
            <a:r>
              <a:rPr lang="ja-JP" altLang="en-US" sz="1595" dirty="0">
                <a:solidFill>
                  <a:prstClr val="black"/>
                </a:solidFill>
                <a:latin typeface="Arial" pitchFamily="34" charset="0"/>
                <a:ea typeface="ＭＳ ゴシック" pitchFamily="49" charset="-128"/>
                <a:cs typeface="Arial" pitchFamily="34" charset="0"/>
              </a:rPr>
              <a:t>（</a:t>
            </a:r>
            <a:r>
              <a:rPr lang="en-US" altLang="ja-JP" sz="1595" dirty="0" smtClean="0">
                <a:solidFill>
                  <a:prstClr val="black"/>
                </a:solidFill>
                <a:latin typeface="Arial" pitchFamily="34" charset="0"/>
                <a:ea typeface="ＭＳ ゴシック" pitchFamily="49" charset="-128"/>
                <a:cs typeface="Arial" pitchFamily="34" charset="0"/>
              </a:rPr>
              <a:t>1.4</a:t>
            </a:r>
            <a:r>
              <a:rPr lang="ja-JP" altLang="en-US" sz="1595" dirty="0" smtClean="0">
                <a:solidFill>
                  <a:prstClr val="black"/>
                </a:solidFill>
                <a:latin typeface="Arial" pitchFamily="34" charset="0"/>
                <a:ea typeface="ＭＳ ゴシック" pitchFamily="49" charset="-128"/>
                <a:cs typeface="Arial" pitchFamily="34" charset="0"/>
              </a:rPr>
              <a:t>兆</a:t>
            </a:r>
            <a:r>
              <a:rPr lang="ja-JP" altLang="en-US" sz="1595" dirty="0">
                <a:solidFill>
                  <a:prstClr val="black"/>
                </a:solidFill>
                <a:latin typeface="Arial" pitchFamily="34" charset="0"/>
                <a:ea typeface="ＭＳ ゴシック" pitchFamily="49" charset="-128"/>
                <a:cs typeface="Arial" pitchFamily="34" charset="0"/>
              </a:rPr>
              <a:t>円）</a:t>
            </a:r>
          </a:p>
        </p:txBody>
      </p:sp>
      <p:sp>
        <p:nvSpPr>
          <p:cNvPr id="30" name="正方形/長方形 29"/>
          <p:cNvSpPr/>
          <p:nvPr/>
        </p:nvSpPr>
        <p:spPr>
          <a:xfrm>
            <a:off x="272483" y="4577447"/>
            <a:ext cx="2574286" cy="963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885" rIns="35885" rtlCol="0" anchor="ctr"/>
          <a:lstStyle/>
          <a:p>
            <a:pPr algn="ctr"/>
            <a:r>
              <a:rPr lang="ja-JP" altLang="en-US" sz="1994" dirty="0">
                <a:solidFill>
                  <a:prstClr val="black"/>
                </a:solidFill>
                <a:latin typeface="Arial" pitchFamily="34" charset="0"/>
                <a:ea typeface="ＭＳ ゴシック" pitchFamily="49" charset="-128"/>
                <a:cs typeface="Arial" pitchFamily="34" charset="0"/>
              </a:rPr>
              <a:t>第</a:t>
            </a:r>
            <a:r>
              <a:rPr lang="en-US" altLang="ja-JP" sz="1994" dirty="0">
                <a:solidFill>
                  <a:prstClr val="black"/>
                </a:solidFill>
                <a:latin typeface="Arial" pitchFamily="34" charset="0"/>
                <a:ea typeface="ＭＳ ゴシック" pitchFamily="49" charset="-128"/>
                <a:cs typeface="Arial" pitchFamily="34" charset="0"/>
              </a:rPr>
              <a:t>2</a:t>
            </a:r>
            <a:r>
              <a:rPr lang="ja-JP" altLang="en-US" sz="1994" dirty="0">
                <a:solidFill>
                  <a:prstClr val="black"/>
                </a:solidFill>
                <a:latin typeface="Arial" pitchFamily="34" charset="0"/>
                <a:ea typeface="ＭＳ ゴシック" pitchFamily="49" charset="-128"/>
                <a:cs typeface="Arial" pitchFamily="34" charset="0"/>
              </a:rPr>
              <a:t>号保険料</a:t>
            </a:r>
            <a:endParaRPr lang="en-US" altLang="ja-JP" sz="1994" dirty="0">
              <a:solidFill>
                <a:prstClr val="black"/>
              </a:solidFill>
              <a:latin typeface="Arial" pitchFamily="34" charset="0"/>
              <a:ea typeface="ＭＳ ゴシック" pitchFamily="49" charset="-128"/>
              <a:cs typeface="Arial" pitchFamily="34" charset="0"/>
            </a:endParaRPr>
          </a:p>
          <a:p>
            <a:pPr algn="ctr"/>
            <a:r>
              <a:rPr lang="en-US" altLang="ja-JP" sz="1396" dirty="0">
                <a:solidFill>
                  <a:prstClr val="black"/>
                </a:solidFill>
                <a:latin typeface="Arial" pitchFamily="34" charset="0"/>
                <a:ea typeface="メイリオ" pitchFamily="50" charset="-128"/>
                <a:cs typeface="Arial" pitchFamily="34" charset="0"/>
              </a:rPr>
              <a:t>【40</a:t>
            </a:r>
            <a:r>
              <a:rPr lang="ja-JP" altLang="en-US" sz="1396" dirty="0">
                <a:solidFill>
                  <a:prstClr val="black"/>
                </a:solidFill>
                <a:latin typeface="Arial" pitchFamily="34" charset="0"/>
                <a:ea typeface="メイリオ" pitchFamily="50" charset="-128"/>
                <a:cs typeface="Arial" pitchFamily="34" charset="0"/>
              </a:rPr>
              <a:t>～</a:t>
            </a:r>
            <a:r>
              <a:rPr lang="en-US" altLang="ja-JP" sz="1396" dirty="0">
                <a:solidFill>
                  <a:prstClr val="black"/>
                </a:solidFill>
                <a:latin typeface="Arial" pitchFamily="34" charset="0"/>
                <a:ea typeface="メイリオ" pitchFamily="50" charset="-128"/>
                <a:cs typeface="Arial" pitchFamily="34" charset="0"/>
              </a:rPr>
              <a:t>64</a:t>
            </a:r>
            <a:r>
              <a:rPr lang="ja-JP" altLang="en-US" sz="1396" dirty="0">
                <a:solidFill>
                  <a:prstClr val="black"/>
                </a:solidFill>
                <a:latin typeface="Arial" pitchFamily="34" charset="0"/>
                <a:ea typeface="メイリオ" pitchFamily="50" charset="-128"/>
                <a:cs typeface="Arial" pitchFamily="34" charset="0"/>
              </a:rPr>
              <a:t>歳</a:t>
            </a:r>
            <a:r>
              <a:rPr lang="en-US" altLang="ja-JP" sz="1396" dirty="0">
                <a:solidFill>
                  <a:prstClr val="black"/>
                </a:solidFill>
                <a:latin typeface="Arial" pitchFamily="34" charset="0"/>
                <a:ea typeface="メイリオ" pitchFamily="50" charset="-128"/>
                <a:cs typeface="Arial" pitchFamily="34" charset="0"/>
              </a:rPr>
              <a:t>】</a:t>
            </a:r>
            <a:endParaRPr lang="en-US" altLang="ja-JP" sz="1396" dirty="0">
              <a:solidFill>
                <a:prstClr val="black"/>
              </a:solidFill>
              <a:latin typeface="Arial" pitchFamily="34" charset="0"/>
              <a:ea typeface="ＭＳ ゴシック" pitchFamily="49" charset="-128"/>
              <a:cs typeface="Arial" pitchFamily="34" charset="0"/>
            </a:endParaRPr>
          </a:p>
          <a:p>
            <a:pPr algn="ctr"/>
            <a:r>
              <a:rPr lang="en-US" altLang="ja-JP" sz="1794" dirty="0">
                <a:solidFill>
                  <a:prstClr val="black"/>
                </a:solidFill>
                <a:latin typeface="Arial" pitchFamily="34" charset="0"/>
                <a:ea typeface="ＭＳ ゴシック" pitchFamily="49" charset="-128"/>
                <a:cs typeface="Arial" pitchFamily="34" charset="0"/>
              </a:rPr>
              <a:t>27</a:t>
            </a:r>
            <a:r>
              <a:rPr lang="ja-JP" altLang="en-US" sz="1794" dirty="0">
                <a:solidFill>
                  <a:prstClr val="black"/>
                </a:solidFill>
                <a:latin typeface="Arial" pitchFamily="34" charset="0"/>
                <a:ea typeface="ＭＳ ゴシック" pitchFamily="49" charset="-128"/>
                <a:cs typeface="Arial" pitchFamily="34" charset="0"/>
              </a:rPr>
              <a:t>％</a:t>
            </a:r>
            <a:r>
              <a:rPr lang="ja-JP" altLang="en-US" sz="1595" dirty="0">
                <a:solidFill>
                  <a:prstClr val="black"/>
                </a:solidFill>
                <a:latin typeface="Arial" pitchFamily="34" charset="0"/>
                <a:ea typeface="ＭＳ ゴシック" pitchFamily="49" charset="-128"/>
                <a:cs typeface="Arial" pitchFamily="34" charset="0"/>
              </a:rPr>
              <a:t>（</a:t>
            </a:r>
            <a:r>
              <a:rPr lang="en-US" altLang="ja-JP" sz="1595" dirty="0" smtClean="0">
                <a:solidFill>
                  <a:prstClr val="black"/>
                </a:solidFill>
                <a:latin typeface="Arial" pitchFamily="34" charset="0"/>
                <a:ea typeface="ＭＳ ゴシック" pitchFamily="49" charset="-128"/>
                <a:cs typeface="Arial" pitchFamily="34" charset="0"/>
              </a:rPr>
              <a:t>2.9</a:t>
            </a:r>
            <a:r>
              <a:rPr lang="ja-JP" altLang="en-US" sz="1595" dirty="0" smtClean="0">
                <a:solidFill>
                  <a:prstClr val="black"/>
                </a:solidFill>
                <a:latin typeface="Arial" pitchFamily="34" charset="0"/>
                <a:ea typeface="ＭＳ ゴシック" pitchFamily="49" charset="-128"/>
                <a:cs typeface="Arial" pitchFamily="34" charset="0"/>
              </a:rPr>
              <a:t>兆</a:t>
            </a:r>
            <a:r>
              <a:rPr lang="ja-JP" altLang="en-US" sz="1595" dirty="0">
                <a:solidFill>
                  <a:prstClr val="black"/>
                </a:solidFill>
                <a:latin typeface="Arial" pitchFamily="34" charset="0"/>
                <a:ea typeface="ＭＳ ゴシック" pitchFamily="49" charset="-128"/>
                <a:cs typeface="Arial" pitchFamily="34" charset="0"/>
              </a:rPr>
              <a:t>円）</a:t>
            </a:r>
            <a:endParaRPr lang="en-US" altLang="ja-JP" sz="1595" dirty="0">
              <a:solidFill>
                <a:prstClr val="black"/>
              </a:solidFill>
              <a:latin typeface="Arial" pitchFamily="34" charset="0"/>
              <a:ea typeface="ＭＳ ゴシック" pitchFamily="49" charset="-128"/>
              <a:cs typeface="Arial" pitchFamily="34" charset="0"/>
            </a:endParaRPr>
          </a:p>
        </p:txBody>
      </p:sp>
      <p:sp>
        <p:nvSpPr>
          <p:cNvPr id="33" name="角丸四角形 32"/>
          <p:cNvSpPr/>
          <p:nvPr/>
        </p:nvSpPr>
        <p:spPr>
          <a:xfrm>
            <a:off x="5559202" y="916773"/>
            <a:ext cx="2346153" cy="430668"/>
          </a:xfrm>
          <a:prstGeom prst="round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92" dirty="0">
                <a:solidFill>
                  <a:prstClr val="black"/>
                </a:solidFill>
                <a:latin typeface="Arial" pitchFamily="34" charset="0"/>
                <a:ea typeface="ＭＳ ゴシック" pitchFamily="49" charset="-128"/>
                <a:cs typeface="Arial" pitchFamily="34" charset="0"/>
              </a:rPr>
              <a:t>  公　費  </a:t>
            </a:r>
            <a:r>
              <a:rPr lang="en-US" altLang="ja-JP" sz="2392" dirty="0">
                <a:solidFill>
                  <a:prstClr val="black"/>
                </a:solidFill>
                <a:latin typeface="Arial" pitchFamily="34" charset="0"/>
                <a:ea typeface="ＭＳ ゴシック" pitchFamily="49" charset="-128"/>
                <a:cs typeface="Arial" pitchFamily="34" charset="0"/>
              </a:rPr>
              <a:t>50</a:t>
            </a:r>
            <a:r>
              <a:rPr lang="ja-JP" altLang="en-US" sz="2392" dirty="0">
                <a:solidFill>
                  <a:prstClr val="black"/>
                </a:solidFill>
                <a:latin typeface="Arial" pitchFamily="34" charset="0"/>
                <a:ea typeface="ＭＳ ゴシック" pitchFamily="49" charset="-128"/>
                <a:cs typeface="Arial" pitchFamily="34" charset="0"/>
              </a:rPr>
              <a:t>％</a:t>
            </a:r>
            <a:endParaRPr lang="ja-JP" altLang="en-US" sz="2392" dirty="0">
              <a:solidFill>
                <a:prstClr val="white"/>
              </a:solidFill>
              <a:latin typeface="Arial" pitchFamily="34" charset="0"/>
              <a:ea typeface="ＭＳ ゴシック" pitchFamily="49" charset="-128"/>
              <a:cs typeface="Arial" pitchFamily="34" charset="0"/>
            </a:endParaRPr>
          </a:p>
        </p:txBody>
      </p:sp>
      <p:cxnSp>
        <p:nvCxnSpPr>
          <p:cNvPr id="35" name="直線コネクタ 34"/>
          <p:cNvCxnSpPr>
            <a:stCxn id="76" idx="1"/>
          </p:cNvCxnSpPr>
          <p:nvPr/>
        </p:nvCxnSpPr>
        <p:spPr>
          <a:xfrm flipH="1">
            <a:off x="6045264" y="3415756"/>
            <a:ext cx="1092094" cy="5156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77" idx="1"/>
          </p:cNvCxnSpPr>
          <p:nvPr/>
        </p:nvCxnSpPr>
        <p:spPr>
          <a:xfrm flipH="1" flipV="1">
            <a:off x="6045276" y="4721003"/>
            <a:ext cx="1092088" cy="287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30" idx="3"/>
          </p:cNvCxnSpPr>
          <p:nvPr/>
        </p:nvCxnSpPr>
        <p:spPr>
          <a:xfrm flipH="1" flipV="1">
            <a:off x="2846769" y="5059312"/>
            <a:ext cx="1170244" cy="20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endCxn id="72" idx="3"/>
          </p:cNvCxnSpPr>
          <p:nvPr/>
        </p:nvCxnSpPr>
        <p:spPr>
          <a:xfrm flipH="1" flipV="1">
            <a:off x="2924809" y="2352331"/>
            <a:ext cx="1053122" cy="789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1715759" y="916773"/>
            <a:ext cx="2262156" cy="430668"/>
          </a:xfrm>
          <a:prstGeom prst="round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92" dirty="0">
                <a:solidFill>
                  <a:prstClr val="black"/>
                </a:solidFill>
                <a:latin typeface="Arial" pitchFamily="34" charset="0"/>
                <a:ea typeface="ＭＳ ゴシック" pitchFamily="49" charset="-128"/>
                <a:cs typeface="Arial" pitchFamily="34" charset="0"/>
              </a:rPr>
              <a:t>  保険料  </a:t>
            </a:r>
            <a:r>
              <a:rPr lang="en-US" altLang="ja-JP" sz="2392" dirty="0">
                <a:solidFill>
                  <a:prstClr val="black"/>
                </a:solidFill>
                <a:latin typeface="Arial" pitchFamily="34" charset="0"/>
                <a:ea typeface="ＭＳ ゴシック" pitchFamily="49" charset="-128"/>
                <a:cs typeface="Arial" pitchFamily="34" charset="0"/>
              </a:rPr>
              <a:t>50</a:t>
            </a:r>
            <a:r>
              <a:rPr lang="ja-JP" altLang="en-US" sz="2392" dirty="0">
                <a:solidFill>
                  <a:prstClr val="black"/>
                </a:solidFill>
                <a:latin typeface="Arial" pitchFamily="34" charset="0"/>
                <a:ea typeface="ＭＳ ゴシック" pitchFamily="49" charset="-128"/>
                <a:cs typeface="Arial" pitchFamily="34" charset="0"/>
              </a:rPr>
              <a:t>％</a:t>
            </a:r>
            <a:endParaRPr lang="ja-JP" altLang="en-US" sz="2392" dirty="0">
              <a:solidFill>
                <a:prstClr val="white"/>
              </a:solidFill>
              <a:latin typeface="Arial" pitchFamily="34" charset="0"/>
              <a:ea typeface="ＭＳ ゴシック" pitchFamily="49" charset="-128"/>
              <a:cs typeface="Arial" pitchFamily="34" charset="0"/>
            </a:endParaRPr>
          </a:p>
        </p:txBody>
      </p:sp>
      <p:cxnSp>
        <p:nvCxnSpPr>
          <p:cNvPr id="31" name="直線コネクタ 30"/>
          <p:cNvCxnSpPr/>
          <p:nvPr/>
        </p:nvCxnSpPr>
        <p:spPr>
          <a:xfrm flipH="1">
            <a:off x="4626580" y="4391049"/>
            <a:ext cx="312036" cy="200978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3186350" y="6153867"/>
            <a:ext cx="1638182" cy="110362"/>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p:cNvCxnSpPr/>
          <p:nvPr/>
        </p:nvCxnSpPr>
        <p:spPr>
          <a:xfrm flipH="1" flipV="1">
            <a:off x="4824533" y="2352331"/>
            <a:ext cx="128594" cy="20097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a:stCxn id="8" idx="2"/>
          </p:cNvCxnSpPr>
          <p:nvPr/>
        </p:nvCxnSpPr>
        <p:spPr>
          <a:xfrm>
            <a:off x="4245272" y="2377531"/>
            <a:ext cx="649924" cy="427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186378" y="1365118"/>
            <a:ext cx="2117774" cy="1012418"/>
          </a:xfrm>
          <a:prstGeom prst="rect">
            <a:avLst/>
          </a:prstGeom>
          <a:noFill/>
        </p:spPr>
        <p:txBody>
          <a:bodyPr wrap="square" rtlCol="0">
            <a:spAutoFit/>
          </a:bodyPr>
          <a:lstStyle/>
          <a:p>
            <a:r>
              <a:rPr lang="ja-JP" altLang="en-US" sz="1196" dirty="0">
                <a:solidFill>
                  <a:prstClr val="black"/>
                </a:solidFill>
              </a:rPr>
              <a:t>平成２７年度から保険料の低所得者軽減強化に別枠公費負担の充当を行い、この部分が公費（国・都道府県・市町村）となる</a:t>
            </a:r>
          </a:p>
        </p:txBody>
      </p:sp>
      <p:sp>
        <p:nvSpPr>
          <p:cNvPr id="32" name="テキスト ボックス 31"/>
          <p:cNvSpPr txBox="1"/>
          <p:nvPr/>
        </p:nvSpPr>
        <p:spPr>
          <a:xfrm>
            <a:off x="146678" y="6587285"/>
            <a:ext cx="7128792" cy="276114"/>
          </a:xfrm>
          <a:prstGeom prst="rect">
            <a:avLst/>
          </a:prstGeom>
          <a:noFill/>
        </p:spPr>
        <p:txBody>
          <a:bodyPr wrap="square" rtlCol="0">
            <a:spAutoFit/>
          </a:bodyPr>
          <a:lstStyle/>
          <a:p>
            <a:r>
              <a:rPr lang="en-US" altLang="ja-JP" sz="1196" dirty="0">
                <a:solidFill>
                  <a:prstClr val="black"/>
                </a:solidFill>
              </a:rPr>
              <a:t>※</a:t>
            </a:r>
            <a:r>
              <a:rPr lang="ja-JP" altLang="en-US" sz="1196" dirty="0">
                <a:solidFill>
                  <a:prstClr val="black"/>
                </a:solidFill>
              </a:rPr>
              <a:t>数値は端数処理をしているため、合計が一致しない場合がある。</a:t>
            </a:r>
          </a:p>
        </p:txBody>
      </p:sp>
      <p:sp>
        <p:nvSpPr>
          <p:cNvPr id="42" name="テキスト ボックス 41"/>
          <p:cNvSpPr txBox="1"/>
          <p:nvPr/>
        </p:nvSpPr>
        <p:spPr>
          <a:xfrm>
            <a:off x="4110000" y="426150"/>
            <a:ext cx="5796000" cy="338554"/>
          </a:xfrm>
          <a:prstGeom prst="rect">
            <a:avLst/>
          </a:prstGeom>
          <a:noFill/>
        </p:spPr>
        <p:txBody>
          <a:bodyPr wrap="square" rtlCol="0">
            <a:spAutoFit/>
          </a:bodyPr>
          <a:lstStyle/>
          <a:p>
            <a:pPr algn="just" defTabSz="911474"/>
            <a:r>
              <a:rPr lang="ja-JP" altLang="en-US" sz="1600" dirty="0" smtClean="0">
                <a:solidFill>
                  <a:prstClr val="black"/>
                </a:solidFill>
                <a:latin typeface="+mn-ea"/>
                <a:cs typeface="Arial" pitchFamily="34" charset="0"/>
              </a:rPr>
              <a:t>（</a:t>
            </a:r>
            <a:r>
              <a:rPr lang="en-US" altLang="ja-JP" sz="1600" dirty="0" smtClean="0">
                <a:solidFill>
                  <a:prstClr val="black"/>
                </a:solidFill>
                <a:latin typeface="+mn-ea"/>
                <a:cs typeface="Arial" pitchFamily="34" charset="0"/>
              </a:rPr>
              <a:t>31</a:t>
            </a:r>
            <a:r>
              <a:rPr lang="ja-JP" altLang="en-US" sz="1600" dirty="0" smtClean="0">
                <a:solidFill>
                  <a:prstClr val="black"/>
                </a:solidFill>
                <a:latin typeface="+mn-ea"/>
                <a:cs typeface="Arial" pitchFamily="34" charset="0"/>
              </a:rPr>
              <a:t>年度</a:t>
            </a:r>
            <a:r>
              <a:rPr lang="ja-JP" altLang="en-US" sz="1600" dirty="0">
                <a:solidFill>
                  <a:prstClr val="black"/>
                </a:solidFill>
                <a:latin typeface="+mn-ea"/>
                <a:cs typeface="Arial" pitchFamily="34" charset="0"/>
              </a:rPr>
              <a:t>予算案　介護給付費：</a:t>
            </a:r>
            <a:r>
              <a:rPr lang="en-US" altLang="ja-JP" sz="1600" dirty="0" smtClean="0">
                <a:solidFill>
                  <a:prstClr val="black"/>
                </a:solidFill>
                <a:latin typeface="+mn-ea"/>
                <a:cs typeface="Arial" pitchFamily="34" charset="0"/>
              </a:rPr>
              <a:t>10.8</a:t>
            </a:r>
            <a:r>
              <a:rPr lang="ja-JP" altLang="en-US" sz="1600" dirty="0" smtClean="0">
                <a:solidFill>
                  <a:prstClr val="black"/>
                </a:solidFill>
                <a:latin typeface="+mn-ea"/>
                <a:cs typeface="Arial" pitchFamily="34" charset="0"/>
              </a:rPr>
              <a:t>兆円　総費用</a:t>
            </a:r>
            <a:r>
              <a:rPr lang="ja-JP" altLang="en-US" sz="1600" dirty="0">
                <a:solidFill>
                  <a:prstClr val="black"/>
                </a:solidFill>
                <a:latin typeface="+mn-ea"/>
                <a:cs typeface="Arial" pitchFamily="34" charset="0"/>
              </a:rPr>
              <a:t>ベース：</a:t>
            </a:r>
            <a:r>
              <a:rPr lang="en-US" altLang="ja-JP" sz="1600" dirty="0" smtClean="0">
                <a:solidFill>
                  <a:prstClr val="black"/>
                </a:solidFill>
                <a:latin typeface="+mn-ea"/>
                <a:cs typeface="Arial" pitchFamily="34" charset="0"/>
              </a:rPr>
              <a:t>11.7</a:t>
            </a:r>
            <a:r>
              <a:rPr lang="ja-JP" altLang="en-US" sz="1600" dirty="0" smtClean="0">
                <a:solidFill>
                  <a:prstClr val="black"/>
                </a:solidFill>
                <a:latin typeface="+mn-ea"/>
                <a:cs typeface="Arial" pitchFamily="34" charset="0"/>
              </a:rPr>
              <a:t>兆円）</a:t>
            </a:r>
            <a:endParaRPr lang="ja-JP" altLang="en-US" sz="1600" dirty="0">
              <a:solidFill>
                <a:prstClr val="black"/>
              </a:solidFill>
              <a:latin typeface="+mn-ea"/>
              <a:cs typeface="Arial" pitchFamily="34" charset="0"/>
            </a:endParaRPr>
          </a:p>
        </p:txBody>
      </p:sp>
      <p:sp>
        <p:nvSpPr>
          <p:cNvPr id="37" name="角丸四角形 36"/>
          <p:cNvSpPr/>
          <p:nvPr/>
        </p:nvSpPr>
        <p:spPr>
          <a:xfrm>
            <a:off x="2122980" y="0"/>
            <a:ext cx="5660040" cy="4306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r>
              <a:rPr lang="ja-JP" altLang="en-US" sz="2000" dirty="0" smtClean="0">
                <a:solidFill>
                  <a:prstClr val="black"/>
                </a:solidFill>
                <a:latin typeface="HGP創英角ｺﾞｼｯｸUB" pitchFamily="50" charset="-128"/>
                <a:ea typeface="HGP創英角ｺﾞｼｯｸUB" pitchFamily="50" charset="-128"/>
              </a:rPr>
              <a:t>介護</a:t>
            </a:r>
            <a:r>
              <a:rPr lang="ja-JP" altLang="en-US" sz="2000" dirty="0">
                <a:solidFill>
                  <a:prstClr val="black"/>
                </a:solidFill>
                <a:latin typeface="HGP創英角ｺﾞｼｯｸUB" pitchFamily="50" charset="-128"/>
                <a:ea typeface="HGP創英角ｺﾞｼｯｸUB" pitchFamily="50" charset="-128"/>
              </a:rPr>
              <a:t>保険の財源構成と規模</a:t>
            </a:r>
          </a:p>
        </p:txBody>
      </p:sp>
      <p:sp>
        <p:nvSpPr>
          <p:cNvPr id="2" name="スライド番号プレースホルダー 1"/>
          <p:cNvSpPr>
            <a:spLocks noGrp="1"/>
          </p:cNvSpPr>
          <p:nvPr>
            <p:ph type="sldNum" sz="quarter" idx="11"/>
          </p:nvPr>
        </p:nvSpPr>
        <p:spPr/>
        <p:txBody>
          <a:bodyPr/>
          <a:lstStyle/>
          <a:p>
            <a:pPr>
              <a:defRPr/>
            </a:pPr>
            <a:fld id="{A7CC7E30-E6A2-48DF-BBDC-70A482C76B70}" type="slidenum">
              <a:rPr lang="en-US" altLang="ja-JP" sz="1400" smtClean="0">
                <a:latin typeface="+mn-ea"/>
              </a:rPr>
              <a:pPr>
                <a:defRPr/>
              </a:pPr>
              <a:t>3</a:t>
            </a:fld>
            <a:endParaRPr lang="en-US" altLang="ja-JP" sz="1400">
              <a:latin typeface="+mn-ea"/>
            </a:endParaRPr>
          </a:p>
        </p:txBody>
      </p:sp>
    </p:spTree>
    <p:extLst>
      <p:ext uri="{BB962C8B-B14F-4D97-AF65-F5344CB8AC3E}">
        <p14:creationId xmlns:p14="http://schemas.microsoft.com/office/powerpoint/2010/main" val="2036914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6"/>
          <p:cNvSpPr txBox="1">
            <a:spLocks noChangeArrowheads="1"/>
          </p:cNvSpPr>
          <p:nvPr/>
        </p:nvSpPr>
        <p:spPr bwMode="auto">
          <a:xfrm>
            <a:off x="138813" y="2492896"/>
            <a:ext cx="9483497" cy="4797524"/>
          </a:xfrm>
          <a:prstGeom prst="ellipse">
            <a:avLst/>
          </a:prstGeom>
          <a:solidFill>
            <a:schemeClr val="accent6">
              <a:lumMod val="20000"/>
              <a:lumOff val="80000"/>
            </a:schemeClr>
          </a:soli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sp>
        <p:nvSpPr>
          <p:cNvPr id="47" name="Text Box 16"/>
          <p:cNvSpPr txBox="1">
            <a:spLocks noChangeArrowheads="1"/>
          </p:cNvSpPr>
          <p:nvPr/>
        </p:nvSpPr>
        <p:spPr bwMode="auto">
          <a:xfrm>
            <a:off x="-110154" y="5765402"/>
            <a:ext cx="9671665" cy="1263998"/>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600" b="0" i="0" u="none" strike="noStrike" kern="1200" cap="none" spc="0" normalizeH="0" baseline="0" noProof="0" dirty="0" smtClean="0">
              <a:ln>
                <a:noFill/>
              </a:ln>
              <a:solidFill>
                <a:srgbClr val="1F497D"/>
              </a:solidFill>
              <a:effectLst/>
              <a:uLnTx/>
              <a:uFillTx/>
              <a:latin typeface="HGS創英角ｺﾞｼｯｸUB" pitchFamily="50" charset="-128"/>
              <a:ea typeface="HGS創英角ｺﾞｼｯｸUB"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600" b="0" i="0" u="none" strike="noStrike" kern="1200" cap="none" spc="0" normalizeH="0" baseline="0" noProof="0" dirty="0">
              <a:ln>
                <a:noFill/>
              </a:ln>
              <a:solidFill>
                <a:srgbClr val="1F497D"/>
              </a:solidFill>
              <a:effectLst/>
              <a:uLnTx/>
              <a:uFillTx/>
              <a:latin typeface="HGS創英角ｺﾞｼｯｸUB" pitchFamily="50" charset="-128"/>
              <a:ea typeface="HGS創英角ｺﾞｼｯｸUB"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600" b="0" i="0" u="none" strike="noStrike" kern="1200" cap="none" spc="0" normalizeH="0" baseline="0" noProof="0" dirty="0" smtClean="0">
              <a:ln>
                <a:noFill/>
              </a:ln>
              <a:solidFill>
                <a:srgbClr val="1F497D"/>
              </a:solidFill>
              <a:effectLst/>
              <a:uLnTx/>
              <a:uFillTx/>
              <a:latin typeface="HGS創英角ｺﾞｼｯｸUB" pitchFamily="50" charset="-128"/>
              <a:ea typeface="HGS創英角ｺﾞｼｯｸUB"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rgbClr val="1F497D"/>
                </a:solidFill>
                <a:effectLst/>
                <a:uLnTx/>
                <a:uFillTx/>
                <a:latin typeface="HGS創英角ｺﾞｼｯｸUB" pitchFamily="50" charset="-128"/>
                <a:ea typeface="HGS創英角ｺﾞｼｯｸUB" pitchFamily="50" charset="-128"/>
                <a:cs typeface="Times New Roman" pitchFamily="18" charset="0"/>
              </a:rPr>
              <a:t>国民</a:t>
            </a:r>
            <a:endParaRPr kumimoji="1" lang="en-US" altLang="ja-JP" sz="1200" b="0" i="0" u="none" strike="noStrike" kern="1200" cap="none" spc="0" normalizeH="0" baseline="0" noProof="0" dirty="0" smtClean="0">
              <a:ln>
                <a:noFill/>
              </a:ln>
              <a:solidFill>
                <a:srgbClr val="1F497D"/>
              </a:solidFill>
              <a:effectLst/>
              <a:uLnTx/>
              <a:uFillTx/>
              <a:latin typeface="HGS創英角ｺﾞｼｯｸUB" pitchFamily="50" charset="-128"/>
              <a:ea typeface="HGS創英角ｺﾞｼｯｸUB" pitchFamily="50" charset="-128"/>
              <a:cs typeface="Times New Roman" pitchFamily="18" charset="0"/>
            </a:endParaRPr>
          </a:p>
        </p:txBody>
      </p:sp>
      <p:sp>
        <p:nvSpPr>
          <p:cNvPr id="28" name="正方形/長方形 27"/>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地域包括ケア「見える化」システムの目的</a:t>
            </a:r>
            <a:endParaRPr kumimoji="1" lang="en-US" altLang="ja-JP" sz="2000" b="1"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endParaRPr>
          </a:p>
        </p:txBody>
      </p:sp>
      <p:sp>
        <p:nvSpPr>
          <p:cNvPr id="29" name="テキスト ボックス 136"/>
          <p:cNvSpPr txBox="1">
            <a:spLocks noChangeArrowheads="1"/>
          </p:cNvSpPr>
          <p:nvPr/>
        </p:nvSpPr>
        <p:spPr bwMode="auto">
          <a:xfrm>
            <a:off x="78015" y="535984"/>
            <a:ext cx="9711529" cy="2246769"/>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marR="0" lvl="0" indent="-285750" algn="l" defTabSz="912813" rtl="0" eaLnBrk="0" fontAlgn="b" latinLnBrk="0" hangingPunct="0">
              <a:lnSpc>
                <a:spcPct val="100000"/>
              </a:lnSpc>
              <a:spcBef>
                <a:spcPct val="0"/>
              </a:spcBef>
              <a:spcAft>
                <a:spcPct val="0"/>
              </a:spcAft>
              <a:buClrTx/>
              <a:buSzTx/>
              <a:buFont typeface="Wingdings" pitchFamily="2" charset="2"/>
              <a:buChar char="l"/>
              <a:tabLst/>
              <a:defRPr/>
            </a:pP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地域包括ケア「見える化」システムは、都道府県・</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市町村</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における介護保険事業（支援）計画等の策定・実行を総合的に支援する</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ための</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情報システムである。</a:t>
            </a:r>
            <a:endParaRPr kumimoji="1" lang="en-US" altLang="ja-JP"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endParaRPr>
          </a:p>
          <a:p>
            <a:pPr marL="285750" marR="0" lvl="0" indent="-285750" algn="l" defTabSz="912813" rtl="0" eaLnBrk="0" fontAlgn="b" latinLnBrk="0" hangingPunct="0">
              <a:lnSpc>
                <a:spcPct val="100000"/>
              </a:lnSpc>
              <a:spcBef>
                <a:spcPct val="0"/>
              </a:spcBef>
              <a:spcAft>
                <a:spcPct val="0"/>
              </a:spcAft>
              <a:buClrTx/>
              <a:buSzTx/>
              <a:buFont typeface="Wingdings" pitchFamily="2" charset="2"/>
              <a:buChar char="l"/>
              <a:tabLst/>
              <a:defRPr/>
            </a:pP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これにより、都道府県・</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市町村</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は地域間比較等による現状分析から課題抽出が容易になり、同様の課題を抱える自治体の取組事例等を参考にすることで、自らに適した施策を検討しやすくなる。</a:t>
            </a:r>
            <a:endParaRPr kumimoji="1" lang="en-US" altLang="ja-JP"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endParaRPr>
          </a:p>
          <a:p>
            <a:pPr marL="285750" marR="0" lvl="0" indent="-285750" algn="l" defTabSz="912813" rtl="0" eaLnBrk="0" fontAlgn="b" latinLnBrk="0" hangingPunct="0">
              <a:lnSpc>
                <a:spcPct val="100000"/>
              </a:lnSpc>
              <a:spcBef>
                <a:spcPct val="0"/>
              </a:spcBef>
              <a:spcAft>
                <a:spcPct val="0"/>
              </a:spcAft>
              <a:buClrTx/>
              <a:buSzTx/>
              <a:buFont typeface="Wingdings" pitchFamily="2" charset="2"/>
              <a:buChar char="l"/>
              <a:tabLst/>
              <a:defRPr/>
            </a:pP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また、都道府県・市町村内の関係者全員が一元化された情報を共有することで、関係者間の課題意識や互いの検討状況を共有することができ、自治体間・関係部署間の連携をしやすく</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な</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る。</a:t>
            </a:r>
            <a:endParaRPr kumimoji="1" lang="en-US" altLang="ja-JP"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endParaRPr>
          </a:p>
          <a:p>
            <a:pPr marL="285750" marR="0" lvl="0" indent="-285750" algn="l" defTabSz="912813" rtl="0" eaLnBrk="0" fontAlgn="b" latinLnBrk="0" hangingPunct="0">
              <a:lnSpc>
                <a:spcPct val="100000"/>
              </a:lnSpc>
              <a:spcBef>
                <a:spcPct val="0"/>
              </a:spcBef>
              <a:spcAft>
                <a:spcPct val="0"/>
              </a:spcAft>
              <a:buClrTx/>
              <a:buSzTx/>
              <a:buFont typeface="Wingdings" pitchFamily="2" charset="2"/>
              <a:buChar char="l"/>
              <a:tabLst/>
              <a:defRPr/>
            </a:pP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加えて、担当者の人事異動</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に</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よる影響を効果的かつ効率的に補完することができ、スピード感をもって継続性のある施策を実行しやすくなる。</a:t>
            </a:r>
            <a:endParaRPr kumimoji="1" lang="en-US" altLang="ja-JP"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endParaRPr>
          </a:p>
          <a:p>
            <a:pPr marL="285750" marR="0" lvl="0" indent="-285750" algn="l" defTabSz="912813" rtl="0" eaLnBrk="0" fontAlgn="b" latinLnBrk="0" hangingPunct="0">
              <a:lnSpc>
                <a:spcPct val="100000"/>
              </a:lnSpc>
              <a:spcBef>
                <a:spcPct val="0"/>
              </a:spcBef>
              <a:spcAft>
                <a:spcPct val="0"/>
              </a:spcAft>
              <a:buClrTx/>
              <a:buSzTx/>
              <a:buFont typeface="Wingdings" pitchFamily="2" charset="2"/>
              <a:buChar char="l"/>
              <a:tabLst/>
              <a:defRPr/>
            </a:pP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さらに、一部の機能を除き、誰でも利用することができるようになり、住民も含めた地域の関係者間で、地域の課題や解決に向けた取組を共有でき、地域包括ケアシステムの構築に向けた取組を推進しやすくなる。</a:t>
            </a:r>
            <a:endParaRPr kumimoji="1" lang="en-US" altLang="ja-JP"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endParaRPr>
          </a:p>
        </p:txBody>
      </p:sp>
      <p:sp>
        <p:nvSpPr>
          <p:cNvPr id="22" name="Rectangle 21"/>
          <p:cNvSpPr>
            <a:spLocks noChangeArrowheads="1"/>
          </p:cNvSpPr>
          <p:nvPr/>
        </p:nvSpPr>
        <p:spPr bwMode="auto">
          <a:xfrm>
            <a:off x="0" y="43934"/>
            <a:ext cx="184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sp>
        <p:nvSpPr>
          <p:cNvPr id="23" name="Rectangle 39"/>
          <p:cNvSpPr>
            <a:spLocks noChangeArrowheads="1"/>
          </p:cNvSpPr>
          <p:nvPr/>
        </p:nvSpPr>
        <p:spPr bwMode="auto">
          <a:xfrm>
            <a:off x="0" y="118646"/>
            <a:ext cx="18482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kern="1200" cap="none" spc="0" normalizeH="0" baseline="0" noProof="0" smtClean="0">
              <a:ln>
                <a:noFill/>
              </a:ln>
              <a:solidFill>
                <a:prstClr val="black"/>
              </a:solidFill>
              <a:effectLst/>
              <a:uLnTx/>
              <a:uFillTx/>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smtClean="0">
                <a:ln>
                  <a:noFill/>
                </a:ln>
                <a:solidFill>
                  <a:prstClr val="black"/>
                </a:solidFill>
                <a:effectLst/>
                <a:uLnTx/>
                <a:uFillTx/>
                <a:latin typeface="Century" pitchFamily="18" charset="0"/>
                <a:ea typeface="ＭＳ 明朝" pitchFamily="17" charset="-128"/>
                <a:cs typeface="Times New Roman" pitchFamily="18" charset="0"/>
              </a:rPr>
              <a:t/>
            </a:r>
            <a:br>
              <a:rPr kumimoji="1" lang="en-US" altLang="ja-JP" sz="1000" b="0" i="0" u="none" strike="noStrike" kern="1200" cap="none" spc="0" normalizeH="0" baseline="0" noProof="0" smtClean="0">
                <a:ln>
                  <a:noFill/>
                </a:ln>
                <a:solidFill>
                  <a:prstClr val="black"/>
                </a:solidFill>
                <a:effectLst/>
                <a:uLnTx/>
                <a:uFillTx/>
                <a:latin typeface="Century" pitchFamily="18" charset="0"/>
                <a:ea typeface="ＭＳ 明朝" pitchFamily="17" charset="-128"/>
                <a:cs typeface="Times New Roman" pitchFamily="18" charset="0"/>
              </a:rPr>
            </a:br>
            <a:endParaRPr kumimoji="1" lang="en-US" altLang="ja-JP" sz="1800" b="0" i="0" u="none" strike="noStrike" kern="1200" cap="none" spc="0" normalizeH="0" baseline="0" noProof="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sp>
        <p:nvSpPr>
          <p:cNvPr id="26" name="AutoShape 10"/>
          <p:cNvSpPr>
            <a:spLocks noChangeArrowheads="1"/>
          </p:cNvSpPr>
          <p:nvPr/>
        </p:nvSpPr>
        <p:spPr bwMode="auto">
          <a:xfrm>
            <a:off x="2000672" y="4482108"/>
            <a:ext cx="5184576" cy="1830240"/>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地域包括ケア「見える化」システム</a:t>
            </a:r>
          </a:p>
        </p:txBody>
      </p:sp>
      <p:cxnSp>
        <p:nvCxnSpPr>
          <p:cNvPr id="69" name="直線矢印コネクタ 24"/>
          <p:cNvCxnSpPr/>
          <p:nvPr/>
        </p:nvCxnSpPr>
        <p:spPr>
          <a:xfrm>
            <a:off x="3668743" y="3924353"/>
            <a:ext cx="406970" cy="518195"/>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177308" y="4839738"/>
            <a:ext cx="3863924" cy="704523"/>
          </a:xfrm>
          <a:prstGeom prst="roundRect">
            <a:avLst>
              <a:gd name="adj" fmla="val 0"/>
            </a:avLst>
          </a:prstGeom>
          <a:solidFill>
            <a:schemeClr val="accent1">
              <a:lumMod val="40000"/>
              <a:lumOff val="60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AutoShape 9"/>
          <p:cNvSpPr>
            <a:spLocks noChangeArrowheads="1"/>
          </p:cNvSpPr>
          <p:nvPr/>
        </p:nvSpPr>
        <p:spPr bwMode="auto">
          <a:xfrm>
            <a:off x="3332820" y="4889044"/>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介護・医療の現状分析・課題抽出支援</a:t>
            </a:r>
          </a:p>
        </p:txBody>
      </p:sp>
      <p:sp>
        <p:nvSpPr>
          <p:cNvPr id="31" name="AutoShape 9"/>
          <p:cNvSpPr>
            <a:spLocks noChangeArrowheads="1"/>
          </p:cNvSpPr>
          <p:nvPr/>
        </p:nvSpPr>
        <p:spPr bwMode="auto">
          <a:xfrm>
            <a:off x="3332820" y="5214912"/>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課題</a:t>
            </a: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解決のための取組事例の共有・施策検討支援</a:t>
            </a:r>
          </a:p>
        </p:txBody>
      </p:sp>
      <p:sp>
        <p:nvSpPr>
          <p:cNvPr id="54" name="テキスト ボックス 53"/>
          <p:cNvSpPr txBox="1"/>
          <p:nvPr/>
        </p:nvSpPr>
        <p:spPr>
          <a:xfrm>
            <a:off x="3211796" y="5587592"/>
            <a:ext cx="3829436" cy="669352"/>
          </a:xfrm>
          <a:prstGeom prst="roundRect">
            <a:avLst>
              <a:gd name="adj" fmla="val 0"/>
            </a:avLst>
          </a:prstGeom>
          <a:solidFill>
            <a:schemeClr val="accent5">
              <a:lumMod val="20000"/>
              <a:lumOff val="80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AutoShape 9"/>
          <p:cNvSpPr>
            <a:spLocks noChangeArrowheads="1"/>
          </p:cNvSpPr>
          <p:nvPr/>
        </p:nvSpPr>
        <p:spPr bwMode="auto">
          <a:xfrm>
            <a:off x="3332820" y="5942542"/>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介護サービス見込み量等の将来推計支援（</a:t>
            </a:r>
            <a:r>
              <a:rPr kumimoji="1" lang="en-US" altLang="ja-JP"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7</a:t>
            </a: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期以降）</a:t>
            </a:r>
          </a:p>
        </p:txBody>
      </p:sp>
      <p:sp>
        <p:nvSpPr>
          <p:cNvPr id="33" name="AutoShape 9"/>
          <p:cNvSpPr>
            <a:spLocks noChangeArrowheads="1"/>
          </p:cNvSpPr>
          <p:nvPr/>
        </p:nvSpPr>
        <p:spPr bwMode="auto">
          <a:xfrm>
            <a:off x="3332820" y="5622027"/>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介護・医療関連計画の実行管理支援</a:t>
            </a:r>
          </a:p>
        </p:txBody>
      </p:sp>
      <p:sp>
        <p:nvSpPr>
          <p:cNvPr id="34" name="Text Box 16"/>
          <p:cNvSpPr txBox="1">
            <a:spLocks noChangeArrowheads="1"/>
          </p:cNvSpPr>
          <p:nvPr/>
        </p:nvSpPr>
        <p:spPr bwMode="auto">
          <a:xfrm>
            <a:off x="416496" y="2681912"/>
            <a:ext cx="3960440" cy="1844301"/>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rgbClr val="1F497D"/>
                </a:solidFill>
                <a:effectLst/>
                <a:uLnTx/>
                <a:uFillTx/>
                <a:latin typeface="HGS創英角ｺﾞｼｯｸUB" pitchFamily="50" charset="-128"/>
                <a:ea typeface="HGS創英角ｺﾞｼｯｸUB" pitchFamily="50" charset="-128"/>
                <a:cs typeface="Times New Roman" pitchFamily="18" charset="0"/>
              </a:rPr>
              <a:t>都道府県</a:t>
            </a:r>
            <a:endPar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sp>
        <p:nvSpPr>
          <p:cNvPr id="35" name="AutoShape 15"/>
          <p:cNvSpPr>
            <a:spLocks noChangeArrowheads="1"/>
          </p:cNvSpPr>
          <p:nvPr/>
        </p:nvSpPr>
        <p:spPr bwMode="auto">
          <a:xfrm>
            <a:off x="78015"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介護保険事業支援計画担当</a:t>
            </a:r>
          </a:p>
        </p:txBody>
      </p:sp>
      <p:sp>
        <p:nvSpPr>
          <p:cNvPr id="36" name="AutoShape 15"/>
          <p:cNvSpPr>
            <a:spLocks noChangeArrowheads="1"/>
          </p:cNvSpPr>
          <p:nvPr/>
        </p:nvSpPr>
        <p:spPr bwMode="auto">
          <a:xfrm>
            <a:off x="2504728"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医療施策担当</a:t>
            </a:r>
          </a:p>
        </p:txBody>
      </p:sp>
      <p:sp>
        <p:nvSpPr>
          <p:cNvPr id="37" name="AutoShape 15"/>
          <p:cNvSpPr>
            <a:spLocks noChangeArrowheads="1"/>
          </p:cNvSpPr>
          <p:nvPr/>
        </p:nvSpPr>
        <p:spPr bwMode="auto">
          <a:xfrm>
            <a:off x="2504728" y="35312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介護予防・生活</a:t>
            </a: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支援施策担当</a:t>
            </a:r>
          </a:p>
        </p:txBody>
      </p:sp>
      <p:cxnSp>
        <p:nvCxnSpPr>
          <p:cNvPr id="76" name="直線矢印コネクタ 24"/>
          <p:cNvCxnSpPr/>
          <p:nvPr/>
        </p:nvCxnSpPr>
        <p:spPr>
          <a:xfrm flipH="1">
            <a:off x="5707940" y="3924353"/>
            <a:ext cx="253172" cy="505345"/>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38" name="AutoShape 15"/>
          <p:cNvSpPr>
            <a:spLocks noChangeArrowheads="1"/>
          </p:cNvSpPr>
          <p:nvPr/>
        </p:nvSpPr>
        <p:spPr bwMode="auto">
          <a:xfrm>
            <a:off x="78015" y="3533458"/>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住宅施策担当</a:t>
            </a:r>
          </a:p>
        </p:txBody>
      </p:sp>
      <p:sp>
        <p:nvSpPr>
          <p:cNvPr id="40" name="Text Box 16"/>
          <p:cNvSpPr txBox="1">
            <a:spLocks noChangeArrowheads="1"/>
          </p:cNvSpPr>
          <p:nvPr/>
        </p:nvSpPr>
        <p:spPr bwMode="auto">
          <a:xfrm>
            <a:off x="5300969" y="2681909"/>
            <a:ext cx="3960440" cy="1954164"/>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1F497D"/>
                </a:solidFill>
                <a:effectLst/>
                <a:uLnTx/>
                <a:uFillTx/>
                <a:latin typeface="HGS創英角ｺﾞｼｯｸUB" pitchFamily="50" charset="-128"/>
                <a:ea typeface="HGS創英角ｺﾞｼｯｸUB" pitchFamily="50" charset="-128"/>
                <a:cs typeface="Times New Roman" pitchFamily="18" charset="0"/>
              </a:rPr>
              <a:t>市町村</a:t>
            </a:r>
            <a:endPar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sp>
        <p:nvSpPr>
          <p:cNvPr id="41" name="AutoShape 15"/>
          <p:cNvSpPr>
            <a:spLocks noChangeArrowheads="1"/>
          </p:cNvSpPr>
          <p:nvPr/>
        </p:nvSpPr>
        <p:spPr bwMode="auto">
          <a:xfrm>
            <a:off x="4962488"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介護保険事業計画担当</a:t>
            </a:r>
          </a:p>
        </p:txBody>
      </p:sp>
      <p:sp>
        <p:nvSpPr>
          <p:cNvPr id="42" name="AutoShape 15"/>
          <p:cNvSpPr>
            <a:spLocks noChangeArrowheads="1"/>
          </p:cNvSpPr>
          <p:nvPr/>
        </p:nvSpPr>
        <p:spPr bwMode="auto">
          <a:xfrm>
            <a:off x="7389201"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在宅医療介護連携施策担当</a:t>
            </a:r>
          </a:p>
        </p:txBody>
      </p:sp>
      <p:sp>
        <p:nvSpPr>
          <p:cNvPr id="43" name="AutoShape 15"/>
          <p:cNvSpPr>
            <a:spLocks noChangeArrowheads="1"/>
          </p:cNvSpPr>
          <p:nvPr/>
        </p:nvSpPr>
        <p:spPr bwMode="auto">
          <a:xfrm>
            <a:off x="7389201" y="35312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介護予防・生活支援施策担当</a:t>
            </a:r>
          </a:p>
        </p:txBody>
      </p:sp>
      <p:sp>
        <p:nvSpPr>
          <p:cNvPr id="44" name="AutoShape 15"/>
          <p:cNvSpPr>
            <a:spLocks noChangeArrowheads="1"/>
          </p:cNvSpPr>
          <p:nvPr/>
        </p:nvSpPr>
        <p:spPr bwMode="auto">
          <a:xfrm>
            <a:off x="4962488" y="3533458"/>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住宅施策担当</a:t>
            </a:r>
          </a:p>
        </p:txBody>
      </p:sp>
      <p:sp>
        <p:nvSpPr>
          <p:cNvPr id="48" name="AutoShape 15"/>
          <p:cNvSpPr>
            <a:spLocks noChangeArrowheads="1"/>
          </p:cNvSpPr>
          <p:nvPr/>
        </p:nvSpPr>
        <p:spPr bwMode="auto">
          <a:xfrm>
            <a:off x="1244588" y="3870252"/>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保健所</a:t>
            </a:r>
          </a:p>
        </p:txBody>
      </p:sp>
      <p:sp>
        <p:nvSpPr>
          <p:cNvPr id="49" name="AutoShape 15"/>
          <p:cNvSpPr>
            <a:spLocks noChangeArrowheads="1"/>
          </p:cNvSpPr>
          <p:nvPr/>
        </p:nvSpPr>
        <p:spPr bwMode="auto">
          <a:xfrm>
            <a:off x="6129061" y="3878636"/>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rPr>
              <a:t>地域包括支援センター</a:t>
            </a:r>
            <a:endParaRPr kumimoji="1" lang="ja-JP" altLang="ja-JP"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p:txBody>
      </p:sp>
      <p:sp>
        <p:nvSpPr>
          <p:cNvPr id="51" name="テキスト ボックス 50"/>
          <p:cNvSpPr txBox="1"/>
          <p:nvPr/>
        </p:nvSpPr>
        <p:spPr>
          <a:xfrm>
            <a:off x="2138182" y="4839738"/>
            <a:ext cx="1165140" cy="704523"/>
          </a:xfrm>
          <a:prstGeom prst="roundRect">
            <a:avLst/>
          </a:prstGeom>
          <a:solidFill>
            <a:schemeClr val="accent1">
              <a:lumMod val="40000"/>
              <a:lumOff val="60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自治体・国民</a:t>
            </a:r>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共通機能</a:t>
            </a:r>
          </a:p>
        </p:txBody>
      </p:sp>
      <p:sp>
        <p:nvSpPr>
          <p:cNvPr id="52" name="テキスト ボックス 51"/>
          <p:cNvSpPr txBox="1"/>
          <p:nvPr/>
        </p:nvSpPr>
        <p:spPr>
          <a:xfrm>
            <a:off x="2138182" y="5587592"/>
            <a:ext cx="1165140" cy="669352"/>
          </a:xfrm>
          <a:prstGeom prst="roundRect">
            <a:avLst/>
          </a:prstGeom>
          <a:solidFill>
            <a:schemeClr val="accent5">
              <a:lumMod val="20000"/>
              <a:lumOff val="80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自治体向け</a:t>
            </a:r>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機能</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9" name="直線矢印コネクタ 24"/>
          <p:cNvCxnSpPr/>
          <p:nvPr/>
        </p:nvCxnSpPr>
        <p:spPr>
          <a:xfrm flipH="1" flipV="1">
            <a:off x="4725678" y="6339362"/>
            <a:ext cx="1067" cy="314656"/>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7" name="左右矢印 6"/>
          <p:cNvSpPr/>
          <p:nvPr/>
        </p:nvSpPr>
        <p:spPr>
          <a:xfrm>
            <a:off x="4219731" y="3906047"/>
            <a:ext cx="1381343" cy="523653"/>
          </a:xfrm>
          <a:prstGeom prst="leftRightArrow">
            <a:avLst>
              <a:gd name="adj1" fmla="val 76217"/>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連携促進</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01701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地域包括ケア「見える化」システムの機能</a:t>
            </a:r>
            <a:endParaRPr kumimoji="1" lang="en-US" altLang="ja-JP" sz="2000" b="1"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endParaRPr>
          </a:p>
        </p:txBody>
      </p:sp>
      <p:sp>
        <p:nvSpPr>
          <p:cNvPr id="29" name="テキスト ボックス 136"/>
          <p:cNvSpPr txBox="1">
            <a:spLocks noChangeArrowheads="1"/>
          </p:cNvSpPr>
          <p:nvPr/>
        </p:nvSpPr>
        <p:spPr bwMode="auto">
          <a:xfrm>
            <a:off x="78015" y="535980"/>
            <a:ext cx="9711529" cy="738664"/>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marR="0" lvl="0" indent="-285750" algn="l" defTabSz="912813" rtl="0" eaLnBrk="0" fontAlgn="b" latinLnBrk="0" hangingPunct="0">
              <a:lnSpc>
                <a:spcPct val="100000"/>
              </a:lnSpc>
              <a:spcBef>
                <a:spcPct val="0"/>
              </a:spcBef>
              <a:spcAft>
                <a:spcPct val="0"/>
              </a:spcAft>
              <a:buClrTx/>
              <a:buSzTx/>
              <a:buFont typeface="Wingdings" pitchFamily="2" charset="2"/>
              <a:buChar char="l"/>
              <a:tabLst/>
              <a:defRPr/>
            </a:pP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地域包括ケア「</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見える化」システム</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は、都道府県・</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市町村</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に</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おける計画策定・実行</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を支えるために「</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介護・医療の現状分析・課題抽出支援」「課題解決のための取組事例の共有・施策検討</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支援</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」「介護サービス見込み量等の将来推計</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支援</a:t>
            </a:r>
            <a:r>
              <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rPr>
              <a:t>」「介護・医療関連計画の実行管理</a:t>
            </a:r>
            <a:r>
              <a:rPr kumimoji="1" lang="ja-JP" altLang="en-US" sz="1400" b="1" i="0" u="none" strike="noStrike" kern="0" cap="none" spc="0" normalizeH="0" baseline="0" noProof="0" dirty="0" smtClean="0">
                <a:ln>
                  <a:noFill/>
                </a:ln>
                <a:solidFill>
                  <a:prstClr val="black"/>
                </a:solidFill>
                <a:effectLst/>
                <a:uLnTx/>
                <a:uFillTx/>
                <a:latin typeface="ＭＳ Ｐゴシック"/>
                <a:ea typeface="ＭＳ Ｐゴシック" charset="-128"/>
                <a:cs typeface="+mn-cs"/>
              </a:rPr>
              <a:t>支援」の機能を提供する。</a:t>
            </a:r>
            <a:endParaRPr kumimoji="1" lang="ja-JP" altLang="en-US" sz="1400" b="1" i="0" u="none" strike="noStrike" kern="0" cap="none" spc="0" normalizeH="0" baseline="0" noProof="0" dirty="0">
              <a:ln>
                <a:noFill/>
              </a:ln>
              <a:solidFill>
                <a:prstClr val="black"/>
              </a:solidFill>
              <a:effectLst/>
              <a:uLnTx/>
              <a:uFillTx/>
              <a:latin typeface="ＭＳ Ｐゴシック"/>
              <a:ea typeface="ＭＳ Ｐゴシック" charset="-128"/>
              <a:cs typeface="+mn-cs"/>
            </a:endParaRPr>
          </a:p>
        </p:txBody>
      </p:sp>
      <p:grpSp>
        <p:nvGrpSpPr>
          <p:cNvPr id="85" name="Group 6"/>
          <p:cNvGrpSpPr>
            <a:grpSpLocks/>
          </p:cNvGrpSpPr>
          <p:nvPr/>
        </p:nvGrpSpPr>
        <p:grpSpPr bwMode="auto">
          <a:xfrm>
            <a:off x="248652" y="1340776"/>
            <a:ext cx="9540847" cy="4876325"/>
            <a:chOff x="262" y="1037"/>
            <a:chExt cx="5811" cy="2970"/>
          </a:xfrm>
        </p:grpSpPr>
        <p:sp>
          <p:nvSpPr>
            <p:cNvPr id="86" name="Freeform 7"/>
            <p:cNvSpPr>
              <a:spLocks/>
            </p:cNvSpPr>
            <p:nvPr/>
          </p:nvSpPr>
          <p:spPr bwMode="gray">
            <a:xfrm>
              <a:off x="3485" y="1037"/>
              <a:ext cx="2588" cy="1550"/>
            </a:xfrm>
            <a:custGeom>
              <a:avLst/>
              <a:gdLst>
                <a:gd name="T0" fmla="*/ 0 w 2858"/>
                <a:gd name="T1" fmla="*/ 0 h 1089"/>
                <a:gd name="T2" fmla="*/ 2858 w 2858"/>
                <a:gd name="T3" fmla="*/ 0 h 1089"/>
                <a:gd name="T4" fmla="*/ 2858 w 2858"/>
                <a:gd name="T5" fmla="*/ 1089 h 1089"/>
              </a:gdLst>
              <a:ahLst/>
              <a:cxnLst>
                <a:cxn ang="0">
                  <a:pos x="T0" y="T1"/>
                </a:cxn>
                <a:cxn ang="0">
                  <a:pos x="T2" y="T3"/>
                </a:cxn>
                <a:cxn ang="0">
                  <a:pos x="T4" y="T5"/>
                </a:cxn>
              </a:cxnLst>
              <a:rect l="0" t="0" r="r" b="b"/>
              <a:pathLst>
                <a:path w="2858" h="1089">
                  <a:moveTo>
                    <a:pt x="0" y="0"/>
                  </a:moveTo>
                  <a:lnTo>
                    <a:pt x="2858" y="0"/>
                  </a:lnTo>
                  <a:lnTo>
                    <a:pt x="2858" y="1089"/>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7" name="Freeform 8"/>
            <p:cNvSpPr>
              <a:spLocks/>
            </p:cNvSpPr>
            <p:nvPr/>
          </p:nvSpPr>
          <p:spPr bwMode="gray">
            <a:xfrm>
              <a:off x="262" y="2832"/>
              <a:ext cx="2858" cy="1097"/>
            </a:xfrm>
            <a:custGeom>
              <a:avLst/>
              <a:gdLst>
                <a:gd name="T0" fmla="*/ 0 w 1860"/>
                <a:gd name="T1" fmla="*/ 0 h 408"/>
                <a:gd name="T2" fmla="*/ 0 w 1860"/>
                <a:gd name="T3" fmla="*/ 408 h 408"/>
                <a:gd name="T4" fmla="*/ 1860 w 1860"/>
                <a:gd name="T5" fmla="*/ 408 h 408"/>
              </a:gdLst>
              <a:ahLst/>
              <a:cxnLst>
                <a:cxn ang="0">
                  <a:pos x="T0" y="T1"/>
                </a:cxn>
                <a:cxn ang="0">
                  <a:pos x="T2" y="T3"/>
                </a:cxn>
                <a:cxn ang="0">
                  <a:pos x="T4" y="T5"/>
                </a:cxn>
              </a:cxnLst>
              <a:rect l="0" t="0" r="r" b="b"/>
              <a:pathLst>
                <a:path w="1860" h="408">
                  <a:moveTo>
                    <a:pt x="0" y="0"/>
                  </a:moveTo>
                  <a:lnTo>
                    <a:pt x="0" y="408"/>
                  </a:lnTo>
                  <a:lnTo>
                    <a:pt x="1860" y="408"/>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8" name="Freeform 9"/>
            <p:cNvSpPr>
              <a:spLocks/>
            </p:cNvSpPr>
            <p:nvPr/>
          </p:nvSpPr>
          <p:spPr bwMode="gray">
            <a:xfrm>
              <a:off x="262" y="1562"/>
              <a:ext cx="1860" cy="1097"/>
            </a:xfrm>
            <a:custGeom>
              <a:avLst/>
              <a:gdLst>
                <a:gd name="T0" fmla="*/ 0 w 1860"/>
                <a:gd name="T1" fmla="*/ 0 h 408"/>
                <a:gd name="T2" fmla="*/ 0 w 1860"/>
                <a:gd name="T3" fmla="*/ 408 h 408"/>
                <a:gd name="T4" fmla="*/ 1860 w 1860"/>
                <a:gd name="T5" fmla="*/ 408 h 408"/>
              </a:gdLst>
              <a:ahLst/>
              <a:cxnLst>
                <a:cxn ang="0">
                  <a:pos x="T0" y="T1"/>
                </a:cxn>
                <a:cxn ang="0">
                  <a:pos x="T2" y="T3"/>
                </a:cxn>
                <a:cxn ang="0">
                  <a:pos x="T4" y="T5"/>
                </a:cxn>
              </a:cxnLst>
              <a:rect l="0" t="0" r="r" b="b"/>
              <a:pathLst>
                <a:path w="1860" h="408">
                  <a:moveTo>
                    <a:pt x="0" y="0"/>
                  </a:moveTo>
                  <a:lnTo>
                    <a:pt x="0" y="408"/>
                  </a:lnTo>
                  <a:lnTo>
                    <a:pt x="1860" y="408"/>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9" name="Freeform 10"/>
            <p:cNvSpPr>
              <a:spLocks/>
            </p:cNvSpPr>
            <p:nvPr/>
          </p:nvSpPr>
          <p:spPr bwMode="gray">
            <a:xfrm>
              <a:off x="4073" y="2659"/>
              <a:ext cx="2000" cy="1178"/>
            </a:xfrm>
            <a:custGeom>
              <a:avLst/>
              <a:gdLst>
                <a:gd name="T0" fmla="*/ 0 w 2858"/>
                <a:gd name="T1" fmla="*/ 0 h 1089"/>
                <a:gd name="T2" fmla="*/ 2858 w 2858"/>
                <a:gd name="T3" fmla="*/ 0 h 1089"/>
                <a:gd name="T4" fmla="*/ 2858 w 2858"/>
                <a:gd name="T5" fmla="*/ 1089 h 1089"/>
              </a:gdLst>
              <a:ahLst/>
              <a:cxnLst>
                <a:cxn ang="0">
                  <a:pos x="T0" y="T1"/>
                </a:cxn>
                <a:cxn ang="0">
                  <a:pos x="T2" y="T3"/>
                </a:cxn>
                <a:cxn ang="0">
                  <a:pos x="T4" y="T5"/>
                </a:cxn>
              </a:cxnLst>
              <a:rect l="0" t="0" r="r" b="b"/>
              <a:pathLst>
                <a:path w="2858" h="1089">
                  <a:moveTo>
                    <a:pt x="0" y="0"/>
                  </a:moveTo>
                  <a:lnTo>
                    <a:pt x="2858" y="0"/>
                  </a:lnTo>
                  <a:lnTo>
                    <a:pt x="2858" y="1089"/>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0" name="Oval 11"/>
            <p:cNvSpPr>
              <a:spLocks noChangeArrowheads="1"/>
            </p:cNvSpPr>
            <p:nvPr/>
          </p:nvSpPr>
          <p:spPr bwMode="gray">
            <a:xfrm>
              <a:off x="1926" y="1469"/>
              <a:ext cx="2387" cy="2387"/>
            </a:xfrm>
            <a:prstGeom prst="ellipse">
              <a:avLst/>
            </a:prstGeom>
            <a:solidFill>
              <a:srgbClr val="E1E1E1"/>
            </a:solidFill>
            <a:ln>
              <a:noFill/>
            </a:ln>
            <a:effectLst/>
            <a:extLst>
              <a:ext uri="{91240B29-F687-4F45-9708-019B960494DF}">
                <a14:hiddenLine xmlns:a14="http://schemas.microsoft.com/office/drawing/2010/main" w="317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1" name="Freeform 12"/>
            <p:cNvSpPr>
              <a:spLocks/>
            </p:cNvSpPr>
            <p:nvPr/>
          </p:nvSpPr>
          <p:spPr bwMode="gray">
            <a:xfrm>
              <a:off x="3119" y="1425"/>
              <a:ext cx="978" cy="884"/>
            </a:xfrm>
            <a:custGeom>
              <a:avLst/>
              <a:gdLst>
                <a:gd name="T0" fmla="*/ 0 w 1040"/>
                <a:gd name="T1" fmla="*/ 46 h 940"/>
                <a:gd name="T2" fmla="*/ 0 w 1040"/>
                <a:gd name="T3" fmla="*/ 589 h 940"/>
                <a:gd name="T4" fmla="*/ 594 w 1040"/>
                <a:gd name="T5" fmla="*/ 901 h 940"/>
                <a:gd name="T6" fmla="*/ 926 w 1040"/>
                <a:gd name="T7" fmla="*/ 940 h 940"/>
                <a:gd name="T8" fmla="*/ 1040 w 1040"/>
                <a:gd name="T9" fmla="*/ 586 h 940"/>
                <a:gd name="T10" fmla="*/ 0 w 1040"/>
                <a:gd name="T11" fmla="*/ 46 h 940"/>
              </a:gdLst>
              <a:ahLst/>
              <a:cxnLst>
                <a:cxn ang="0">
                  <a:pos x="T0" y="T1"/>
                </a:cxn>
                <a:cxn ang="0">
                  <a:pos x="T2" y="T3"/>
                </a:cxn>
                <a:cxn ang="0">
                  <a:pos x="T4" y="T5"/>
                </a:cxn>
                <a:cxn ang="0">
                  <a:pos x="T6" y="T7"/>
                </a:cxn>
                <a:cxn ang="0">
                  <a:pos x="T8" y="T9"/>
                </a:cxn>
                <a:cxn ang="0">
                  <a:pos x="T10" y="T11"/>
                </a:cxn>
              </a:cxnLst>
              <a:rect l="0" t="0" r="r" b="b"/>
              <a:pathLst>
                <a:path w="1040" h="940">
                  <a:moveTo>
                    <a:pt x="0" y="46"/>
                  </a:moveTo>
                  <a:lnTo>
                    <a:pt x="0" y="589"/>
                  </a:lnTo>
                  <a:cubicBezTo>
                    <a:pt x="0" y="589"/>
                    <a:pt x="359" y="568"/>
                    <a:pt x="594" y="901"/>
                  </a:cubicBezTo>
                  <a:cubicBezTo>
                    <a:pt x="760" y="920"/>
                    <a:pt x="926" y="940"/>
                    <a:pt x="926" y="940"/>
                  </a:cubicBezTo>
                  <a:cubicBezTo>
                    <a:pt x="926" y="940"/>
                    <a:pt x="983" y="763"/>
                    <a:pt x="1040" y="586"/>
                  </a:cubicBezTo>
                  <a:cubicBezTo>
                    <a:pt x="612" y="0"/>
                    <a:pt x="0" y="46"/>
                    <a:pt x="0" y="46"/>
                  </a:cubicBezTo>
                  <a:close/>
                </a:path>
              </a:pathLst>
            </a:custGeom>
            <a:solidFill>
              <a:srgbClr val="96A8C0"/>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2" name="Freeform 13"/>
            <p:cNvSpPr>
              <a:spLocks/>
            </p:cNvSpPr>
            <p:nvPr/>
          </p:nvSpPr>
          <p:spPr bwMode="gray">
            <a:xfrm>
              <a:off x="3482" y="2664"/>
              <a:ext cx="863" cy="976"/>
            </a:xfrm>
            <a:custGeom>
              <a:avLst/>
              <a:gdLst>
                <a:gd name="T0" fmla="*/ 883 w 918"/>
                <a:gd name="T1" fmla="*/ 0 h 1038"/>
                <a:gd name="T2" fmla="*/ 339 w 918"/>
                <a:gd name="T3" fmla="*/ 0 h 1038"/>
                <a:gd name="T4" fmla="*/ 30 w 918"/>
                <a:gd name="T5" fmla="*/ 593 h 1038"/>
                <a:gd name="T6" fmla="*/ 0 w 918"/>
                <a:gd name="T7" fmla="*/ 918 h 1038"/>
                <a:gd name="T8" fmla="*/ 343 w 918"/>
                <a:gd name="T9" fmla="*/ 1038 h 1038"/>
                <a:gd name="T10" fmla="*/ 883 w 918"/>
                <a:gd name="T11" fmla="*/ 0 h 1038"/>
              </a:gdLst>
              <a:ahLst/>
              <a:cxnLst>
                <a:cxn ang="0">
                  <a:pos x="T0" y="T1"/>
                </a:cxn>
                <a:cxn ang="0">
                  <a:pos x="T2" y="T3"/>
                </a:cxn>
                <a:cxn ang="0">
                  <a:pos x="T4" y="T5"/>
                </a:cxn>
                <a:cxn ang="0">
                  <a:pos x="T6" y="T7"/>
                </a:cxn>
                <a:cxn ang="0">
                  <a:pos x="T8" y="T9"/>
                </a:cxn>
                <a:cxn ang="0">
                  <a:pos x="T10" y="T11"/>
                </a:cxn>
              </a:cxnLst>
              <a:rect l="0" t="0" r="r" b="b"/>
              <a:pathLst>
                <a:path w="918" h="1038">
                  <a:moveTo>
                    <a:pt x="883" y="0"/>
                  </a:moveTo>
                  <a:lnTo>
                    <a:pt x="339" y="0"/>
                  </a:lnTo>
                  <a:cubicBezTo>
                    <a:pt x="339" y="0"/>
                    <a:pt x="357" y="363"/>
                    <a:pt x="30" y="593"/>
                  </a:cubicBezTo>
                  <a:cubicBezTo>
                    <a:pt x="15" y="755"/>
                    <a:pt x="0" y="918"/>
                    <a:pt x="0" y="918"/>
                  </a:cubicBezTo>
                  <a:cubicBezTo>
                    <a:pt x="0" y="918"/>
                    <a:pt x="171" y="978"/>
                    <a:pt x="343" y="1038"/>
                  </a:cubicBezTo>
                  <a:cubicBezTo>
                    <a:pt x="918" y="624"/>
                    <a:pt x="883" y="0"/>
                    <a:pt x="883" y="0"/>
                  </a:cubicBezTo>
                  <a:close/>
                </a:path>
              </a:pathLst>
            </a:custGeom>
            <a:solidFill>
              <a:srgbClr val="8AB6C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3" name="Freeform 14"/>
            <p:cNvSpPr>
              <a:spLocks/>
            </p:cNvSpPr>
            <p:nvPr/>
          </p:nvSpPr>
          <p:spPr bwMode="gray">
            <a:xfrm>
              <a:off x="2168" y="3045"/>
              <a:ext cx="951" cy="831"/>
            </a:xfrm>
            <a:custGeom>
              <a:avLst/>
              <a:gdLst>
                <a:gd name="T0" fmla="*/ 951 w 951"/>
                <a:gd name="T1" fmla="*/ 300 h 831"/>
                <a:gd name="T2" fmla="*/ 951 w 951"/>
                <a:gd name="T3" fmla="*/ 812 h 831"/>
                <a:gd name="T4" fmla="*/ 0 w 951"/>
                <a:gd name="T5" fmla="*/ 333 h 831"/>
                <a:gd name="T6" fmla="*/ 105 w 951"/>
                <a:gd name="T7" fmla="*/ 0 h 831"/>
                <a:gd name="T8" fmla="*/ 421 w 951"/>
                <a:gd name="T9" fmla="*/ 41 h 831"/>
                <a:gd name="T10" fmla="*/ 951 w 951"/>
                <a:gd name="T11" fmla="*/ 300 h 831"/>
              </a:gdLst>
              <a:ahLst/>
              <a:cxnLst>
                <a:cxn ang="0">
                  <a:pos x="T0" y="T1"/>
                </a:cxn>
                <a:cxn ang="0">
                  <a:pos x="T2" y="T3"/>
                </a:cxn>
                <a:cxn ang="0">
                  <a:pos x="T4" y="T5"/>
                </a:cxn>
                <a:cxn ang="0">
                  <a:pos x="T6" y="T7"/>
                </a:cxn>
                <a:cxn ang="0">
                  <a:pos x="T8" y="T9"/>
                </a:cxn>
                <a:cxn ang="0">
                  <a:pos x="T10" y="T11"/>
                </a:cxn>
              </a:cxnLst>
              <a:rect l="0" t="0" r="r" b="b"/>
              <a:pathLst>
                <a:path w="951" h="831">
                  <a:moveTo>
                    <a:pt x="951" y="300"/>
                  </a:moveTo>
                  <a:cubicBezTo>
                    <a:pt x="951" y="302"/>
                    <a:pt x="951" y="806"/>
                    <a:pt x="951" y="812"/>
                  </a:cubicBezTo>
                  <a:cubicBezTo>
                    <a:pt x="951" y="812"/>
                    <a:pt x="367" y="831"/>
                    <a:pt x="0" y="333"/>
                  </a:cubicBezTo>
                  <a:cubicBezTo>
                    <a:pt x="56" y="172"/>
                    <a:pt x="100" y="17"/>
                    <a:pt x="105" y="0"/>
                  </a:cubicBezTo>
                  <a:cubicBezTo>
                    <a:pt x="121" y="3"/>
                    <a:pt x="402" y="36"/>
                    <a:pt x="421" y="41"/>
                  </a:cubicBezTo>
                  <a:cubicBezTo>
                    <a:pt x="619" y="302"/>
                    <a:pt x="931" y="302"/>
                    <a:pt x="951" y="300"/>
                  </a:cubicBezTo>
                  <a:close/>
                </a:path>
              </a:pathLst>
            </a:custGeom>
            <a:solidFill>
              <a:srgbClr val="99B67C"/>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4" name="Freeform 15"/>
            <p:cNvSpPr>
              <a:spLocks/>
            </p:cNvSpPr>
            <p:nvPr/>
          </p:nvSpPr>
          <p:spPr bwMode="gray">
            <a:xfrm>
              <a:off x="1889" y="1685"/>
              <a:ext cx="859" cy="979"/>
            </a:xfrm>
            <a:custGeom>
              <a:avLst/>
              <a:gdLst>
                <a:gd name="T0" fmla="*/ 549 w 859"/>
                <a:gd name="T1" fmla="*/ 979 h 979"/>
                <a:gd name="T2" fmla="*/ 37 w 859"/>
                <a:gd name="T3" fmla="*/ 979 h 979"/>
                <a:gd name="T4" fmla="*/ 546 w 859"/>
                <a:gd name="T5" fmla="*/ 0 h 979"/>
                <a:gd name="T6" fmla="*/ 859 w 859"/>
                <a:gd name="T7" fmla="*/ 116 h 979"/>
                <a:gd name="T8" fmla="*/ 841 w 859"/>
                <a:gd name="T9" fmla="*/ 420 h 979"/>
                <a:gd name="T10" fmla="*/ 549 w 859"/>
                <a:gd name="T11" fmla="*/ 979 h 979"/>
              </a:gdLst>
              <a:ahLst/>
              <a:cxnLst>
                <a:cxn ang="0">
                  <a:pos x="T0" y="T1"/>
                </a:cxn>
                <a:cxn ang="0">
                  <a:pos x="T2" y="T3"/>
                </a:cxn>
                <a:cxn ang="0">
                  <a:pos x="T4" y="T5"/>
                </a:cxn>
                <a:cxn ang="0">
                  <a:pos x="T6" y="T7"/>
                </a:cxn>
                <a:cxn ang="0">
                  <a:pos x="T8" y="T9"/>
                </a:cxn>
                <a:cxn ang="0">
                  <a:pos x="T10" y="T11"/>
                </a:cxn>
              </a:cxnLst>
              <a:rect l="0" t="0" r="r" b="b"/>
              <a:pathLst>
                <a:path w="859" h="979">
                  <a:moveTo>
                    <a:pt x="549" y="979"/>
                  </a:moveTo>
                  <a:lnTo>
                    <a:pt x="37" y="979"/>
                  </a:lnTo>
                  <a:cubicBezTo>
                    <a:pt x="37" y="979"/>
                    <a:pt x="0" y="383"/>
                    <a:pt x="546" y="0"/>
                  </a:cubicBezTo>
                  <a:cubicBezTo>
                    <a:pt x="702" y="57"/>
                    <a:pt x="859" y="116"/>
                    <a:pt x="859" y="116"/>
                  </a:cubicBezTo>
                  <a:cubicBezTo>
                    <a:pt x="859" y="116"/>
                    <a:pt x="850" y="268"/>
                    <a:pt x="841" y="420"/>
                  </a:cubicBezTo>
                  <a:cubicBezTo>
                    <a:pt x="532" y="634"/>
                    <a:pt x="549" y="979"/>
                    <a:pt x="549" y="979"/>
                  </a:cubicBezTo>
                  <a:close/>
                </a:path>
              </a:pathLst>
            </a:custGeom>
            <a:solidFill>
              <a:srgbClr val="89B8AA"/>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5" name="Oval 16"/>
            <p:cNvSpPr>
              <a:spLocks noChangeArrowheads="1"/>
            </p:cNvSpPr>
            <p:nvPr/>
          </p:nvSpPr>
          <p:spPr bwMode="gray">
            <a:xfrm>
              <a:off x="2440" y="1983"/>
              <a:ext cx="1360" cy="1360"/>
            </a:xfrm>
            <a:prstGeom prst="ellipse">
              <a:avLst/>
            </a:prstGeom>
            <a:solidFill>
              <a:srgbClr val="FFFFFF"/>
            </a:solidFill>
            <a:ln>
              <a:noFill/>
            </a:ln>
            <a:effectLst/>
            <a:extLst>
              <a:ext uri="{91240B29-F687-4F45-9708-019B960494DF}">
                <a14:hiddenLine xmlns:a14="http://schemas.microsoft.com/office/drawing/2010/main" w="317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6" name="Text Box 17"/>
            <p:cNvSpPr txBox="1">
              <a:spLocks noChangeArrowheads="1"/>
            </p:cNvSpPr>
            <p:nvPr/>
          </p:nvSpPr>
          <p:spPr bwMode="gray">
            <a:xfrm>
              <a:off x="2596" y="2401"/>
              <a:ext cx="106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100000"/>
                </a:lnSpc>
                <a:spcBef>
                  <a:spcPts val="0"/>
                </a:spcBef>
                <a:spcAft>
                  <a:spcPts val="0"/>
                </a:spcAft>
                <a:buClr>
                  <a:srgbClr val="C0504D"/>
                </a:buClr>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charset="-128"/>
                  <a:ea typeface="ＭＳ Ｐゴシック" charset="-128"/>
                  <a:cs typeface="+mn-cs"/>
                </a:rPr>
                <a:t>「見える化」</a:t>
              </a:r>
              <a:endParaRPr kumimoji="1" lang="en-US" altLang="ja-JP" sz="1800" b="0" i="0" u="none" strike="noStrike" kern="1200" cap="none" spc="0" normalizeH="0" baseline="0" noProof="0" dirty="0" smtClean="0">
                <a:ln>
                  <a:noFill/>
                </a:ln>
                <a:solidFill>
                  <a:prstClr val="black"/>
                </a:solidFill>
                <a:effectLst/>
                <a:uLnTx/>
                <a:uFillTx/>
                <a:latin typeface="ＭＳ Ｐゴシック" charset="-128"/>
                <a:ea typeface="ＭＳ Ｐゴシック" charset="-128"/>
                <a:cs typeface="+mn-cs"/>
              </a:endParaRPr>
            </a:p>
            <a:p>
              <a:pPr marL="0" marR="0" lvl="0" indent="0" algn="ctr" defTabSz="914400" rtl="0" eaLnBrk="1" fontAlgn="base" latinLnBrk="0" hangingPunct="1">
                <a:lnSpc>
                  <a:spcPct val="100000"/>
                </a:lnSpc>
                <a:spcBef>
                  <a:spcPts val="0"/>
                </a:spcBef>
                <a:spcAft>
                  <a:spcPts val="0"/>
                </a:spcAft>
                <a:buClr>
                  <a:srgbClr val="C0504D"/>
                </a:buClr>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charset="-128"/>
                  <a:ea typeface="ＭＳ Ｐゴシック" charset="-128"/>
                  <a:cs typeface="+mn-cs"/>
                </a:rPr>
                <a:t>システムの</a:t>
              </a:r>
              <a:endParaRPr kumimoji="1" lang="en-US" altLang="ja-JP" sz="1800" b="0" i="0" u="none" strike="noStrike" kern="1200" cap="none" spc="0" normalizeH="0" baseline="0" noProof="0" dirty="0" smtClean="0">
                <a:ln>
                  <a:noFill/>
                </a:ln>
                <a:solidFill>
                  <a:prstClr val="black"/>
                </a:solidFill>
                <a:effectLst/>
                <a:uLnTx/>
                <a:uFillTx/>
                <a:latin typeface="ＭＳ Ｐゴシック" charset="-128"/>
                <a:ea typeface="ＭＳ Ｐゴシック" charset="-128"/>
                <a:cs typeface="+mn-cs"/>
              </a:endParaRPr>
            </a:p>
            <a:p>
              <a:pPr marL="0" marR="0" lvl="0" indent="0" algn="ctr" defTabSz="914400" rtl="0" eaLnBrk="1" fontAlgn="base" latinLnBrk="0" hangingPunct="1">
                <a:lnSpc>
                  <a:spcPct val="100000"/>
                </a:lnSpc>
                <a:spcBef>
                  <a:spcPts val="0"/>
                </a:spcBef>
                <a:spcAft>
                  <a:spcPts val="0"/>
                </a:spcAft>
                <a:buClr>
                  <a:srgbClr val="C0504D"/>
                </a:buClr>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rPr>
                <a:t>機能</a:t>
              </a:r>
              <a:endParaRPr kumimoji="1" lang="en-US" altLang="ja-JP" sz="1800" b="0" i="0" u="none" strike="noStrike" kern="1200" cap="none" spc="0" normalizeH="0" baseline="0" noProof="0" dirty="0">
                <a:ln>
                  <a:noFill/>
                </a:ln>
                <a:solidFill>
                  <a:prstClr val="black"/>
                </a:solidFill>
                <a:effectLst/>
                <a:uLnTx/>
                <a:uFillTx/>
                <a:latin typeface="ＭＳ Ｐゴシック" charset="-128"/>
                <a:ea typeface="ＭＳ Ｐゴシック" charset="-128"/>
                <a:cs typeface="+mn-cs"/>
              </a:endParaRPr>
            </a:p>
          </p:txBody>
        </p:sp>
        <p:sp>
          <p:nvSpPr>
            <p:cNvPr id="97" name="Freeform 18"/>
            <p:cNvSpPr>
              <a:spLocks/>
            </p:cNvSpPr>
            <p:nvPr/>
          </p:nvSpPr>
          <p:spPr bwMode="gray">
            <a:xfrm>
              <a:off x="2187" y="1806"/>
              <a:ext cx="559" cy="858"/>
            </a:xfrm>
            <a:custGeom>
              <a:avLst/>
              <a:gdLst>
                <a:gd name="T0" fmla="*/ 273 w 602"/>
                <a:gd name="T1" fmla="*/ 918 h 918"/>
                <a:gd name="T2" fmla="*/ 0 w 602"/>
                <a:gd name="T3" fmla="*/ 918 h 918"/>
                <a:gd name="T4" fmla="*/ 602 w 602"/>
                <a:gd name="T5" fmla="*/ 0 h 918"/>
                <a:gd name="T6" fmla="*/ 585 w 602"/>
                <a:gd name="T7" fmla="*/ 321 h 918"/>
                <a:gd name="T8" fmla="*/ 273 w 602"/>
                <a:gd name="T9" fmla="*/ 918 h 918"/>
              </a:gdLst>
              <a:ahLst/>
              <a:cxnLst>
                <a:cxn ang="0">
                  <a:pos x="T0" y="T1"/>
                </a:cxn>
                <a:cxn ang="0">
                  <a:pos x="T2" y="T3"/>
                </a:cxn>
                <a:cxn ang="0">
                  <a:pos x="T4" y="T5"/>
                </a:cxn>
                <a:cxn ang="0">
                  <a:pos x="T6" y="T7"/>
                </a:cxn>
                <a:cxn ang="0">
                  <a:pos x="T8" y="T9"/>
                </a:cxn>
              </a:cxnLst>
              <a:rect l="0" t="0" r="r" b="b"/>
              <a:pathLst>
                <a:path w="602" h="918">
                  <a:moveTo>
                    <a:pt x="273" y="918"/>
                  </a:moveTo>
                  <a:cubicBezTo>
                    <a:pt x="273" y="918"/>
                    <a:pt x="136" y="918"/>
                    <a:pt x="0" y="918"/>
                  </a:cubicBezTo>
                  <a:cubicBezTo>
                    <a:pt x="8" y="232"/>
                    <a:pt x="602" y="0"/>
                    <a:pt x="602" y="0"/>
                  </a:cubicBezTo>
                  <a:cubicBezTo>
                    <a:pt x="602" y="0"/>
                    <a:pt x="593" y="160"/>
                    <a:pt x="585" y="321"/>
                  </a:cubicBezTo>
                  <a:cubicBezTo>
                    <a:pt x="246" y="570"/>
                    <a:pt x="273" y="918"/>
                    <a:pt x="273" y="918"/>
                  </a:cubicBezTo>
                  <a:close/>
                </a:path>
              </a:pathLst>
            </a:custGeom>
            <a:solidFill>
              <a:srgbClr val="528E83"/>
            </a:solidFill>
            <a:ln>
              <a:noFill/>
            </a:ln>
            <a:effectLst/>
            <a:extLst>
              <a:ext uri="{91240B29-F687-4F45-9708-019B960494DF}">
                <a14:hiddenLine xmlns:a14="http://schemas.microsoft.com/office/drawing/2010/main" w="3175" cap="flat" cmpd="sng">
                  <a:solidFill>
                    <a:srgbClr val="3D6AA7"/>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8" name="Freeform 19"/>
            <p:cNvSpPr>
              <a:spLocks/>
            </p:cNvSpPr>
            <p:nvPr/>
          </p:nvSpPr>
          <p:spPr bwMode="gray">
            <a:xfrm>
              <a:off x="3122" y="1692"/>
              <a:ext cx="862" cy="615"/>
            </a:xfrm>
            <a:custGeom>
              <a:avLst/>
              <a:gdLst>
                <a:gd name="T0" fmla="*/ 0 w 862"/>
                <a:gd name="T1" fmla="*/ 37 h 615"/>
                <a:gd name="T2" fmla="*/ 0 w 862"/>
                <a:gd name="T3" fmla="*/ 290 h 615"/>
                <a:gd name="T4" fmla="*/ 553 w 862"/>
                <a:gd name="T5" fmla="*/ 579 h 615"/>
                <a:gd name="T6" fmla="*/ 862 w 862"/>
                <a:gd name="T7" fmla="*/ 615 h 615"/>
                <a:gd name="T8" fmla="*/ 0 w 862"/>
                <a:gd name="T9" fmla="*/ 37 h 615"/>
              </a:gdLst>
              <a:ahLst/>
              <a:cxnLst>
                <a:cxn ang="0">
                  <a:pos x="T0" y="T1"/>
                </a:cxn>
                <a:cxn ang="0">
                  <a:pos x="T2" y="T3"/>
                </a:cxn>
                <a:cxn ang="0">
                  <a:pos x="T4" y="T5"/>
                </a:cxn>
                <a:cxn ang="0">
                  <a:pos x="T6" y="T7"/>
                </a:cxn>
                <a:cxn ang="0">
                  <a:pos x="T8" y="T9"/>
                </a:cxn>
              </a:cxnLst>
              <a:rect l="0" t="0" r="r" b="b"/>
              <a:pathLst>
                <a:path w="862" h="615">
                  <a:moveTo>
                    <a:pt x="0" y="37"/>
                  </a:moveTo>
                  <a:lnTo>
                    <a:pt x="0" y="290"/>
                  </a:lnTo>
                  <a:cubicBezTo>
                    <a:pt x="0" y="290"/>
                    <a:pt x="345" y="273"/>
                    <a:pt x="553" y="579"/>
                  </a:cubicBezTo>
                  <a:cubicBezTo>
                    <a:pt x="708" y="596"/>
                    <a:pt x="862" y="615"/>
                    <a:pt x="862" y="615"/>
                  </a:cubicBezTo>
                  <a:cubicBezTo>
                    <a:pt x="610" y="0"/>
                    <a:pt x="0" y="37"/>
                    <a:pt x="0" y="37"/>
                  </a:cubicBezTo>
                  <a:close/>
                </a:path>
              </a:pathLst>
            </a:custGeom>
            <a:solidFill>
              <a:srgbClr val="647E9E"/>
            </a:solidFill>
            <a:ln>
              <a:noFill/>
            </a:ln>
            <a:effectLst/>
            <a:extLst>
              <a:ext uri="{91240B29-F687-4F45-9708-019B960494DF}">
                <a14:hiddenLine xmlns:a14="http://schemas.microsoft.com/office/drawing/2010/main" w="3175" cap="flat" cmpd="sng">
                  <a:solidFill>
                    <a:srgbClr val="3D6AA7"/>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9" name="Freeform 20"/>
            <p:cNvSpPr>
              <a:spLocks/>
            </p:cNvSpPr>
            <p:nvPr/>
          </p:nvSpPr>
          <p:spPr bwMode="gray">
            <a:xfrm>
              <a:off x="3484" y="2674"/>
              <a:ext cx="590" cy="853"/>
            </a:xfrm>
            <a:custGeom>
              <a:avLst/>
              <a:gdLst>
                <a:gd name="T0" fmla="*/ 315 w 590"/>
                <a:gd name="T1" fmla="*/ 0 h 853"/>
                <a:gd name="T2" fmla="*/ 569 w 590"/>
                <a:gd name="T3" fmla="*/ 0 h 853"/>
                <a:gd name="T4" fmla="*/ 0 w 590"/>
                <a:gd name="T5" fmla="*/ 853 h 853"/>
                <a:gd name="T6" fmla="*/ 28 w 590"/>
                <a:gd name="T7" fmla="*/ 549 h 853"/>
                <a:gd name="T8" fmla="*/ 315 w 590"/>
                <a:gd name="T9" fmla="*/ 0 h 853"/>
              </a:gdLst>
              <a:ahLst/>
              <a:cxnLst>
                <a:cxn ang="0">
                  <a:pos x="T0" y="T1"/>
                </a:cxn>
                <a:cxn ang="0">
                  <a:pos x="T2" y="T3"/>
                </a:cxn>
                <a:cxn ang="0">
                  <a:pos x="T4" y="T5"/>
                </a:cxn>
                <a:cxn ang="0">
                  <a:pos x="T6" y="T7"/>
                </a:cxn>
                <a:cxn ang="0">
                  <a:pos x="T8" y="T9"/>
                </a:cxn>
              </a:cxnLst>
              <a:rect l="0" t="0" r="r" b="b"/>
              <a:pathLst>
                <a:path w="590" h="853">
                  <a:moveTo>
                    <a:pt x="315" y="0"/>
                  </a:moveTo>
                  <a:lnTo>
                    <a:pt x="569" y="0"/>
                  </a:lnTo>
                  <a:cubicBezTo>
                    <a:pt x="569" y="0"/>
                    <a:pt x="590" y="584"/>
                    <a:pt x="0" y="853"/>
                  </a:cubicBezTo>
                  <a:cubicBezTo>
                    <a:pt x="14" y="701"/>
                    <a:pt x="28" y="549"/>
                    <a:pt x="28" y="549"/>
                  </a:cubicBezTo>
                  <a:cubicBezTo>
                    <a:pt x="328" y="334"/>
                    <a:pt x="315" y="0"/>
                    <a:pt x="315" y="0"/>
                  </a:cubicBezTo>
                  <a:close/>
                </a:path>
              </a:pathLst>
            </a:custGeom>
            <a:solidFill>
              <a:srgbClr val="558C99"/>
            </a:solidFill>
            <a:ln>
              <a:noFill/>
            </a:ln>
            <a:effectLst/>
            <a:extLst>
              <a:ext uri="{91240B29-F687-4F45-9708-019B960494DF}">
                <a14:hiddenLine xmlns:a14="http://schemas.microsoft.com/office/drawing/2010/main" w="3175" cap="flat" cmpd="sng">
                  <a:solidFill>
                    <a:srgbClr val="3D6AA7"/>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0" name="Freeform 21"/>
            <p:cNvSpPr>
              <a:spLocks/>
            </p:cNvSpPr>
            <p:nvPr/>
          </p:nvSpPr>
          <p:spPr bwMode="gray">
            <a:xfrm>
              <a:off x="3600" y="1895"/>
              <a:ext cx="497" cy="414"/>
            </a:xfrm>
            <a:custGeom>
              <a:avLst/>
              <a:gdLst>
                <a:gd name="T0" fmla="*/ 0 w 497"/>
                <a:gd name="T1" fmla="*/ 283 h 414"/>
                <a:gd name="T2" fmla="*/ 78 w 497"/>
                <a:gd name="T3" fmla="*/ 377 h 414"/>
                <a:gd name="T4" fmla="*/ 390 w 497"/>
                <a:gd name="T5" fmla="*/ 414 h 414"/>
                <a:gd name="T6" fmla="*/ 497 w 497"/>
                <a:gd name="T7" fmla="*/ 81 h 414"/>
                <a:gd name="T8" fmla="*/ 432 w 497"/>
                <a:gd name="T9" fmla="*/ 0 h 414"/>
                <a:gd name="T10" fmla="*/ 338 w 497"/>
                <a:gd name="T11" fmla="*/ 313 h 414"/>
                <a:gd name="T12" fmla="*/ 0 w 497"/>
                <a:gd name="T13" fmla="*/ 283 h 414"/>
              </a:gdLst>
              <a:ahLst/>
              <a:cxnLst>
                <a:cxn ang="0">
                  <a:pos x="T0" y="T1"/>
                </a:cxn>
                <a:cxn ang="0">
                  <a:pos x="T2" y="T3"/>
                </a:cxn>
                <a:cxn ang="0">
                  <a:pos x="T4" y="T5"/>
                </a:cxn>
                <a:cxn ang="0">
                  <a:pos x="T6" y="T7"/>
                </a:cxn>
                <a:cxn ang="0">
                  <a:pos x="T8" y="T9"/>
                </a:cxn>
                <a:cxn ang="0">
                  <a:pos x="T10" y="T11"/>
                </a:cxn>
                <a:cxn ang="0">
                  <a:pos x="T12" y="T13"/>
                </a:cxn>
              </a:cxnLst>
              <a:rect l="0" t="0" r="r" b="b"/>
              <a:pathLst>
                <a:path w="497" h="414">
                  <a:moveTo>
                    <a:pt x="0" y="283"/>
                  </a:moveTo>
                  <a:cubicBezTo>
                    <a:pt x="12" y="295"/>
                    <a:pt x="60" y="355"/>
                    <a:pt x="78" y="377"/>
                  </a:cubicBezTo>
                  <a:cubicBezTo>
                    <a:pt x="234" y="395"/>
                    <a:pt x="390" y="414"/>
                    <a:pt x="390" y="414"/>
                  </a:cubicBezTo>
                  <a:cubicBezTo>
                    <a:pt x="390" y="414"/>
                    <a:pt x="489" y="103"/>
                    <a:pt x="497" y="81"/>
                  </a:cubicBezTo>
                  <a:cubicBezTo>
                    <a:pt x="485" y="66"/>
                    <a:pt x="446" y="17"/>
                    <a:pt x="432" y="0"/>
                  </a:cubicBezTo>
                  <a:cubicBezTo>
                    <a:pt x="425" y="25"/>
                    <a:pt x="362" y="233"/>
                    <a:pt x="338" y="313"/>
                  </a:cubicBezTo>
                  <a:cubicBezTo>
                    <a:pt x="318" y="315"/>
                    <a:pt x="68" y="288"/>
                    <a:pt x="0" y="283"/>
                  </a:cubicBezTo>
                  <a:close/>
                </a:path>
              </a:pathLst>
            </a:custGeom>
            <a:solidFill>
              <a:srgbClr val="647E9E"/>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1" name="Oval 22"/>
            <p:cNvSpPr>
              <a:spLocks noChangeArrowheads="1"/>
            </p:cNvSpPr>
            <p:nvPr/>
          </p:nvSpPr>
          <p:spPr bwMode="gray">
            <a:xfrm>
              <a:off x="2754" y="1344"/>
              <a:ext cx="726" cy="725"/>
            </a:xfrm>
            <a:prstGeom prst="ellipse">
              <a:avLst/>
            </a:prstGeom>
            <a:solidFill>
              <a:srgbClr val="3E5E84"/>
            </a:solidFill>
            <a:ln w="571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2" name="Text Box 23"/>
            <p:cNvSpPr txBox="1">
              <a:spLocks noChangeArrowheads="1"/>
            </p:cNvSpPr>
            <p:nvPr/>
          </p:nvSpPr>
          <p:spPr bwMode="gray">
            <a:xfrm>
              <a:off x="2530" y="1524"/>
              <a:ext cx="1180"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80000"/>
                </a:lnSpc>
                <a:spcBef>
                  <a:spcPts val="0"/>
                </a:spcBef>
                <a:spcAft>
                  <a:spcPts val="0"/>
                </a:spcAft>
                <a:buClr>
                  <a:srgbClr val="C0504D"/>
                </a:buClr>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Arial" charset="0"/>
                  <a:ea typeface="ＭＳ Ｐゴシック" charset="-128"/>
                  <a:cs typeface="+mn-cs"/>
                </a:rPr>
                <a:t>現状</a:t>
              </a:r>
              <a:endParaRPr kumimoji="1" lang="en-US" altLang="ja-JP" sz="2400" b="1" i="0" u="none" strike="noStrike" kern="1200" cap="none" spc="0" normalizeH="0" baseline="0" noProof="0" dirty="0" smtClean="0">
                <a:ln>
                  <a:noFill/>
                </a:ln>
                <a:solidFill>
                  <a:srgbClr val="FFFFFF"/>
                </a:solidFill>
                <a:effectLst/>
                <a:uLnTx/>
                <a:uFillTx/>
                <a:latin typeface="Arial" charset="0"/>
                <a:ea typeface="ＭＳ Ｐゴシック" charset="-128"/>
                <a:cs typeface="+mn-cs"/>
              </a:endParaRPr>
            </a:p>
            <a:p>
              <a:pPr marL="0" marR="0" lvl="0" indent="0" algn="ctr" defTabSz="914400" rtl="0" eaLnBrk="1" fontAlgn="base" latinLnBrk="0" hangingPunct="1">
                <a:lnSpc>
                  <a:spcPct val="80000"/>
                </a:lnSpc>
                <a:spcBef>
                  <a:spcPts val="0"/>
                </a:spcBef>
                <a:spcAft>
                  <a:spcPts val="0"/>
                </a:spcAft>
                <a:buClr>
                  <a:srgbClr val="C0504D"/>
                </a:buClr>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Arial" charset="0"/>
                  <a:ea typeface="ＭＳ Ｐゴシック" charset="-128"/>
                  <a:cs typeface="+mn-cs"/>
                </a:rPr>
                <a:t>分析</a:t>
              </a:r>
              <a:endParaRPr kumimoji="1" lang="en-US" altLang="ja-JP" sz="24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3" name="Freeform 24"/>
            <p:cNvSpPr>
              <a:spLocks/>
            </p:cNvSpPr>
            <p:nvPr/>
          </p:nvSpPr>
          <p:spPr bwMode="gray">
            <a:xfrm>
              <a:off x="3482" y="3138"/>
              <a:ext cx="406" cy="503"/>
            </a:xfrm>
            <a:custGeom>
              <a:avLst/>
              <a:gdLst>
                <a:gd name="T0" fmla="*/ 126 w 406"/>
                <a:gd name="T1" fmla="*/ 0 h 503"/>
                <a:gd name="T2" fmla="*/ 28 w 406"/>
                <a:gd name="T3" fmla="*/ 81 h 503"/>
                <a:gd name="T4" fmla="*/ 0 w 406"/>
                <a:gd name="T5" fmla="*/ 390 h 503"/>
                <a:gd name="T6" fmla="*/ 324 w 406"/>
                <a:gd name="T7" fmla="*/ 503 h 503"/>
                <a:gd name="T8" fmla="*/ 406 w 406"/>
                <a:gd name="T9" fmla="*/ 434 h 503"/>
                <a:gd name="T10" fmla="*/ 97 w 406"/>
                <a:gd name="T11" fmla="*/ 339 h 503"/>
                <a:gd name="T12" fmla="*/ 126 w 406"/>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406" h="503">
                  <a:moveTo>
                    <a:pt x="126" y="0"/>
                  </a:moveTo>
                  <a:cubicBezTo>
                    <a:pt x="114" y="12"/>
                    <a:pt x="50" y="63"/>
                    <a:pt x="28" y="81"/>
                  </a:cubicBezTo>
                  <a:cubicBezTo>
                    <a:pt x="10" y="237"/>
                    <a:pt x="5" y="368"/>
                    <a:pt x="0" y="390"/>
                  </a:cubicBezTo>
                  <a:cubicBezTo>
                    <a:pt x="20" y="396"/>
                    <a:pt x="302" y="495"/>
                    <a:pt x="324" y="503"/>
                  </a:cubicBezTo>
                  <a:cubicBezTo>
                    <a:pt x="339" y="491"/>
                    <a:pt x="389" y="448"/>
                    <a:pt x="406" y="434"/>
                  </a:cubicBezTo>
                  <a:cubicBezTo>
                    <a:pt x="381" y="427"/>
                    <a:pt x="177" y="363"/>
                    <a:pt x="97" y="339"/>
                  </a:cubicBezTo>
                  <a:cubicBezTo>
                    <a:pt x="95" y="319"/>
                    <a:pt x="121" y="68"/>
                    <a:pt x="126" y="0"/>
                  </a:cubicBezTo>
                  <a:close/>
                </a:path>
              </a:pathLst>
            </a:custGeom>
            <a:solidFill>
              <a:srgbClr val="558C99"/>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 name="Oval 25"/>
            <p:cNvSpPr>
              <a:spLocks noChangeArrowheads="1"/>
            </p:cNvSpPr>
            <p:nvPr/>
          </p:nvSpPr>
          <p:spPr bwMode="gray">
            <a:xfrm>
              <a:off x="3710" y="2315"/>
              <a:ext cx="725" cy="725"/>
            </a:xfrm>
            <a:prstGeom prst="ellipse">
              <a:avLst/>
            </a:prstGeom>
            <a:solidFill>
              <a:srgbClr val="2D6C7B"/>
            </a:solidFill>
            <a:ln w="571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5" name="Text Box 26"/>
            <p:cNvSpPr txBox="1">
              <a:spLocks noChangeArrowheads="1"/>
            </p:cNvSpPr>
            <p:nvPr/>
          </p:nvSpPr>
          <p:spPr bwMode="gray">
            <a:xfrm>
              <a:off x="3710" y="2497"/>
              <a:ext cx="731"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80000"/>
                </a:lnSpc>
                <a:spcBef>
                  <a:spcPts val="0"/>
                </a:spcBef>
                <a:spcAft>
                  <a:spcPts val="0"/>
                </a:spcAft>
                <a:buClr>
                  <a:srgbClr val="C0504D"/>
                </a:buClr>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Arial" charset="0"/>
                  <a:ea typeface="ＭＳ Ｐゴシック" charset="-128"/>
                  <a:cs typeface="+mn-cs"/>
                </a:rPr>
                <a:t>施策</a:t>
              </a:r>
              <a:endParaRPr kumimoji="1" lang="en-US" altLang="ja-JP" sz="2400" b="1" i="0" u="none" strike="noStrike" kern="1200" cap="none" spc="0" normalizeH="0" baseline="0" noProof="0" dirty="0" smtClean="0">
                <a:ln>
                  <a:noFill/>
                </a:ln>
                <a:solidFill>
                  <a:srgbClr val="FFFFFF"/>
                </a:solidFill>
                <a:effectLst/>
                <a:uLnTx/>
                <a:uFillTx/>
                <a:latin typeface="Arial" charset="0"/>
                <a:ea typeface="ＭＳ Ｐゴシック" charset="-128"/>
                <a:cs typeface="+mn-cs"/>
              </a:endParaRPr>
            </a:p>
            <a:p>
              <a:pPr marL="0" marR="0" lvl="0" indent="0" algn="ctr" defTabSz="914400" rtl="0" eaLnBrk="1" fontAlgn="base" latinLnBrk="0" hangingPunct="1">
                <a:lnSpc>
                  <a:spcPct val="80000"/>
                </a:lnSpc>
                <a:spcBef>
                  <a:spcPts val="0"/>
                </a:spcBef>
                <a:spcAft>
                  <a:spcPts val="0"/>
                </a:spcAft>
                <a:buClr>
                  <a:srgbClr val="C0504D"/>
                </a:buClr>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Arial" charset="0"/>
                  <a:ea typeface="ＭＳ Ｐゴシック" charset="-128"/>
                  <a:cs typeface="+mn-cs"/>
                </a:rPr>
                <a:t>検討</a:t>
              </a:r>
              <a:endParaRPr kumimoji="1" lang="en-US" altLang="ja-JP" sz="24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6" name="Freeform 27"/>
            <p:cNvSpPr>
              <a:spLocks/>
            </p:cNvSpPr>
            <p:nvPr/>
          </p:nvSpPr>
          <p:spPr bwMode="gray">
            <a:xfrm>
              <a:off x="2274" y="3047"/>
              <a:ext cx="846" cy="594"/>
            </a:xfrm>
            <a:custGeom>
              <a:avLst/>
              <a:gdLst>
                <a:gd name="T0" fmla="*/ 845 w 846"/>
                <a:gd name="T1" fmla="*/ 297 h 594"/>
                <a:gd name="T2" fmla="*/ 846 w 846"/>
                <a:gd name="T3" fmla="*/ 563 h 594"/>
                <a:gd name="T4" fmla="*/ 0 w 846"/>
                <a:gd name="T5" fmla="*/ 0 h 594"/>
                <a:gd name="T6" fmla="*/ 312 w 846"/>
                <a:gd name="T7" fmla="*/ 37 h 594"/>
                <a:gd name="T8" fmla="*/ 845 w 846"/>
                <a:gd name="T9" fmla="*/ 297 h 594"/>
              </a:gdLst>
              <a:ahLst/>
              <a:cxnLst>
                <a:cxn ang="0">
                  <a:pos x="T0" y="T1"/>
                </a:cxn>
                <a:cxn ang="0">
                  <a:pos x="T2" y="T3"/>
                </a:cxn>
                <a:cxn ang="0">
                  <a:pos x="T4" y="T5"/>
                </a:cxn>
                <a:cxn ang="0">
                  <a:pos x="T6" y="T7"/>
                </a:cxn>
                <a:cxn ang="0">
                  <a:pos x="T8" y="T9"/>
                </a:cxn>
              </a:cxnLst>
              <a:rect l="0" t="0" r="r" b="b"/>
              <a:pathLst>
                <a:path w="846" h="594">
                  <a:moveTo>
                    <a:pt x="845" y="297"/>
                  </a:moveTo>
                  <a:cubicBezTo>
                    <a:pt x="845" y="297"/>
                    <a:pt x="846" y="558"/>
                    <a:pt x="846" y="563"/>
                  </a:cubicBezTo>
                  <a:cubicBezTo>
                    <a:pt x="842" y="562"/>
                    <a:pt x="300" y="594"/>
                    <a:pt x="0" y="0"/>
                  </a:cubicBezTo>
                  <a:cubicBezTo>
                    <a:pt x="150" y="15"/>
                    <a:pt x="312" y="37"/>
                    <a:pt x="312" y="37"/>
                  </a:cubicBezTo>
                  <a:cubicBezTo>
                    <a:pt x="525" y="315"/>
                    <a:pt x="845" y="297"/>
                    <a:pt x="845" y="297"/>
                  </a:cubicBezTo>
                  <a:close/>
                </a:path>
              </a:pathLst>
            </a:custGeom>
            <a:solidFill>
              <a:srgbClr val="6B894B"/>
            </a:solidFill>
            <a:ln>
              <a:noFill/>
            </a:ln>
            <a:effectLst/>
            <a:extLst>
              <a:ext uri="{91240B29-F687-4F45-9708-019B960494DF}">
                <a14:hiddenLine xmlns:a14="http://schemas.microsoft.com/office/drawing/2010/main" w="3175" cap="flat" cmpd="sng">
                  <a:solidFill>
                    <a:srgbClr val="7B3E74"/>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7" name="Freeform 28"/>
            <p:cNvSpPr>
              <a:spLocks/>
            </p:cNvSpPr>
            <p:nvPr/>
          </p:nvSpPr>
          <p:spPr bwMode="gray">
            <a:xfrm>
              <a:off x="2168" y="3046"/>
              <a:ext cx="502" cy="414"/>
            </a:xfrm>
            <a:custGeom>
              <a:avLst/>
              <a:gdLst>
                <a:gd name="T0" fmla="*/ 502 w 502"/>
                <a:gd name="T1" fmla="*/ 128 h 414"/>
                <a:gd name="T2" fmla="*/ 419 w 502"/>
                <a:gd name="T3" fmla="*/ 37 h 414"/>
                <a:gd name="T4" fmla="*/ 107 w 502"/>
                <a:gd name="T5" fmla="*/ 0 h 414"/>
                <a:gd name="T6" fmla="*/ 0 w 502"/>
                <a:gd name="T7" fmla="*/ 335 h 414"/>
                <a:gd name="T8" fmla="*/ 65 w 502"/>
                <a:gd name="T9" fmla="*/ 414 h 414"/>
                <a:gd name="T10" fmla="*/ 163 w 502"/>
                <a:gd name="T11" fmla="*/ 97 h 414"/>
                <a:gd name="T12" fmla="*/ 502 w 502"/>
                <a:gd name="T13" fmla="*/ 128 h 414"/>
              </a:gdLst>
              <a:ahLst/>
              <a:cxnLst>
                <a:cxn ang="0">
                  <a:pos x="T0" y="T1"/>
                </a:cxn>
                <a:cxn ang="0">
                  <a:pos x="T2" y="T3"/>
                </a:cxn>
                <a:cxn ang="0">
                  <a:pos x="T4" y="T5"/>
                </a:cxn>
                <a:cxn ang="0">
                  <a:pos x="T6" y="T7"/>
                </a:cxn>
                <a:cxn ang="0">
                  <a:pos x="T8" y="T9"/>
                </a:cxn>
                <a:cxn ang="0">
                  <a:pos x="T10" y="T11"/>
                </a:cxn>
                <a:cxn ang="0">
                  <a:pos x="T12" y="T13"/>
                </a:cxn>
              </a:cxnLst>
              <a:rect l="0" t="0" r="r" b="b"/>
              <a:pathLst>
                <a:path w="502" h="414">
                  <a:moveTo>
                    <a:pt x="502" y="128"/>
                  </a:moveTo>
                  <a:cubicBezTo>
                    <a:pt x="490" y="116"/>
                    <a:pt x="437" y="59"/>
                    <a:pt x="419" y="37"/>
                  </a:cubicBezTo>
                  <a:cubicBezTo>
                    <a:pt x="263" y="19"/>
                    <a:pt x="107" y="0"/>
                    <a:pt x="107" y="0"/>
                  </a:cubicBezTo>
                  <a:cubicBezTo>
                    <a:pt x="105" y="2"/>
                    <a:pt x="8" y="313"/>
                    <a:pt x="0" y="335"/>
                  </a:cubicBezTo>
                  <a:cubicBezTo>
                    <a:pt x="12" y="350"/>
                    <a:pt x="51" y="397"/>
                    <a:pt x="65" y="414"/>
                  </a:cubicBezTo>
                  <a:cubicBezTo>
                    <a:pt x="72" y="389"/>
                    <a:pt x="139" y="177"/>
                    <a:pt x="163" y="97"/>
                  </a:cubicBezTo>
                  <a:cubicBezTo>
                    <a:pt x="183" y="95"/>
                    <a:pt x="434" y="123"/>
                    <a:pt x="502" y="128"/>
                  </a:cubicBezTo>
                  <a:close/>
                </a:path>
              </a:pathLst>
            </a:custGeom>
            <a:solidFill>
              <a:srgbClr val="6B894B"/>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8" name="Oval 29"/>
            <p:cNvSpPr>
              <a:spLocks noChangeArrowheads="1"/>
            </p:cNvSpPr>
            <p:nvPr/>
          </p:nvSpPr>
          <p:spPr bwMode="gray">
            <a:xfrm>
              <a:off x="2755" y="3282"/>
              <a:ext cx="725" cy="725"/>
            </a:xfrm>
            <a:prstGeom prst="ellipse">
              <a:avLst/>
            </a:prstGeom>
            <a:solidFill>
              <a:srgbClr val="496827"/>
            </a:solidFill>
            <a:ln w="571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9" name="Text Box 30"/>
            <p:cNvSpPr txBox="1">
              <a:spLocks noChangeArrowheads="1"/>
            </p:cNvSpPr>
            <p:nvPr/>
          </p:nvSpPr>
          <p:spPr bwMode="gray">
            <a:xfrm>
              <a:off x="2754" y="3472"/>
              <a:ext cx="731"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80000"/>
                </a:lnSpc>
                <a:spcBef>
                  <a:spcPts val="0"/>
                </a:spcBef>
                <a:spcAft>
                  <a:spcPts val="0"/>
                </a:spcAft>
                <a:buClr>
                  <a:srgbClr val="C0504D"/>
                </a:buClr>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Arial" charset="0"/>
                  <a:ea typeface="ＭＳ Ｐゴシック" charset="-128"/>
                  <a:cs typeface="+mn-cs"/>
                </a:rPr>
                <a:t>将来</a:t>
              </a:r>
              <a:endParaRPr kumimoji="1" lang="en-US" altLang="ja-JP" sz="2400" b="1" i="0" u="none" strike="noStrike" kern="1200" cap="none" spc="0" normalizeH="0" baseline="0" noProof="0" dirty="0" smtClean="0">
                <a:ln>
                  <a:noFill/>
                </a:ln>
                <a:solidFill>
                  <a:srgbClr val="FFFFFF"/>
                </a:solidFill>
                <a:effectLst/>
                <a:uLnTx/>
                <a:uFillTx/>
                <a:latin typeface="Arial" charset="0"/>
                <a:ea typeface="ＭＳ Ｐゴシック" charset="-128"/>
                <a:cs typeface="+mn-cs"/>
              </a:endParaRPr>
            </a:p>
            <a:p>
              <a:pPr marL="0" marR="0" lvl="0" indent="0" algn="ctr" defTabSz="914400" rtl="0" eaLnBrk="1" fontAlgn="base" latinLnBrk="0" hangingPunct="1">
                <a:lnSpc>
                  <a:spcPct val="80000"/>
                </a:lnSpc>
                <a:spcBef>
                  <a:spcPts val="0"/>
                </a:spcBef>
                <a:spcAft>
                  <a:spcPts val="0"/>
                </a:spcAft>
                <a:buClr>
                  <a:srgbClr val="C0504D"/>
                </a:buClr>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Arial" charset="0"/>
                  <a:ea typeface="ＭＳ Ｐゴシック" charset="-128"/>
                  <a:cs typeface="+mn-cs"/>
                </a:rPr>
                <a:t>推計</a:t>
              </a:r>
              <a:endParaRPr kumimoji="1" lang="en-US" altLang="ja-JP" sz="24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0" name="Freeform 31"/>
            <p:cNvSpPr>
              <a:spLocks/>
            </p:cNvSpPr>
            <p:nvPr/>
          </p:nvSpPr>
          <p:spPr bwMode="gray">
            <a:xfrm>
              <a:off x="2346" y="1686"/>
              <a:ext cx="402" cy="500"/>
            </a:xfrm>
            <a:custGeom>
              <a:avLst/>
              <a:gdLst>
                <a:gd name="T0" fmla="*/ 0 w 402"/>
                <a:gd name="T1" fmla="*/ 68 h 500"/>
                <a:gd name="T2" fmla="*/ 89 w 402"/>
                <a:gd name="T3" fmla="*/ 0 h 500"/>
                <a:gd name="T4" fmla="*/ 401 w 402"/>
                <a:gd name="T5" fmla="*/ 113 h 500"/>
                <a:gd name="T6" fmla="*/ 384 w 402"/>
                <a:gd name="T7" fmla="*/ 419 h 500"/>
                <a:gd name="T8" fmla="*/ 284 w 402"/>
                <a:gd name="T9" fmla="*/ 500 h 500"/>
                <a:gd name="T10" fmla="*/ 299 w 402"/>
                <a:gd name="T11" fmla="*/ 170 h 500"/>
                <a:gd name="T12" fmla="*/ 0 w 402"/>
                <a:gd name="T13" fmla="*/ 68 h 500"/>
              </a:gdLst>
              <a:ahLst/>
              <a:cxnLst>
                <a:cxn ang="0">
                  <a:pos x="T0" y="T1"/>
                </a:cxn>
                <a:cxn ang="0">
                  <a:pos x="T2" y="T3"/>
                </a:cxn>
                <a:cxn ang="0">
                  <a:pos x="T4" y="T5"/>
                </a:cxn>
                <a:cxn ang="0">
                  <a:pos x="T6" y="T7"/>
                </a:cxn>
                <a:cxn ang="0">
                  <a:pos x="T8" y="T9"/>
                </a:cxn>
                <a:cxn ang="0">
                  <a:pos x="T10" y="T11"/>
                </a:cxn>
                <a:cxn ang="0">
                  <a:pos x="T12" y="T13"/>
                </a:cxn>
              </a:cxnLst>
              <a:rect l="0" t="0" r="r" b="b"/>
              <a:pathLst>
                <a:path w="402" h="500">
                  <a:moveTo>
                    <a:pt x="0" y="68"/>
                  </a:moveTo>
                  <a:cubicBezTo>
                    <a:pt x="15" y="53"/>
                    <a:pt x="71" y="9"/>
                    <a:pt x="89" y="0"/>
                  </a:cubicBezTo>
                  <a:cubicBezTo>
                    <a:pt x="108" y="6"/>
                    <a:pt x="396" y="110"/>
                    <a:pt x="401" y="113"/>
                  </a:cubicBezTo>
                  <a:cubicBezTo>
                    <a:pt x="402" y="123"/>
                    <a:pt x="386" y="396"/>
                    <a:pt x="384" y="419"/>
                  </a:cubicBezTo>
                  <a:cubicBezTo>
                    <a:pt x="368" y="430"/>
                    <a:pt x="302" y="487"/>
                    <a:pt x="284" y="500"/>
                  </a:cubicBezTo>
                  <a:cubicBezTo>
                    <a:pt x="284" y="474"/>
                    <a:pt x="299" y="253"/>
                    <a:pt x="299" y="170"/>
                  </a:cubicBezTo>
                  <a:cubicBezTo>
                    <a:pt x="280" y="162"/>
                    <a:pt x="66" y="82"/>
                    <a:pt x="0" y="68"/>
                  </a:cubicBezTo>
                  <a:close/>
                </a:path>
              </a:pathLst>
            </a:custGeom>
            <a:solidFill>
              <a:srgbClr val="528E83"/>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1" name="Oval 32"/>
            <p:cNvSpPr>
              <a:spLocks noChangeArrowheads="1"/>
            </p:cNvSpPr>
            <p:nvPr/>
          </p:nvSpPr>
          <p:spPr bwMode="gray">
            <a:xfrm>
              <a:off x="1805" y="2315"/>
              <a:ext cx="725" cy="725"/>
            </a:xfrm>
            <a:prstGeom prst="ellipse">
              <a:avLst/>
            </a:prstGeom>
            <a:solidFill>
              <a:srgbClr val="286F66"/>
            </a:solidFill>
            <a:ln w="571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2" name="Text Box 33"/>
            <p:cNvSpPr txBox="1">
              <a:spLocks noChangeArrowheads="1"/>
            </p:cNvSpPr>
            <p:nvPr/>
          </p:nvSpPr>
          <p:spPr bwMode="gray">
            <a:xfrm>
              <a:off x="1804" y="2494"/>
              <a:ext cx="731"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914400" rtl="0" eaLnBrk="1" fontAlgn="base" latinLnBrk="0" hangingPunct="1">
                <a:lnSpc>
                  <a:spcPct val="80000"/>
                </a:lnSpc>
                <a:spcBef>
                  <a:spcPts val="0"/>
                </a:spcBef>
                <a:spcAft>
                  <a:spcPts val="0"/>
                </a:spcAft>
                <a:buClr>
                  <a:srgbClr val="C0504D"/>
                </a:buClr>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Arial" charset="0"/>
                  <a:ea typeface="ＭＳ Ｐゴシック" charset="-128"/>
                  <a:cs typeface="+mn-cs"/>
                </a:rPr>
                <a:t>実行</a:t>
              </a:r>
              <a:endParaRPr kumimoji="1" lang="en-US" altLang="ja-JP" sz="2400" b="1" i="0" u="none" strike="noStrike" kern="1200" cap="none" spc="0" normalizeH="0" baseline="0" noProof="0" dirty="0" smtClean="0">
                <a:ln>
                  <a:noFill/>
                </a:ln>
                <a:solidFill>
                  <a:srgbClr val="FFFFFF"/>
                </a:solidFill>
                <a:effectLst/>
                <a:uLnTx/>
                <a:uFillTx/>
                <a:latin typeface="Arial" charset="0"/>
                <a:ea typeface="ＭＳ Ｐゴシック" charset="-128"/>
                <a:cs typeface="+mn-cs"/>
              </a:endParaRPr>
            </a:p>
            <a:p>
              <a:pPr marL="0" marR="0" lvl="0" indent="0" algn="ctr" defTabSz="914400" rtl="0" eaLnBrk="1" fontAlgn="base" latinLnBrk="0" hangingPunct="1">
                <a:lnSpc>
                  <a:spcPct val="80000"/>
                </a:lnSpc>
                <a:spcBef>
                  <a:spcPts val="0"/>
                </a:spcBef>
                <a:spcAft>
                  <a:spcPts val="0"/>
                </a:spcAft>
                <a:buClr>
                  <a:srgbClr val="C0504D"/>
                </a:buClr>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Arial" charset="0"/>
                  <a:ea typeface="ＭＳ Ｐゴシック" charset="-128"/>
                  <a:cs typeface="+mn-cs"/>
                </a:rPr>
                <a:t>管理</a:t>
              </a:r>
              <a:endParaRPr kumimoji="1" lang="en-US" altLang="ja-JP" sz="24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3" name="Text Box 34"/>
            <p:cNvSpPr txBox="1">
              <a:spLocks noChangeArrowheads="1"/>
            </p:cNvSpPr>
            <p:nvPr/>
          </p:nvSpPr>
          <p:spPr bwMode="gray">
            <a:xfrm>
              <a:off x="4441" y="2659"/>
              <a:ext cx="1632" cy="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2000" rIns="36000" bIns="0">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110000"/>
                </a:lnSpc>
                <a:spcBef>
                  <a:spcPts val="0"/>
                </a:spcBef>
                <a:spcAft>
                  <a:spcPts val="0"/>
                </a:spcAft>
                <a:buClr>
                  <a:srgbClr val="C0504D"/>
                </a:buClr>
                <a:buSzTx/>
                <a:buFontTx/>
                <a:buNone/>
                <a:tabLst/>
                <a:defRPr/>
              </a:pPr>
              <a:r>
                <a:rPr kumimoji="1" lang="ja-JP" altLang="en-US" sz="1400" b="1" i="0" u="none" strike="noStrike" kern="1200" cap="none" spc="0" normalizeH="0" baseline="0" noProof="0" dirty="0">
                  <a:ln>
                    <a:noFill/>
                  </a:ln>
                  <a:solidFill>
                    <a:srgbClr val="1F497D"/>
                  </a:solidFill>
                  <a:effectLst/>
                  <a:uLnTx/>
                  <a:uFillTx/>
                  <a:latin typeface="ＭＳ Ｐゴシック" charset="-128"/>
                  <a:ea typeface="ＭＳ Ｐゴシック" charset="-128"/>
                  <a:cs typeface="+mn-cs"/>
                </a:rPr>
                <a:t>取組事例の共有・施策検討</a:t>
              </a:r>
              <a:r>
                <a:rPr kumimoji="1" lang="ja-JP" altLang="en-US" sz="1400" b="1" i="0" u="none" strike="noStrike" kern="1200" cap="none" spc="0" normalizeH="0" baseline="0" noProof="0" dirty="0" smtClean="0">
                  <a:ln>
                    <a:noFill/>
                  </a:ln>
                  <a:solidFill>
                    <a:srgbClr val="1F497D"/>
                  </a:solidFill>
                  <a:effectLst/>
                  <a:uLnTx/>
                  <a:uFillTx/>
                  <a:latin typeface="ＭＳ Ｐゴシック" charset="-128"/>
                  <a:ea typeface="ＭＳ Ｐゴシック" charset="-128"/>
                  <a:cs typeface="+mn-cs"/>
                </a:rPr>
                <a:t>支援</a:t>
              </a:r>
              <a:endParaRPr kumimoji="1" lang="en-US" altLang="ja-JP" sz="16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2D6C7B"/>
                </a:buClr>
                <a:buSzTx/>
                <a:buFont typeface="Wingdings" pitchFamily="2" charset="2"/>
                <a:buChar char="n"/>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現状</a:t>
              </a:r>
              <a:r>
                <a:rPr kumimoji="1" lang="ja-JP" altLang="en-US" sz="12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分析</a:t>
              </a: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から抽出された課題、地域特性等の条件を設定して柔軟に先進的取組事例、ベストプラクティス事例等を検索・閲覧可能な機能</a:t>
              </a:r>
              <a:endParaRPr kumimoji="1" lang="en-US" altLang="ja-JP" sz="12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114" name="Text Box 35"/>
            <p:cNvSpPr txBox="1">
              <a:spLocks noChangeArrowheads="1"/>
            </p:cNvSpPr>
            <p:nvPr/>
          </p:nvSpPr>
          <p:spPr bwMode="gray">
            <a:xfrm>
              <a:off x="262" y="1562"/>
              <a:ext cx="1543" cy="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00" tIns="0" rIns="36000" bIns="108000" anchor="b">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110000"/>
                </a:lnSpc>
                <a:spcBef>
                  <a:spcPts val="0"/>
                </a:spcBef>
                <a:spcAft>
                  <a:spcPts val="0"/>
                </a:spcAft>
                <a:buClr>
                  <a:srgbClr val="C0504D"/>
                </a:buClr>
                <a:buSzTx/>
                <a:buFontTx/>
                <a:buNone/>
                <a:tabLst/>
                <a:defRPr/>
              </a:pPr>
              <a:r>
                <a:rPr kumimoji="1" lang="ja-JP" altLang="en-US" sz="1400" b="1" i="0" u="none" strike="noStrike" kern="1200" cap="none" spc="0" normalizeH="0" baseline="0" noProof="0" dirty="0">
                  <a:ln>
                    <a:noFill/>
                  </a:ln>
                  <a:solidFill>
                    <a:srgbClr val="9BBB59">
                      <a:lumMod val="50000"/>
                    </a:srgbClr>
                  </a:solidFill>
                  <a:effectLst/>
                  <a:uLnTx/>
                  <a:uFillTx/>
                  <a:latin typeface="ＭＳ Ｐゴシック" charset="-128"/>
                  <a:ea typeface="ＭＳ Ｐゴシック" charset="-128"/>
                  <a:cs typeface="+mn-cs"/>
                </a:rPr>
                <a:t>介護・医療関連計画の</a:t>
              </a:r>
              <a:r>
                <a:rPr kumimoji="1" lang="ja-JP" altLang="en-US" sz="1400" b="1" i="0" u="none" strike="noStrike" kern="1200" cap="none" spc="0" normalizeH="0" baseline="0" noProof="0" dirty="0" smtClean="0">
                  <a:ln>
                    <a:noFill/>
                  </a:ln>
                  <a:solidFill>
                    <a:srgbClr val="9BBB59">
                      <a:lumMod val="50000"/>
                    </a:srgbClr>
                  </a:solidFill>
                  <a:effectLst/>
                  <a:uLnTx/>
                  <a:uFillTx/>
                  <a:latin typeface="ＭＳ Ｐゴシック" charset="-128"/>
                  <a:ea typeface="ＭＳ Ｐゴシック" charset="-128"/>
                  <a:cs typeface="+mn-cs"/>
                </a:rPr>
                <a:t>実行</a:t>
              </a:r>
              <a:endParaRPr kumimoji="1" lang="en-US" altLang="ja-JP" sz="1400" b="1" i="0" u="none" strike="noStrike" kern="1200" cap="none" spc="0" normalizeH="0" baseline="0" noProof="0" dirty="0" smtClean="0">
                <a:ln>
                  <a:noFill/>
                </a:ln>
                <a:solidFill>
                  <a:srgbClr val="9BBB59">
                    <a:lumMod val="50000"/>
                  </a:srgbClr>
                </a:solidFill>
                <a:effectLst/>
                <a:uLnTx/>
                <a:uFillTx/>
                <a:latin typeface="ＭＳ Ｐゴシック" charset="-128"/>
                <a:ea typeface="ＭＳ Ｐゴシック" charset="-128"/>
                <a:cs typeface="+mn-cs"/>
              </a:endParaRPr>
            </a:p>
            <a:p>
              <a:pPr marL="0" marR="0" lvl="0" indent="0" algn="l" defTabSz="914400" rtl="0" eaLnBrk="1" fontAlgn="base" latinLnBrk="0" hangingPunct="1">
                <a:lnSpc>
                  <a:spcPct val="110000"/>
                </a:lnSpc>
                <a:spcBef>
                  <a:spcPts val="0"/>
                </a:spcBef>
                <a:spcAft>
                  <a:spcPts val="0"/>
                </a:spcAft>
                <a:buClr>
                  <a:srgbClr val="C0504D"/>
                </a:buClr>
                <a:buSzTx/>
                <a:buFontTx/>
                <a:buNone/>
                <a:tabLst/>
                <a:defRPr/>
              </a:pPr>
              <a:r>
                <a:rPr kumimoji="1" lang="ja-JP" altLang="en-US" sz="1400" b="1" i="0" u="none" strike="noStrike" kern="1200" cap="none" spc="0" normalizeH="0" baseline="0" noProof="0" dirty="0" smtClean="0">
                  <a:ln>
                    <a:noFill/>
                  </a:ln>
                  <a:solidFill>
                    <a:srgbClr val="9BBB59">
                      <a:lumMod val="50000"/>
                    </a:srgbClr>
                  </a:solidFill>
                  <a:effectLst/>
                  <a:uLnTx/>
                  <a:uFillTx/>
                  <a:latin typeface="ＭＳ Ｐゴシック" charset="-128"/>
                  <a:ea typeface="ＭＳ Ｐゴシック" charset="-128"/>
                  <a:cs typeface="+mn-cs"/>
                </a:rPr>
                <a:t>管理支援</a:t>
              </a:r>
              <a:endParaRPr kumimoji="1" lang="en-US" altLang="ja-JP" sz="1400" b="1" i="0" u="none" strike="noStrike" kern="1200" cap="none" spc="0" normalizeH="0" baseline="0" noProof="0" dirty="0" smtClean="0">
                <a:ln>
                  <a:noFill/>
                </a:ln>
                <a:solidFill>
                  <a:srgbClr val="9BBB59">
                    <a:lumMod val="50000"/>
                  </a:srgbClr>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286F66"/>
                </a:buClr>
                <a:buSzTx/>
                <a:buFont typeface="Wingdings" pitchFamily="2" charset="2"/>
                <a:buChar char="n"/>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介護・医療関連計画における将来推計結果、定量目標値等（計画値）の登録機能</a:t>
              </a:r>
              <a:endParaRPr kumimoji="1" lang="en-US" altLang="ja-JP"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286F66"/>
                </a:buClr>
                <a:buSzTx/>
                <a:buFont typeface="Wingdings" pitchFamily="2" charset="2"/>
                <a:buChar char="n"/>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計画値と実績値の乖離状況の管理、地域間比較等の分析機能</a:t>
              </a:r>
              <a:endParaRPr kumimoji="1" lang="en-US" altLang="ja-JP" sz="12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115" name="Text Box 36"/>
            <p:cNvSpPr txBox="1">
              <a:spLocks noChangeArrowheads="1"/>
            </p:cNvSpPr>
            <p:nvPr/>
          </p:nvSpPr>
          <p:spPr bwMode="gray">
            <a:xfrm>
              <a:off x="4180" y="1037"/>
              <a:ext cx="1893" cy="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2000" rIns="36000" bIns="0">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110000"/>
                </a:lnSpc>
                <a:spcBef>
                  <a:spcPts val="0"/>
                </a:spcBef>
                <a:spcAft>
                  <a:spcPts val="0"/>
                </a:spcAft>
                <a:buClr>
                  <a:srgbClr val="C0504D"/>
                </a:buClr>
                <a:buSzTx/>
                <a:buFontTx/>
                <a:buNone/>
                <a:tabLst/>
                <a:defRPr/>
              </a:pPr>
              <a:r>
                <a:rPr kumimoji="1" lang="ja-JP" altLang="en-US" sz="1400" b="1" i="0" u="none" strike="noStrike" kern="1200" cap="none" spc="0" normalizeH="0" baseline="0" noProof="0" dirty="0">
                  <a:ln>
                    <a:noFill/>
                  </a:ln>
                  <a:solidFill>
                    <a:srgbClr val="1F497D"/>
                  </a:solidFill>
                  <a:effectLst/>
                  <a:uLnTx/>
                  <a:uFillTx/>
                  <a:latin typeface="ＭＳ Ｐゴシック" charset="-128"/>
                  <a:ea typeface="ＭＳ Ｐゴシック" charset="-128"/>
                  <a:cs typeface="+mn-cs"/>
                </a:rPr>
                <a:t>介護・医療の現状分析・課題抽出支援</a:t>
              </a:r>
              <a:endParaRPr kumimoji="1" lang="en-US" altLang="ja-JP" sz="1400" b="1" i="0" u="none" strike="noStrike" kern="1200" cap="none" spc="0" normalizeH="0" baseline="0" noProof="0" dirty="0" smtClean="0">
                <a:ln>
                  <a:noFill/>
                </a:ln>
                <a:solidFill>
                  <a:srgbClr val="1F497D"/>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3E5E84"/>
                </a:buClr>
                <a:buSzTx/>
                <a:buFont typeface="Wingdings" pitchFamily="2" charset="2"/>
                <a:buChar char="n"/>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公的統計及びレセプト情報等から現状分析・課題抽出に有効な指標群を随時自動的に算出・提供する機能</a:t>
              </a:r>
              <a:endParaRPr kumimoji="1" lang="en-US" altLang="ja-JP"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3E5E84"/>
                </a:buClr>
                <a:buSzTx/>
                <a:buFont typeface="Wingdings" pitchFamily="2" charset="2"/>
                <a:buChar char="n"/>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提供される指標群の解釈・課題抽出のポイント等の助言機能</a:t>
              </a:r>
              <a:endParaRPr kumimoji="1" lang="en-US" altLang="ja-JP"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3E5E84"/>
                </a:buClr>
                <a:buSzTx/>
                <a:buFont typeface="Wingdings" pitchFamily="2" charset="2"/>
                <a:buChar char="n"/>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charset="-128"/>
                  <a:ea typeface="ＭＳ Ｐゴシック" charset="-128"/>
                  <a:cs typeface="+mn-cs"/>
                </a:rPr>
                <a:t>日常よく活用する指標群等を保存しておく機能</a:t>
              </a:r>
              <a:endParaRPr kumimoji="1" lang="en-US" altLang="ja-JP" sz="1200" b="0" i="0" u="none" strike="noStrike" kern="1200" cap="none" spc="0" normalizeH="0" baseline="0" noProof="0" dirty="0" smtClean="0">
                <a:ln>
                  <a:noFill/>
                </a:ln>
                <a:solidFill>
                  <a:prstClr val="black"/>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3E5E84"/>
                </a:buClr>
                <a:buSzTx/>
                <a:buFont typeface="Wingdings" pitchFamily="2" charset="2"/>
                <a:buChar char="n"/>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介護サービス事業所、医療機関等の地域資源の位置情報・基本情報の提供機能</a:t>
              </a:r>
              <a:endParaRPr kumimoji="1" lang="en-US" altLang="ja-JP"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3E5E84"/>
                </a:buClr>
                <a:buSzTx/>
                <a:buFont typeface="Wingdings" pitchFamily="2" charset="2"/>
                <a:buChar char="n"/>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提供される情報を</a:t>
              </a:r>
              <a:r>
                <a:rPr kumimoji="1" lang="en-US" altLang="ja-JP"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GIS</a:t>
              </a: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・グラフ等によって直感的に分析可能な機能</a:t>
              </a:r>
              <a:endParaRPr kumimoji="1" lang="en-US" altLang="ja-JP"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endParaRPr>
            </a:p>
          </p:txBody>
        </p:sp>
        <p:sp>
          <p:nvSpPr>
            <p:cNvPr id="116" name="Text Box 37"/>
            <p:cNvSpPr txBox="1">
              <a:spLocks noChangeArrowheads="1"/>
            </p:cNvSpPr>
            <p:nvPr/>
          </p:nvSpPr>
          <p:spPr bwMode="gray">
            <a:xfrm>
              <a:off x="262" y="2832"/>
              <a:ext cx="1906" cy="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00" tIns="0" rIns="36000" bIns="108000" anchor="b">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l" defTabSz="914400" rtl="0" eaLnBrk="1" fontAlgn="base" latinLnBrk="0" hangingPunct="1">
                <a:lnSpc>
                  <a:spcPct val="110000"/>
                </a:lnSpc>
                <a:spcBef>
                  <a:spcPts val="0"/>
                </a:spcBef>
                <a:spcAft>
                  <a:spcPts val="0"/>
                </a:spcAft>
                <a:buClr>
                  <a:srgbClr val="C0504D"/>
                </a:buClr>
                <a:buSzTx/>
                <a:buFontTx/>
                <a:buNone/>
                <a:tabLst/>
                <a:defRPr/>
              </a:pPr>
              <a:r>
                <a:rPr kumimoji="1" lang="ja-JP" altLang="en-US" sz="1400" b="1" i="0" u="none" strike="noStrike" kern="1200" cap="none" spc="0" normalizeH="0" baseline="0" noProof="0" dirty="0">
                  <a:ln>
                    <a:noFill/>
                  </a:ln>
                  <a:solidFill>
                    <a:srgbClr val="9BBB59">
                      <a:lumMod val="50000"/>
                    </a:srgbClr>
                  </a:solidFill>
                  <a:effectLst/>
                  <a:uLnTx/>
                  <a:uFillTx/>
                  <a:latin typeface="ＭＳ Ｐゴシック" charset="-128"/>
                  <a:ea typeface="ＭＳ Ｐゴシック" charset="-128"/>
                  <a:cs typeface="+mn-cs"/>
                </a:rPr>
                <a:t>介護サービス見込み量等</a:t>
              </a:r>
              <a:r>
                <a:rPr kumimoji="1" lang="ja-JP" altLang="en-US" sz="1400" b="1" i="0" u="none" strike="noStrike" kern="1200" cap="none" spc="0" normalizeH="0" baseline="0" noProof="0" dirty="0" smtClean="0">
                  <a:ln>
                    <a:noFill/>
                  </a:ln>
                  <a:solidFill>
                    <a:srgbClr val="9BBB59">
                      <a:lumMod val="50000"/>
                    </a:srgbClr>
                  </a:solidFill>
                  <a:effectLst/>
                  <a:uLnTx/>
                  <a:uFillTx/>
                  <a:latin typeface="ＭＳ Ｐゴシック" charset="-128"/>
                  <a:ea typeface="ＭＳ Ｐゴシック" charset="-128"/>
                  <a:cs typeface="+mn-cs"/>
                </a:rPr>
                <a:t>の</a:t>
              </a:r>
              <a:endParaRPr kumimoji="1" lang="en-US" altLang="ja-JP" sz="1400" b="1" i="0" u="none" strike="noStrike" kern="1200" cap="none" spc="0" normalizeH="0" baseline="0" noProof="0" dirty="0" smtClean="0">
                <a:ln>
                  <a:noFill/>
                </a:ln>
                <a:solidFill>
                  <a:srgbClr val="9BBB59">
                    <a:lumMod val="50000"/>
                  </a:srgbClr>
                </a:solidFill>
                <a:effectLst/>
                <a:uLnTx/>
                <a:uFillTx/>
                <a:latin typeface="ＭＳ Ｐゴシック" charset="-128"/>
                <a:ea typeface="ＭＳ Ｐゴシック" charset="-128"/>
                <a:cs typeface="+mn-cs"/>
              </a:endParaRPr>
            </a:p>
            <a:p>
              <a:pPr marL="0" marR="0" lvl="0" indent="0" algn="l" defTabSz="914400" rtl="0" eaLnBrk="1" fontAlgn="base" latinLnBrk="0" hangingPunct="1">
                <a:lnSpc>
                  <a:spcPct val="110000"/>
                </a:lnSpc>
                <a:spcBef>
                  <a:spcPts val="0"/>
                </a:spcBef>
                <a:spcAft>
                  <a:spcPts val="0"/>
                </a:spcAft>
                <a:buClr>
                  <a:srgbClr val="C0504D"/>
                </a:buClr>
                <a:buSzTx/>
                <a:buFontTx/>
                <a:buNone/>
                <a:tabLst/>
                <a:defRPr/>
              </a:pPr>
              <a:r>
                <a:rPr kumimoji="1" lang="ja-JP" altLang="en-US" sz="1400" b="1" i="0" u="none" strike="noStrike" kern="1200" cap="none" spc="0" normalizeH="0" baseline="0" noProof="0" dirty="0" smtClean="0">
                  <a:ln>
                    <a:noFill/>
                  </a:ln>
                  <a:solidFill>
                    <a:srgbClr val="9BBB59">
                      <a:lumMod val="50000"/>
                    </a:srgbClr>
                  </a:solidFill>
                  <a:effectLst/>
                  <a:uLnTx/>
                  <a:uFillTx/>
                  <a:latin typeface="ＭＳ Ｐゴシック" charset="-128"/>
                  <a:ea typeface="ＭＳ Ｐゴシック" charset="-128"/>
                  <a:cs typeface="+mn-cs"/>
                </a:rPr>
                <a:t>将来推計支援（</a:t>
              </a:r>
              <a:r>
                <a:rPr kumimoji="1" lang="en-US" altLang="ja-JP" sz="1400" b="1" i="0" u="none" strike="noStrike" kern="1200" cap="none" spc="0" normalizeH="0" baseline="0" noProof="0" dirty="0" smtClean="0">
                  <a:ln>
                    <a:noFill/>
                  </a:ln>
                  <a:solidFill>
                    <a:srgbClr val="9BBB59">
                      <a:lumMod val="50000"/>
                    </a:srgbClr>
                  </a:solidFill>
                  <a:effectLst/>
                  <a:uLnTx/>
                  <a:uFillTx/>
                  <a:latin typeface="ＭＳ Ｐゴシック" charset="-128"/>
                  <a:ea typeface="ＭＳ Ｐゴシック" charset="-128"/>
                  <a:cs typeface="+mn-cs"/>
                </a:rPr>
                <a:t>7</a:t>
              </a:r>
              <a:r>
                <a:rPr kumimoji="1" lang="ja-JP" altLang="en-US" sz="1400" b="1" i="0" u="none" strike="noStrike" kern="1200" cap="none" spc="0" normalizeH="0" baseline="0" noProof="0" dirty="0" smtClean="0">
                  <a:ln>
                    <a:noFill/>
                  </a:ln>
                  <a:solidFill>
                    <a:srgbClr val="9BBB59">
                      <a:lumMod val="50000"/>
                    </a:srgbClr>
                  </a:solidFill>
                  <a:effectLst/>
                  <a:uLnTx/>
                  <a:uFillTx/>
                  <a:latin typeface="ＭＳ Ｐゴシック" charset="-128"/>
                  <a:ea typeface="ＭＳ Ｐゴシック" charset="-128"/>
                  <a:cs typeface="+mn-cs"/>
                </a:rPr>
                <a:t>期）</a:t>
              </a:r>
              <a:endParaRPr kumimoji="1" lang="en-US" altLang="ja-JP" sz="1400" b="1" i="0" u="none" strike="noStrike" kern="1200" cap="none" spc="0" normalizeH="0" baseline="0" noProof="0" dirty="0">
                <a:ln>
                  <a:noFill/>
                </a:ln>
                <a:solidFill>
                  <a:srgbClr val="9BBB59">
                    <a:lumMod val="50000"/>
                  </a:srgbClr>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496827"/>
                </a:buClr>
                <a:buSzTx/>
                <a:buFont typeface="Wingdings" pitchFamily="2" charset="2"/>
                <a:buChar char="n"/>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介護サービス見込み量、介護保険料等の将来推計機能</a:t>
              </a:r>
              <a:endParaRPr kumimoji="1" lang="en-US" altLang="ja-JP" sz="12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496827"/>
                </a:buClr>
                <a:buSzTx/>
                <a:buFont typeface="Wingdings"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将来</a:t>
              </a: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推計の考え方、適切に推計するための留意点等の助言機能</a:t>
              </a:r>
              <a:endParaRPr kumimoji="1" lang="en-US" altLang="ja-JP"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endParaRPr>
            </a:p>
            <a:p>
              <a:pPr marL="361950" marR="0" lvl="1" indent="-180975" algn="l" defTabSz="914400" rtl="0" eaLnBrk="1" fontAlgn="base" latinLnBrk="0" hangingPunct="1">
                <a:lnSpc>
                  <a:spcPct val="110000"/>
                </a:lnSpc>
                <a:spcBef>
                  <a:spcPts val="0"/>
                </a:spcBef>
                <a:spcAft>
                  <a:spcPts val="0"/>
                </a:spcAft>
                <a:buClr>
                  <a:srgbClr val="496827"/>
                </a:buClr>
                <a:buSzTx/>
                <a:buFont typeface="Wingdings" pitchFamily="2" charset="2"/>
                <a:buChar char="n"/>
                <a:tabLst/>
                <a:defRPr/>
              </a:pP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国・都道府県による</a:t>
              </a:r>
              <a:r>
                <a:rPr kumimoji="1" lang="ja-JP" altLang="en-US" sz="12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市町村</a:t>
              </a:r>
              <a:r>
                <a:rPr kumimoji="1" lang="ja-JP" altLang="en-US" sz="1200" b="0" i="0" u="none" strike="noStrike" kern="1200" cap="none" spc="0" normalizeH="0" baseline="0" noProof="0" dirty="0" smtClean="0">
                  <a:ln>
                    <a:noFill/>
                  </a:ln>
                  <a:solidFill>
                    <a:srgbClr val="000000"/>
                  </a:solidFill>
                  <a:effectLst/>
                  <a:uLnTx/>
                  <a:uFillTx/>
                  <a:latin typeface="ＭＳ Ｐゴシック" charset="-128"/>
                  <a:ea typeface="ＭＳ Ｐゴシック" charset="-128"/>
                  <a:cs typeface="+mn-cs"/>
                </a:rPr>
                <a:t>別将来推計結果の集計・分析機能</a:t>
              </a:r>
              <a:endParaRPr kumimoji="1" lang="en-US" altLang="ja-JP" sz="12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grpSp>
      <p:cxnSp>
        <p:nvCxnSpPr>
          <p:cNvPr id="3" name="直線コネクタ 2"/>
          <p:cNvCxnSpPr>
            <a:stCxn id="86" idx="0"/>
          </p:cNvCxnSpPr>
          <p:nvPr/>
        </p:nvCxnSpPr>
        <p:spPr>
          <a:xfrm flipH="1">
            <a:off x="5097018" y="1340772"/>
            <a:ext cx="443348" cy="521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811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テキスト ボックス 107"/>
          <p:cNvSpPr txBox="1"/>
          <p:nvPr/>
        </p:nvSpPr>
        <p:spPr>
          <a:xfrm>
            <a:off x="103458" y="620688"/>
            <a:ext cx="9743500" cy="1246495"/>
          </a:xfrm>
          <a:prstGeom prst="rect">
            <a:avLst/>
          </a:prstGeom>
          <a:noFill/>
          <a:ln w="38100" cmpd="tri">
            <a:solidFill>
              <a:schemeClr val="tx2">
                <a:lumMod val="50000"/>
              </a:schemeClr>
            </a:solidFill>
          </a:ln>
        </p:spPr>
        <p:txBody>
          <a:bodyPr wrap="square" rtlCol="0">
            <a:spAutoFit/>
          </a:bodyPr>
          <a:lstStyle/>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介護保険総合データベースに格納された要介護認定情報・介護レセプト等情報の第三者提供について検討するため「要介護認定情報・介護レセプト等情報の提供に関する有識者会議」を設置。</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spcBef>
                <a:spcPts val="300"/>
              </a:spcBef>
              <a:buFont typeface="Wingdings" panose="05000000000000000000" pitchFamily="2" charset="2"/>
              <a:buChar char="l"/>
              <a:defRPr/>
            </a:pPr>
            <a:r>
              <a:rPr kumimoji="1" lang="ja-JP" altLang="en-US" sz="1400" b="0" i="0" u="none" strike="noStrike" kern="1200" cap="none" spc="0" normalizeH="0" baseline="0" noProof="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これまで４回</a:t>
            </a:r>
            <a:r>
              <a:rPr kumimoji="1" lang="ja-JP" altLang="en-US" sz="14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開催し、</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第三者</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提供に係る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告示・</a:t>
            </a:r>
            <a:r>
              <a:rPr kumimoji="1" lang="ja-JP" altLang="en-US" sz="14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要介護認定情報・介護レセプト等情報の提供に関するガイドライン</a:t>
            </a:r>
            <a:r>
              <a:rPr kumimoji="1" lang="ja-JP" altLang="en-US" sz="14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を発出</a:t>
            </a:r>
            <a:r>
              <a:rPr kumimoji="1" lang="ja-JP" altLang="en-US" sz="14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、データ提供申出受付を開始し、データ提供の可否に係る審査を実施。</a:t>
            </a:r>
          </a:p>
          <a:p>
            <a:pPr marL="285750" lvl="0" indent="-285750">
              <a:spcBef>
                <a:spcPts val="300"/>
              </a:spcBef>
              <a:buFont typeface="Wingdings" panose="05000000000000000000" pitchFamily="2" charset="2"/>
              <a:buChar char="l"/>
              <a:defRPr/>
            </a:pPr>
            <a:r>
              <a:rPr kumimoji="1" lang="ja-JP" altLang="en-US" sz="14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今後、</a:t>
            </a:r>
            <a:r>
              <a:rPr kumimoji="1" lang="ja-JP" altLang="en-US" sz="14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承諾された提供申出についてデータ</a:t>
            </a:r>
            <a:r>
              <a:rPr kumimoji="1" lang="ja-JP" altLang="en-US" sz="14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提供を実施。</a:t>
            </a:r>
            <a:endParaRPr kumimoji="1" lang="en-US" altLang="ja-JP" sz="14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p:cNvSpPr txBox="1"/>
          <p:nvPr/>
        </p:nvSpPr>
        <p:spPr>
          <a:xfrm>
            <a:off x="-3176" y="-23262"/>
            <a:ext cx="9928285" cy="565970"/>
          </a:xfrm>
          <a:prstGeom prst="rect">
            <a:avLst/>
          </a:prstGeom>
          <a:solidFill>
            <a:schemeClr val="tx2">
              <a:lumMod val="75000"/>
            </a:schemeClr>
          </a:solidFill>
          <a:ln>
            <a:solidFill>
              <a:schemeClr val="accent1"/>
            </a:solidFill>
          </a:ln>
        </p:spPr>
        <p:txBody>
          <a:bodyPr wrap="square" lIns="65197" tIns="32598" rIns="65197" bIns="32598" rtlCol="0" anchor="ctr">
            <a:spAutoFit/>
          </a:bodyPr>
          <a:lstStyle/>
          <a:p>
            <a:pPr marL="0" marR="0" lvl="0" indent="0" algn="ctr" defTabSz="914400" rtl="0" eaLnBrk="1" fontAlgn="auto" latinLnBrk="0" hangingPunct="1">
              <a:lnSpc>
                <a:spcPts val="39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介護保険総合データベース（第三者提供）</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nvPr>
        </p:nvGraphicFramePr>
        <p:xfrm>
          <a:off x="5134149" y="2094119"/>
          <a:ext cx="4731246" cy="4216847"/>
        </p:xfrm>
        <a:graphic>
          <a:graphicData uri="http://schemas.openxmlformats.org/drawingml/2006/table">
            <a:tbl>
              <a:tblPr firstRow="1" firstCol="1" bandRow="1">
                <a:tableStyleId>{F5AB1C69-6EDB-4FF4-983F-18BD219EF322}</a:tableStyleId>
              </a:tblPr>
              <a:tblGrid>
                <a:gridCol w="1008925">
                  <a:extLst>
                    <a:ext uri="{9D8B030D-6E8A-4147-A177-3AD203B41FA5}">
                      <a16:colId xmlns:a16="http://schemas.microsoft.com/office/drawing/2014/main" val="20001"/>
                    </a:ext>
                  </a:extLst>
                </a:gridCol>
                <a:gridCol w="3722321">
                  <a:extLst>
                    <a:ext uri="{9D8B030D-6E8A-4147-A177-3AD203B41FA5}">
                      <a16:colId xmlns:a16="http://schemas.microsoft.com/office/drawing/2014/main" val="20002"/>
                    </a:ext>
                  </a:extLst>
                </a:gridCol>
              </a:tblGrid>
              <a:tr h="268818">
                <a:tc gridSpan="2">
                  <a:txBody>
                    <a:bodyPr/>
                    <a:lstStyle/>
                    <a:p>
                      <a:pPr algn="ctr">
                        <a:spcAft>
                          <a:spcPts val="0"/>
                        </a:spcAft>
                      </a:pPr>
                      <a:r>
                        <a:rPr lang="ja-JP" altLang="en-US" sz="11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構成員</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hMerge="1">
                  <a:txBody>
                    <a:bodyPr/>
                    <a:lstStyle/>
                    <a:p>
                      <a:pPr algn="ctr">
                        <a:spcAft>
                          <a:spcPts val="0"/>
                        </a:spcAft>
                      </a:pP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764" marR="61764" marT="0" marB="0" anchor="ctr"/>
                </a:tc>
                <a:extLst>
                  <a:ext uri="{0D108BD9-81ED-4DB2-BD59-A6C34878D82A}">
                    <a16:rowId xmlns:a16="http://schemas.microsoft.com/office/drawing/2014/main" val="10000"/>
                  </a:ext>
                </a:extLst>
              </a:tr>
              <a:tr h="24774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荒木暁子</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公益社団法人日本看護協会常任理事</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05"/>
                  </a:ext>
                </a:extLst>
              </a:tr>
              <a:tr h="21278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石川広己</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公益社団法人日本医師会常任理事</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02"/>
                  </a:ext>
                </a:extLst>
              </a:tr>
              <a:tr h="21278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石本淳也</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公益社団法人日本介護福祉士会会長</a:t>
                      </a:r>
                      <a:endParaRPr lang="ja-JP" alt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2852768640"/>
                  </a:ext>
                </a:extLst>
              </a:tr>
              <a:tr h="21278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市川衛</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ＮＨＫ科学・環境番組部チーフ・ディレクター</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03"/>
                  </a:ext>
                </a:extLst>
              </a:tr>
              <a:tr h="212783">
                <a:tc>
                  <a:txBody>
                    <a:bodyPr/>
                    <a:lstStyle/>
                    <a:p>
                      <a:pPr algn="ctr">
                        <a:spcAft>
                          <a:spcPts val="0"/>
                        </a:spcAft>
                      </a:pPr>
                      <a:r>
                        <a:rPr lang="ja-JP" altLang="en-US" sz="10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今村知明</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奈良県立医科大学教授</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04"/>
                  </a:ext>
                </a:extLst>
              </a:tr>
              <a:tr h="21278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齋藤俊哉</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国民健康保険中央会理事</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08"/>
                  </a:ext>
                </a:extLst>
              </a:tr>
              <a:tr h="21278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瀬戸雅嗣</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公益社団法人全国老人福祉施設協議会理事・統括幹事</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09"/>
                  </a:ext>
                </a:extLst>
              </a:tr>
              <a:tr h="212783">
                <a:tc>
                  <a:txBody>
                    <a:bodyPr/>
                    <a:lstStyle/>
                    <a:p>
                      <a:pPr algn="ctr">
                        <a:spcAft>
                          <a:spcPts val="0"/>
                        </a:spcAft>
                      </a:pPr>
                      <a:r>
                        <a:rPr lang="ja-JP" altLang="en-US" sz="10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高橋肇</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公益社団法人全国老人保健施設協会常務理事</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06"/>
                  </a:ext>
                </a:extLst>
              </a:tr>
              <a:tr h="210485">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千葉正展 </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独立行政法人福祉医療機構経営サポートセンター参事</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07"/>
                  </a:ext>
                </a:extLst>
              </a:tr>
              <a:tr h="215080">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仲井培雄</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一般社団法人日本慢性期医療協会常任理事</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10"/>
                  </a:ext>
                </a:extLst>
              </a:tr>
              <a:tr h="21278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馬袋秀男</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民間介護事業推進委員会代表委員</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13"/>
                  </a:ext>
                </a:extLst>
              </a:tr>
              <a:tr h="21278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濵田和則</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一般社団法人日本介護支援専門員協会副会長</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14"/>
                  </a:ext>
                </a:extLst>
              </a:tr>
              <a:tr h="210485">
                <a:tc>
                  <a:txBody>
                    <a:bodyPr/>
                    <a:lstStyle/>
                    <a:p>
                      <a:pPr algn="ctr">
                        <a:spcAft>
                          <a:spcPts val="0"/>
                        </a:spcAft>
                      </a:pPr>
                      <a:r>
                        <a:rPr lang="ja-JP" altLang="en-US" sz="10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000" kern="0" dirty="0" smtClean="0">
                          <a:effectLst/>
                          <a:latin typeface="メイリオ" panose="020B0604030504040204" pitchFamily="50" charset="-128"/>
                          <a:ea typeface="メイリオ" panose="020B0604030504040204" pitchFamily="50" charset="-128"/>
                          <a:cs typeface="メイリオ" panose="020B0604030504040204" pitchFamily="50" charset="-128"/>
                        </a:rPr>
                        <a:t>藤井賢一郎</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lang="ja-JP" sz="1000" kern="0" dirty="0" smtClean="0">
                          <a:effectLst/>
                          <a:latin typeface="メイリオ" panose="020B0604030504040204" pitchFamily="50" charset="-128"/>
                          <a:ea typeface="メイリオ" panose="020B0604030504040204" pitchFamily="50" charset="-128"/>
                          <a:cs typeface="メイリオ" panose="020B0604030504040204" pitchFamily="50" charset="-128"/>
                        </a:rPr>
                        <a:t>上智大学社会人間科学部社会福祉学科准教授</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11"/>
                  </a:ext>
                </a:extLst>
              </a:tr>
              <a:tr h="215080">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藤井康弘</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全国健康保険協会理事</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93998911"/>
                  </a:ext>
                </a:extLst>
              </a:tr>
              <a:tr h="212783">
                <a:tc>
                  <a:txBody>
                    <a:bodyPr/>
                    <a:lstStyle/>
                    <a:p>
                      <a:pPr algn="ctr">
                        <a:spcAft>
                          <a:spcPts val="0"/>
                        </a:spcAft>
                      </a:pPr>
                      <a:r>
                        <a:rPr lang="ja-JP" altLang="en-US" sz="10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000" kern="0" dirty="0" smtClean="0">
                          <a:effectLst/>
                          <a:latin typeface="メイリオ" panose="020B0604030504040204" pitchFamily="50" charset="-128"/>
                          <a:ea typeface="メイリオ" panose="020B0604030504040204" pitchFamily="50" charset="-128"/>
                          <a:cs typeface="メイリオ" panose="020B0604030504040204" pitchFamily="50" charset="-128"/>
                        </a:rPr>
                        <a:t>松田</a:t>
                      </a:r>
                      <a:r>
                        <a:rPr lang="ja-JP" sz="1000" kern="0" dirty="0">
                          <a:effectLst/>
                          <a:latin typeface="メイリオ" panose="020B0604030504040204" pitchFamily="50" charset="-128"/>
                          <a:ea typeface="メイリオ" panose="020B0604030504040204" pitchFamily="50" charset="-128"/>
                          <a:cs typeface="メイリオ" panose="020B0604030504040204" pitchFamily="50" charset="-128"/>
                        </a:rPr>
                        <a:t>晋哉</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lang="ja-JP" sz="1000" kern="0" dirty="0">
                          <a:effectLst/>
                          <a:latin typeface="メイリオ" panose="020B0604030504040204" pitchFamily="50" charset="-128"/>
                          <a:ea typeface="メイリオ" panose="020B0604030504040204" pitchFamily="50" charset="-128"/>
                          <a:cs typeface="メイリオ" panose="020B0604030504040204" pitchFamily="50" charset="-128"/>
                        </a:rPr>
                        <a:t>産業医科大学公衆衛生学教授</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15"/>
                  </a:ext>
                </a:extLst>
              </a:tr>
              <a:tr h="21278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松山裕</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東京大学大学院医学系研究科公共健康医学専攻生物統計学教授</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725581952"/>
                  </a:ext>
                </a:extLst>
              </a:tr>
              <a:tr h="212783">
                <a:tc>
                  <a:txBody>
                    <a:bodyPr/>
                    <a:lstStyle/>
                    <a:p>
                      <a:pPr algn="ctr">
                        <a:spcAft>
                          <a:spcPts val="0"/>
                        </a:spcAft>
                      </a:pP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武藤香織</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東京大学医科学研究所ヒトゲノム解析センター公共政策研究分野教授</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16"/>
                  </a:ext>
                </a:extLst>
              </a:tr>
              <a:tr h="2037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000" b="1" kern="1200" dirty="0" smtClean="0">
                          <a:solidFill>
                            <a:schemeClr val="lt1"/>
                          </a:solidFill>
                          <a:effectLst/>
                          <a:latin typeface="メイリオ" panose="020B0604030504040204" pitchFamily="50" charset="-128"/>
                          <a:ea typeface="メイリオ" panose="020B0604030504040204" pitchFamily="50" charset="-128"/>
                          <a:cs typeface="+mn-cs"/>
                        </a:rPr>
                        <a:t>山本隆一 </a:t>
                      </a:r>
                      <a:endParaRPr lang="ja-JP" alt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solidFill>
                  </a:tcPr>
                </a:tc>
                <a:tc>
                  <a:txBody>
                    <a:bodyPr/>
                    <a:lstStyle/>
                    <a:p>
                      <a:pPr algn="l">
                        <a:spcAft>
                          <a:spcPts val="0"/>
                        </a:spcAft>
                      </a:pPr>
                      <a:r>
                        <a:rPr kumimoji="1" lang="ja-JP" altLang="ja-JP" sz="1000" kern="1200" dirty="0" smtClean="0">
                          <a:solidFill>
                            <a:schemeClr val="dk1"/>
                          </a:solidFill>
                          <a:effectLst/>
                          <a:latin typeface="メイリオ" panose="020B0604030504040204" pitchFamily="50" charset="-128"/>
                          <a:ea typeface="メイリオ" panose="020B0604030504040204" pitchFamily="50" charset="-128"/>
                          <a:cs typeface="+mn-cs"/>
                        </a:rPr>
                        <a:t>一般財団法人医療情報システム開発センター理事長</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1567" marR="61567" marT="0" marB="0" anchor="ctr">
                    <a:solidFill>
                      <a:schemeClr val="accent1">
                        <a:lumMod val="20000"/>
                        <a:lumOff val="80000"/>
                      </a:schemeClr>
                    </a:solidFill>
                  </a:tcPr>
                </a:tc>
                <a:extLst>
                  <a:ext uri="{0D108BD9-81ED-4DB2-BD59-A6C34878D82A}">
                    <a16:rowId xmlns:a16="http://schemas.microsoft.com/office/drawing/2014/main" val="10012"/>
                  </a:ext>
                </a:extLst>
              </a:tr>
            </a:tbl>
          </a:graphicData>
        </a:graphic>
      </p:graphicFrame>
      <p:sp>
        <p:nvSpPr>
          <p:cNvPr id="4" name="テキスト ボックス 3">
            <a:extLst>
              <a:ext uri="{FF2B5EF4-FFF2-40B4-BE49-F238E27FC236}">
                <a16:creationId xmlns:a16="http://schemas.microsoft.com/office/drawing/2014/main" id="{41799304-7703-45E3-8C40-0240758C73AB}"/>
              </a:ext>
            </a:extLst>
          </p:cNvPr>
          <p:cNvSpPr txBox="1"/>
          <p:nvPr/>
        </p:nvSpPr>
        <p:spPr>
          <a:xfrm>
            <a:off x="5129696" y="6425517"/>
            <a:ext cx="4931419" cy="246221"/>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◎は座長</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3"/>
          <p:cNvSpPr txBox="1">
            <a:spLocks/>
          </p:cNvSpPr>
          <p:nvPr/>
        </p:nvSpPr>
        <p:spPr>
          <a:xfrm>
            <a:off x="-3176" y="1944216"/>
            <a:ext cx="5328592" cy="4913784"/>
          </a:xfrm>
          <a:prstGeom prst="rect">
            <a:avLst/>
          </a:prstGeom>
        </p:spPr>
        <p:txBody>
          <a:bodyPr rIns="36000">
            <a:noAutofit/>
          </a:bodyPr>
          <a:lstStyle>
            <a:lvl1pPr marL="341187" indent="-34118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39226" indent="-284322"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7270" indent="-227457"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2185" indent="-22745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7087" indent="-22745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1997"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56906"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1810"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66719"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検討の経緯</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1" lang="en-US" altLang="ja-JP" sz="3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○第一回（</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2018</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・要介護認定情報・介護レセプト等情報の提供に関する検討事項の確認</a:t>
            </a:r>
            <a:endPar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・ガイドライン（案）の検討</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提供するデータセットに関する検討</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3038"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○第三者提供に係る告示の発出（</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2018</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発出）</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58775"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「介護保険法第</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118</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条の</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項の規定に基づき市町村が厚生労働大臣に</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6700" marR="0" lvl="0" indent="-93663"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提供する情報の利用及び提供に関する指針」（厚生労働省告示第</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240</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号）</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6700" marR="0" lvl="0" indent="-93663"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○第二回（</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2018</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・提供するデータセットに関する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・模擬申出に対してガイドライン（案）に基づいた模擬審査の実施</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・要介護認定情報・介護レセプト等情報の提供に関するガイドラインを発出</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2018</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・事前説明会開催後、提供申出受付開始（</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2018</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5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○第三回（</a:t>
            </a:r>
            <a:r>
              <a:rPr kumimoji="1" lang="en-US" altLang="ja-JP"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2018</a:t>
            </a:r>
            <a:r>
              <a:rPr kumimoji="1" lang="ja-JP" altLang="en-US"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ja-JP"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・提供申出について提供の可否を審査し、</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件の申出について提供を決定</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defRPr/>
            </a:pPr>
            <a:endParaRPr lang="en-US" altLang="ja-JP" sz="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defRPr/>
            </a:pP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○第四回</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ja-JP"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提供申出について提供の可否を審査し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件の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申出について提供を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決定</a:t>
            </a:r>
            <a:endParaRPr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lang="en-US" altLang="ja-JP" sz="3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○今後の予定</a:t>
            </a:r>
            <a:endParaRPr kumimoji="1" lang="en-US" altLang="ja-JP"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　・概ね３ヶ月に一度のペースで 審査を行う予定。</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大かっこ 2"/>
          <p:cNvSpPr/>
          <p:nvPr/>
        </p:nvSpPr>
        <p:spPr>
          <a:xfrm>
            <a:off x="200472" y="3140969"/>
            <a:ext cx="4901221" cy="648072"/>
          </a:xfrm>
          <a:prstGeom prst="bracketPair">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0029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7560" y="-27384"/>
            <a:ext cx="9906000" cy="400110"/>
          </a:xfrm>
          <a:prstGeom prst="rect">
            <a:avLst/>
          </a:prstGeom>
          <a:noFill/>
        </p:spPr>
        <p:txBody>
          <a:bodyPr wrap="square" rtlCol="0">
            <a:spAutoFit/>
          </a:bodyP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（参考）保健医療分野の主な公的データベースの状況</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nvPr>
        </p:nvGraphicFramePr>
        <p:xfrm>
          <a:off x="200472" y="1268760"/>
          <a:ext cx="9582892" cy="4960829"/>
        </p:xfrm>
        <a:graphic>
          <a:graphicData uri="http://schemas.openxmlformats.org/drawingml/2006/table">
            <a:tbl>
              <a:tblPr firstRow="1" bandRow="1">
                <a:tableStyleId>{5C22544A-7EE6-4342-B048-85BDC9FD1C3A}</a:tableStyleId>
              </a:tblPr>
              <a:tblGrid>
                <a:gridCol w="1142187">
                  <a:extLst>
                    <a:ext uri="{9D8B030D-6E8A-4147-A177-3AD203B41FA5}">
                      <a16:colId xmlns:a16="http://schemas.microsoft.com/office/drawing/2014/main" val="20000"/>
                    </a:ext>
                  </a:extLst>
                </a:gridCol>
                <a:gridCol w="1205815">
                  <a:extLst>
                    <a:ext uri="{9D8B030D-6E8A-4147-A177-3AD203B41FA5}">
                      <a16:colId xmlns:a16="http://schemas.microsoft.com/office/drawing/2014/main" val="20001"/>
                    </a:ext>
                  </a:extLst>
                </a:gridCol>
                <a:gridCol w="1205815">
                  <a:extLst>
                    <a:ext uri="{9D8B030D-6E8A-4147-A177-3AD203B41FA5}">
                      <a16:colId xmlns:a16="http://schemas.microsoft.com/office/drawing/2014/main" val="20002"/>
                    </a:ext>
                  </a:extLst>
                </a:gridCol>
                <a:gridCol w="1205815">
                  <a:extLst>
                    <a:ext uri="{9D8B030D-6E8A-4147-A177-3AD203B41FA5}">
                      <a16:colId xmlns:a16="http://schemas.microsoft.com/office/drawing/2014/main" val="20003"/>
                    </a:ext>
                  </a:extLst>
                </a:gridCol>
                <a:gridCol w="1205815">
                  <a:extLst>
                    <a:ext uri="{9D8B030D-6E8A-4147-A177-3AD203B41FA5}">
                      <a16:colId xmlns:a16="http://schemas.microsoft.com/office/drawing/2014/main" val="20004"/>
                    </a:ext>
                  </a:extLst>
                </a:gridCol>
                <a:gridCol w="1205815">
                  <a:extLst>
                    <a:ext uri="{9D8B030D-6E8A-4147-A177-3AD203B41FA5}">
                      <a16:colId xmlns:a16="http://schemas.microsoft.com/office/drawing/2014/main" val="20005"/>
                    </a:ext>
                  </a:extLst>
                </a:gridCol>
                <a:gridCol w="1205815">
                  <a:extLst>
                    <a:ext uri="{9D8B030D-6E8A-4147-A177-3AD203B41FA5}">
                      <a16:colId xmlns:a16="http://schemas.microsoft.com/office/drawing/2014/main" val="20006"/>
                    </a:ext>
                  </a:extLst>
                </a:gridCol>
                <a:gridCol w="1205815">
                  <a:extLst>
                    <a:ext uri="{9D8B030D-6E8A-4147-A177-3AD203B41FA5}">
                      <a16:colId xmlns:a16="http://schemas.microsoft.com/office/drawing/2014/main" val="20007"/>
                    </a:ext>
                  </a:extLst>
                </a:gridCol>
              </a:tblGrid>
              <a:tr h="720080">
                <a:tc>
                  <a:txBody>
                    <a:bodyPr/>
                    <a:lstStyle/>
                    <a:p>
                      <a:pPr algn="ct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データベース</a:t>
                      </a:r>
                      <a:endPar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の名称</a:t>
                      </a:r>
                      <a:endPar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ＮＤＢ</a:t>
                      </a:r>
                      <a:endPar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（レセプト情報・特定健診等情報データベース）</a:t>
                      </a:r>
                      <a:endParaRPr kumimoji="1"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介護ＤＢ</a:t>
                      </a:r>
                      <a:endPar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ＤＰＣＤＢ</a:t>
                      </a:r>
                      <a:endPar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全国がん登録ＤＢ</a:t>
                      </a:r>
                      <a:endPar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難病ＤＢ</a:t>
                      </a:r>
                      <a:endPar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小慢ＤＢ</a:t>
                      </a:r>
                      <a:endPar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en-US" altLang="ja-JP" sz="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MID-NET</a:t>
                      </a:r>
                    </a:p>
                    <a:p>
                      <a:pPr algn="ct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53900">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元データ</a:t>
                      </a:r>
                      <a:endParaRPr kumimoji="1"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レセプト、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特定健診</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介護レセプト、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要介護認定情報</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DPC</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届出対象情報</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、死亡者情報票</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臨床個人調査票</a:t>
                      </a: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医療意見書</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電子カルテ、レセプト　</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2229">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主な情報項目</a:t>
                      </a:r>
                      <a:endParaRPr kumimoji="1"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傷病名（レセプト病名）、投薬、健診結果　　　　等</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介護サービスの種類、要介護認定区分</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等</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傷病名・病態等</a:t>
                      </a: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施設情報</a:t>
                      </a: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等</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がんの罹患、</a:t>
                      </a:r>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診療</a:t>
                      </a:r>
                      <a:r>
                        <a:rPr kumimoji="1"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転帰</a:t>
                      </a:r>
                      <a:endParaRPr kumimoji="1" lang="en-US" altLang="zh-TW"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等</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告示病名、生活状況、診断基準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疾患名、発症年齢、各種検査値</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・処方・注射　</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情報</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・検査情報　　</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等</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26763">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保有主体</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（厚労大臣）</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（厚労大臣）</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（厚労大臣）</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（厚労大臣）</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（厚労大臣）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（厚労大臣）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PMDA</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協力医療機関</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18070">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匿名性</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匿名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匿名</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匿名</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顕名</a:t>
                      </a:r>
                      <a:endParaRPr kumimoji="1" lang="en-US" altLang="ja-JP" sz="1200" strike="sng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顕名</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（取得時に</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本人同意）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顕名</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（取得時に</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本人同意）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匿名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53900">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第三者提供</a:t>
                      </a:r>
                      <a:endParaRPr kumimoji="1"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の有無</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a:t>
                      </a: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a:t>
                      </a: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詳細検討中</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無</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a:t>
                      </a: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86367">
                <a:tc>
                  <a:txBody>
                    <a:bodyP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根拠法</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高確法</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118</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条の２</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厚生労働告示</a:t>
                      </a:r>
                      <a:endParaRPr kumimoji="1" lang="en-US" altLang="ja-JP"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93</a:t>
                      </a:r>
                      <a:r>
                        <a:rPr kumimoji="1" lang="ja-JP" altLang="en-US"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号第５項第３号</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がん登録推進法第</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６、８、</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PMDA</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テキスト ボックス 4"/>
          <p:cNvSpPr txBox="1"/>
          <p:nvPr/>
        </p:nvSpPr>
        <p:spPr>
          <a:xfrm>
            <a:off x="87602" y="476676"/>
            <a:ext cx="9906001" cy="523221"/>
          </a:xfrm>
          <a:prstGeom prst="rect">
            <a:avLst/>
          </a:prstGeom>
          <a:noFill/>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保健医療分野においては、近年、それぞれの趣旨・目的に即してデータベースが順次整備されている。</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主な公的データベースの状況は下表のとおり。</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91545" y="457508"/>
            <a:ext cx="9691822" cy="542386"/>
          </a:xfrm>
          <a:prstGeom prst="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2" name="正方形/長方形 1"/>
          <p:cNvSpPr/>
          <p:nvPr/>
        </p:nvSpPr>
        <p:spPr>
          <a:xfrm>
            <a:off x="1280592" y="1196752"/>
            <a:ext cx="3744416" cy="511256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3"/>
          <p:cNvSpPr>
            <a:spLocks noGrp="1"/>
          </p:cNvSpPr>
          <p:nvPr>
            <p:ph type="sldNum" sz="quarter" idx="12"/>
          </p:nvPr>
        </p:nvSpPr>
        <p:spPr>
          <a:xfrm>
            <a:off x="7253684" y="6375959"/>
            <a:ext cx="2311400" cy="365125"/>
          </a:xfrm>
        </p:spPr>
        <p:txBody>
          <a:bodyPr/>
          <a:lstStyle/>
          <a:p>
            <a:r>
              <a:rPr lang="en-US" altLang="ja-JP" dirty="0">
                <a:solidFill>
                  <a:prstClr val="black">
                    <a:tint val="75000"/>
                  </a:prstClr>
                </a:solidFill>
              </a:rPr>
              <a:t>8</a:t>
            </a:r>
            <a:endParaRPr lang="ja-JP" altLang="en-US" dirty="0">
              <a:solidFill>
                <a:prstClr val="black">
                  <a:tint val="75000"/>
                </a:prstClr>
              </a:solidFill>
            </a:endParaRPr>
          </a:p>
        </p:txBody>
      </p:sp>
    </p:spTree>
    <p:extLst>
      <p:ext uri="{BB962C8B-B14F-4D97-AF65-F5344CB8AC3E}">
        <p14:creationId xmlns:p14="http://schemas.microsoft.com/office/powerpoint/2010/main" val="3588239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1884"/>
            <a:ext cx="9906000" cy="430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400"/>
            <a:endParaRPr kumimoji="1" lang="ja-JP" altLang="en-US">
              <a:solidFill>
                <a:prstClr val="white"/>
              </a:solidFill>
            </a:endParaRPr>
          </a:p>
        </p:txBody>
      </p:sp>
      <p:sp>
        <p:nvSpPr>
          <p:cNvPr id="6" name="正方形/長方形 5"/>
          <p:cNvSpPr/>
          <p:nvPr/>
        </p:nvSpPr>
        <p:spPr>
          <a:xfrm>
            <a:off x="70518" y="77713"/>
            <a:ext cx="9820261" cy="384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algn="ctr" defTabSz="914400"/>
            <a:r>
              <a:rPr kumimoji="1"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科学的</a:t>
            </a:r>
            <a:r>
              <a:rPr kumimoji="1"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介護</a:t>
            </a:r>
            <a:r>
              <a:rPr kumimoji="1"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データの必要性</a:t>
            </a:r>
            <a:endParaRPr kumimoji="1"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82319" y="932249"/>
            <a:ext cx="3595328" cy="1200329"/>
          </a:xfrm>
          <a:prstGeom prst="rect">
            <a:avLst/>
          </a:prstGeom>
          <a:solidFill>
            <a:schemeClr val="bg2"/>
          </a:solidFill>
          <a:ln>
            <a:solidFill>
              <a:schemeClr val="tx1"/>
            </a:solidFill>
            <a:prstDash val="dash"/>
          </a:ln>
        </p:spPr>
        <p:txBody>
          <a:bodyPr wrap="square" rtlCol="0">
            <a:spAutoFit/>
          </a:bodyPr>
          <a:lstStyle/>
          <a:p>
            <a:pPr defTabSz="914400"/>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　各事業者が提供する介護サービスに関して、</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・狙った効果がどの程度得られているか</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・どのようなリスクが生じているか</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等について、科学的な検証に裏付けられた客観的な情報が十分に収集できているとは言えない。</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334704" y="799266"/>
            <a:ext cx="726462" cy="276999"/>
          </a:xfrm>
          <a:prstGeom prst="rect">
            <a:avLst/>
          </a:prstGeom>
          <a:solidFill>
            <a:schemeClr val="bg2">
              <a:lumMod val="90000"/>
            </a:schemeClr>
          </a:solidFill>
          <a:ln w="38100">
            <a:solidFill>
              <a:schemeClr val="tx1"/>
            </a:solidFill>
          </a:ln>
        </p:spPr>
        <p:txBody>
          <a:bodyPr wrap="square" rtlCol="0">
            <a:spAutoFit/>
          </a:bodyPr>
          <a:lstStyle/>
          <a:p>
            <a:pPr algn="ct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課題</a:t>
            </a:r>
          </a:p>
        </p:txBody>
      </p:sp>
      <p:sp>
        <p:nvSpPr>
          <p:cNvPr id="9" name="テキスト ボックス 8"/>
          <p:cNvSpPr txBox="1"/>
          <p:nvPr/>
        </p:nvSpPr>
        <p:spPr>
          <a:xfrm>
            <a:off x="5731367" y="932249"/>
            <a:ext cx="3608791" cy="1200329"/>
          </a:xfrm>
          <a:prstGeom prst="rect">
            <a:avLst/>
          </a:prstGeom>
          <a:solidFill>
            <a:schemeClr val="accent6">
              <a:lumMod val="60000"/>
              <a:lumOff val="40000"/>
            </a:schemeClr>
          </a:solidFill>
          <a:ln w="38100">
            <a:solidFill>
              <a:srgbClr val="FF0000"/>
            </a:solidFill>
            <a:prstDash val="solid"/>
          </a:ln>
        </p:spPr>
        <p:txBody>
          <a:bodyPr wrap="square" rtlCol="0">
            <a:spAutoFit/>
          </a:bodyPr>
          <a:lstStyle/>
          <a:p>
            <a:pP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　</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・科学的に自立支援等の効果が裏付けられた介護を実現するため、科学的分析に必要なデータを新たに収集するデータベースを構築。</a:t>
            </a:r>
          </a:p>
          <a:p>
            <a:pP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・データベースを分析し、科学的に自立支援等の効果が裏付けられたサービスを国民に提示。</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377563" y="644217"/>
            <a:ext cx="2382646" cy="461665"/>
          </a:xfrm>
          <a:prstGeom prst="rect">
            <a:avLst/>
          </a:prstGeom>
          <a:solidFill>
            <a:schemeClr val="accent6">
              <a:lumMod val="60000"/>
              <a:lumOff val="40000"/>
            </a:schemeClr>
          </a:solidFill>
          <a:ln w="38100">
            <a:solidFill>
              <a:srgbClr val="FF0000"/>
            </a:solidFill>
          </a:ln>
        </p:spPr>
        <p:txBody>
          <a:bodyPr wrap="square" rtlCol="0">
            <a:spAutoFit/>
          </a:bodyPr>
          <a:lstStyle/>
          <a:p>
            <a:pPr algn="ct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データヘルス改革で</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gn="ctr" defTabSz="914400"/>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実現を目指すサービス</a:t>
            </a:r>
          </a:p>
        </p:txBody>
      </p:sp>
      <p:graphicFrame>
        <p:nvGraphicFramePr>
          <p:cNvPr id="10" name="表 9"/>
          <p:cNvGraphicFramePr>
            <a:graphicFrameLocks noGrp="1"/>
          </p:cNvGraphicFramePr>
          <p:nvPr>
            <p:extLst>
              <p:ext uri="{D42A27DB-BD31-4B8C-83A1-F6EECF244321}">
                <p14:modId xmlns:p14="http://schemas.microsoft.com/office/powerpoint/2010/main" val="3988312604"/>
              </p:ext>
            </p:extLst>
          </p:nvPr>
        </p:nvGraphicFramePr>
        <p:xfrm>
          <a:off x="339236" y="5322415"/>
          <a:ext cx="9227528" cy="914400"/>
        </p:xfrm>
        <a:graphic>
          <a:graphicData uri="http://schemas.openxmlformats.org/drawingml/2006/table">
            <a:tbl>
              <a:tblPr firstRow="1" bandRow="1">
                <a:tableStyleId>{5C22544A-7EE6-4342-B048-85BDC9FD1C3A}</a:tableStyleId>
              </a:tblPr>
              <a:tblGrid>
                <a:gridCol w="3283636">
                  <a:extLst>
                    <a:ext uri="{9D8B030D-6E8A-4147-A177-3AD203B41FA5}">
                      <a16:colId xmlns:a16="http://schemas.microsoft.com/office/drawing/2014/main" val="20000"/>
                    </a:ext>
                  </a:extLst>
                </a:gridCol>
                <a:gridCol w="2052058">
                  <a:extLst>
                    <a:ext uri="{9D8B030D-6E8A-4147-A177-3AD203B41FA5}">
                      <a16:colId xmlns:a16="http://schemas.microsoft.com/office/drawing/2014/main" val="20001"/>
                    </a:ext>
                  </a:extLst>
                </a:gridCol>
                <a:gridCol w="1839776">
                  <a:extLst>
                    <a:ext uri="{9D8B030D-6E8A-4147-A177-3AD203B41FA5}">
                      <a16:colId xmlns:a16="http://schemas.microsoft.com/office/drawing/2014/main" val="20002"/>
                    </a:ext>
                  </a:extLst>
                </a:gridCol>
                <a:gridCol w="2052058">
                  <a:extLst>
                    <a:ext uri="{9D8B030D-6E8A-4147-A177-3AD203B41FA5}">
                      <a16:colId xmlns:a16="http://schemas.microsoft.com/office/drawing/2014/main" val="20003"/>
                    </a:ext>
                  </a:extLst>
                </a:gridCol>
              </a:tblGrid>
              <a:tr h="370840">
                <a:tc>
                  <a:txBody>
                    <a:bodyPr/>
                    <a:lstStyle/>
                    <a:p>
                      <a:pPr algn="ct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2017</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年度</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29</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2018</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年度</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30</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2019</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年度</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31</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年度）</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2020</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年度</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32</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年度）</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171450" indent="-171450">
                        <a:buFont typeface="Wingdings" panose="05000000000000000000" pitchFamily="2" charset="2"/>
                        <a:buChar char="l"/>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調査・研究</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71450" indent="-171450">
                        <a:buFont typeface="Wingdings" panose="05000000000000000000" pitchFamily="2" charset="2"/>
                        <a:buChar char="l"/>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ケアの分類法等のデータ収集様式作成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データベース構築開始</a:t>
                      </a: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試行運用</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データベースの</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本格運用開始</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テキスト ボックス 11"/>
          <p:cNvSpPr txBox="1"/>
          <p:nvPr/>
        </p:nvSpPr>
        <p:spPr>
          <a:xfrm>
            <a:off x="70518" y="5013176"/>
            <a:ext cx="1619490" cy="276999"/>
          </a:xfrm>
          <a:prstGeom prst="rect">
            <a:avLst/>
          </a:prstGeom>
          <a:noFill/>
          <a:ln w="38100">
            <a:noFill/>
          </a:ln>
        </p:spPr>
        <p:txBody>
          <a:bodyPr wrap="square" rtlCol="0">
            <a:spAutoFit/>
          </a:bodyPr>
          <a:lstStyle/>
          <a:p>
            <a:pPr algn="ctr" defTabSz="914400"/>
            <a:r>
              <a:rPr kumimoji="1" lang="ja-JP" altLang="en-US" sz="1200" b="1" u="sng" dirty="0">
                <a:solidFill>
                  <a:prstClr val="black"/>
                </a:solidFill>
                <a:latin typeface="HG丸ｺﾞｼｯｸM-PRO" panose="020F0600000000000000" pitchFamily="50" charset="-128"/>
                <a:ea typeface="HG丸ｺﾞｼｯｸM-PRO" panose="020F0600000000000000" pitchFamily="50" charset="-128"/>
              </a:rPr>
              <a:t>スケジュール</a:t>
            </a:r>
          </a:p>
        </p:txBody>
      </p:sp>
      <p:sp>
        <p:nvSpPr>
          <p:cNvPr id="16" name="下矢印 15"/>
          <p:cNvSpPr/>
          <p:nvPr/>
        </p:nvSpPr>
        <p:spPr>
          <a:xfrm rot="16200000">
            <a:off x="4405128" y="1391476"/>
            <a:ext cx="1091987" cy="390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grpSp>
        <p:nvGrpSpPr>
          <p:cNvPr id="82" name="グループ化 81"/>
          <p:cNvGrpSpPr/>
          <p:nvPr/>
        </p:nvGrpSpPr>
        <p:grpSpPr>
          <a:xfrm>
            <a:off x="42868" y="2708921"/>
            <a:ext cx="1494884" cy="1335637"/>
            <a:chOff x="5184328" y="1051484"/>
            <a:chExt cx="1521236" cy="1335637"/>
          </a:xfrm>
        </p:grpSpPr>
        <p:sp>
          <p:nvSpPr>
            <p:cNvPr id="60" name="フローチャート : 磁気ディスク 7"/>
            <p:cNvSpPr/>
            <p:nvPr/>
          </p:nvSpPr>
          <p:spPr>
            <a:xfrm>
              <a:off x="5184328" y="1798048"/>
              <a:ext cx="1521236" cy="589073"/>
            </a:xfrm>
            <a:prstGeom prst="flowChartMagneticDisk">
              <a:avLst/>
            </a:prstGeom>
            <a:solidFill>
              <a:schemeClr val="accent2">
                <a:lumMod val="60000"/>
                <a:lumOff val="40000"/>
              </a:schemeClr>
            </a:solidFill>
            <a:ln w="25400" cap="flat" cmpd="sng" algn="ctr">
              <a:solidFill>
                <a:schemeClr val="accent2">
                  <a:lumMod val="50000"/>
                </a:schemeClr>
              </a:solidFill>
              <a:prstDash val="solid"/>
            </a:ln>
            <a:effectLst/>
          </p:spPr>
          <p:txBody>
            <a:bodyPr rtlCol="0" anchor="ctr"/>
            <a:lstStyle/>
            <a:p>
              <a:pPr algn="ctr" defTabSz="914400">
                <a:lnSpc>
                  <a:spcPts val="2400"/>
                </a:lnSpc>
                <a:defRPr/>
              </a:pPr>
              <a:r>
                <a:rPr lang="ja-JP" altLang="en-US" sz="1100" b="1" kern="0" dirty="0">
                  <a:solidFill>
                    <a:prstClr val="black">
                      <a:lumMod val="75000"/>
                      <a:lumOff val="25000"/>
                    </a:prstClr>
                  </a:solidFill>
                  <a:effectLst>
                    <a:glow rad="101600">
                      <a:prstClr val="white"/>
                    </a:glow>
                  </a:effectLst>
                  <a:latin typeface="メイリオ" panose="020B0604030504040204" pitchFamily="50" charset="-128"/>
                  <a:ea typeface="メイリオ" panose="020B0604030504040204" pitchFamily="50" charset="-128"/>
                  <a:cs typeface="メイリオ" panose="020B0604030504040204" pitchFamily="50" charset="-128"/>
                </a:rPr>
                <a:t>介入、状態等データ</a:t>
              </a:r>
            </a:p>
          </p:txBody>
        </p:sp>
        <p:sp>
          <p:nvSpPr>
            <p:cNvPr id="61" name="フローチャート : 磁気ディスク 8"/>
            <p:cNvSpPr/>
            <p:nvPr/>
          </p:nvSpPr>
          <p:spPr>
            <a:xfrm>
              <a:off x="5184328" y="1401165"/>
              <a:ext cx="1521236" cy="589073"/>
            </a:xfrm>
            <a:prstGeom prst="flowChartMagneticDisk">
              <a:avLst/>
            </a:prstGeom>
            <a:solidFill>
              <a:schemeClr val="accent1">
                <a:lumMod val="60000"/>
                <a:lumOff val="40000"/>
              </a:schemeClr>
            </a:solidFill>
            <a:ln w="25400" cap="flat" cmpd="sng" algn="ctr">
              <a:solidFill>
                <a:schemeClr val="tx2">
                  <a:lumMod val="50000"/>
                </a:schemeClr>
              </a:solidFill>
              <a:prstDash val="solid"/>
            </a:ln>
            <a:effectLst/>
          </p:spPr>
          <p:txBody>
            <a:bodyPr rtlCol="0" anchor="ctr"/>
            <a:lstStyle/>
            <a:p>
              <a:pPr algn="ctr" defTabSz="914400">
                <a:lnSpc>
                  <a:spcPts val="3200"/>
                </a:lnSpc>
                <a:defRPr/>
              </a:pPr>
              <a:r>
                <a:rPr lang="ja-JP" altLang="en-US" sz="1400" b="1" kern="0" dirty="0">
                  <a:solidFill>
                    <a:prstClr val="black">
                      <a:lumMod val="75000"/>
                      <a:lumOff val="25000"/>
                    </a:prstClr>
                  </a:solidFill>
                  <a:effectLst>
                    <a:glow rad="101600">
                      <a:prstClr val="white"/>
                    </a:glow>
                  </a:effectLst>
                  <a:latin typeface="メイリオ" panose="020B0604030504040204" pitchFamily="50" charset="-128"/>
                  <a:ea typeface="メイリオ" panose="020B0604030504040204" pitchFamily="50" charset="-128"/>
                  <a:cs typeface="メイリオ" panose="020B0604030504040204" pitchFamily="50" charset="-128"/>
                </a:rPr>
                <a:t>リハビリデータ</a:t>
              </a:r>
            </a:p>
          </p:txBody>
        </p:sp>
        <p:sp>
          <p:nvSpPr>
            <p:cNvPr id="62" name="フローチャート : 磁気ディスク 9"/>
            <p:cNvSpPr/>
            <p:nvPr/>
          </p:nvSpPr>
          <p:spPr>
            <a:xfrm>
              <a:off x="5184328" y="1051484"/>
              <a:ext cx="1521236" cy="545303"/>
            </a:xfrm>
            <a:prstGeom prst="flowChartMagneticDisk">
              <a:avLst/>
            </a:prstGeom>
            <a:solidFill>
              <a:schemeClr val="accent1">
                <a:lumMod val="60000"/>
                <a:lumOff val="40000"/>
              </a:schemeClr>
            </a:solidFill>
            <a:ln w="25400" cap="flat" cmpd="sng" algn="ctr">
              <a:solidFill>
                <a:schemeClr val="tx2">
                  <a:lumMod val="50000"/>
                </a:schemeClr>
              </a:solidFill>
              <a:prstDash val="solid"/>
            </a:ln>
            <a:effectLst/>
          </p:spPr>
          <p:txBody>
            <a:bodyPr lIns="72000" rIns="72000" rtlCol="0" anchor="ctr"/>
            <a:lstStyle/>
            <a:p>
              <a:pPr algn="ctr" defTabSz="914400">
                <a:lnSpc>
                  <a:spcPts val="2400"/>
                </a:lnSpc>
                <a:defRPr/>
              </a:pPr>
              <a:r>
                <a:rPr lang="ja-JP" altLang="en-US" sz="1300" b="1" kern="0" dirty="0">
                  <a:solidFill>
                    <a:prstClr val="black">
                      <a:lumMod val="75000"/>
                      <a:lumOff val="25000"/>
                    </a:prstClr>
                  </a:solidFill>
                  <a:effectLst>
                    <a:glow rad="101600">
                      <a:prstClr val="white"/>
                    </a:glow>
                  </a:effectLst>
                  <a:latin typeface="メイリオ" panose="020B0604030504040204" pitchFamily="50" charset="-128"/>
                  <a:ea typeface="メイリオ" panose="020B0604030504040204" pitchFamily="50" charset="-128"/>
                  <a:cs typeface="メイリオ" panose="020B0604030504040204" pitchFamily="50" charset="-128"/>
                </a:rPr>
                <a:t>要介護認定等情報</a:t>
              </a:r>
            </a:p>
          </p:txBody>
        </p:sp>
      </p:grpSp>
      <p:sp>
        <p:nvSpPr>
          <p:cNvPr id="81" name="正方形/長方形 80"/>
          <p:cNvSpPr/>
          <p:nvPr/>
        </p:nvSpPr>
        <p:spPr>
          <a:xfrm>
            <a:off x="1741366" y="2708920"/>
            <a:ext cx="3137446" cy="426646"/>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36000" rIns="36000" bIns="36000">
            <a:spAutoFit/>
          </a:bodyPr>
          <a:lstStyle/>
          <a:p>
            <a:pPr defTabSz="914400"/>
            <a:r>
              <a:rPr kumimoji="1"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介護保険総合データベース</a:t>
            </a:r>
          </a:p>
          <a:p>
            <a:pPr defTabSz="914400"/>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・要介護認定情報、介護レセプト情報を格納</a:t>
            </a:r>
          </a:p>
        </p:txBody>
      </p:sp>
      <p:sp>
        <p:nvSpPr>
          <p:cNvPr id="83" name="正方形/長方形 82"/>
          <p:cNvSpPr/>
          <p:nvPr/>
        </p:nvSpPr>
        <p:spPr>
          <a:xfrm>
            <a:off x="1741367" y="3260593"/>
            <a:ext cx="3137446" cy="949866"/>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36000" rIns="36000" bIns="36000">
            <a:spAutoFit/>
          </a:bodyPr>
          <a:lstStyle/>
          <a:p>
            <a:pPr defTabSz="914400"/>
            <a:r>
              <a:rPr kumimoji="1"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通所・訪問リハビリテーションの質の評価</a:t>
            </a:r>
            <a:r>
              <a:rPr kumimoji="1"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データ収集等事業のデータ</a:t>
            </a:r>
          </a:p>
          <a:p>
            <a:pPr defTabSz="914400"/>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・通所リハビリテーション事業所、訪問リハビリテーション事業所からリハビリテーション計画書等の情報を収集</a:t>
            </a:r>
          </a:p>
        </p:txBody>
      </p:sp>
      <p:sp>
        <p:nvSpPr>
          <p:cNvPr id="84" name="正方形/長方形 83"/>
          <p:cNvSpPr/>
          <p:nvPr/>
        </p:nvSpPr>
        <p:spPr>
          <a:xfrm>
            <a:off x="422698" y="4335488"/>
            <a:ext cx="445611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914400"/>
            <a:r>
              <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上記を補完するデータを収集するデータベースを新たに構築。収集内容は主に「科学的裏付けに基づく介護に係る検討会」で議論。</a:t>
            </a:r>
          </a:p>
        </p:txBody>
      </p:sp>
      <p:cxnSp>
        <p:nvCxnSpPr>
          <p:cNvPr id="86" name="カギ線コネクタ 85"/>
          <p:cNvCxnSpPr>
            <a:stCxn id="62" idx="4"/>
            <a:endCxn id="81" idx="1"/>
          </p:cNvCxnSpPr>
          <p:nvPr/>
        </p:nvCxnSpPr>
        <p:spPr>
          <a:xfrm flipV="1">
            <a:off x="1537753" y="2922244"/>
            <a:ext cx="203614" cy="59329"/>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stCxn id="61" idx="4"/>
            <a:endCxn id="83" idx="1"/>
          </p:cNvCxnSpPr>
          <p:nvPr/>
        </p:nvCxnSpPr>
        <p:spPr>
          <a:xfrm>
            <a:off x="1537752" y="3353139"/>
            <a:ext cx="203615" cy="382387"/>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60" idx="3"/>
            <a:endCxn id="84" idx="1"/>
          </p:cNvCxnSpPr>
          <p:nvPr/>
        </p:nvCxnSpPr>
        <p:spPr>
          <a:xfrm rot="5400000">
            <a:off x="299456" y="4167800"/>
            <a:ext cx="614096" cy="367613"/>
          </a:xfrm>
          <a:prstGeom prst="bentConnector4">
            <a:avLst>
              <a:gd name="adj1" fmla="val 23688"/>
              <a:gd name="adj2" fmla="val 161108"/>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4" name="右矢印 353"/>
          <p:cNvSpPr/>
          <p:nvPr/>
        </p:nvSpPr>
        <p:spPr>
          <a:xfrm>
            <a:off x="5094521" y="3785851"/>
            <a:ext cx="370684" cy="341086"/>
          </a:xfrm>
          <a:prstGeom prst="rightArrow">
            <a:avLst>
              <a:gd name="adj1" fmla="val 62261"/>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defTabSz="914400"/>
            <a:endParaRPr kumimoji="1" lang="ja-JP" altLang="en-US" sz="11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58" name="グループ化 357"/>
          <p:cNvGrpSpPr/>
          <p:nvPr/>
        </p:nvGrpSpPr>
        <p:grpSpPr>
          <a:xfrm>
            <a:off x="5310668" y="2794996"/>
            <a:ext cx="4580111" cy="1915512"/>
            <a:chOff x="5404286" y="2794996"/>
            <a:chExt cx="4660850" cy="1915512"/>
          </a:xfrm>
        </p:grpSpPr>
        <p:pic>
          <p:nvPicPr>
            <p:cNvPr id="58" name="Picture 5" descr="C:\Users\MKRYC\Desktop\pt001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356" y="2954274"/>
              <a:ext cx="597092" cy="1032310"/>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7951320" y="3193072"/>
              <a:ext cx="344522" cy="605294"/>
            </a:xfrm>
            <a:prstGeom prst="wedgeRectCallout">
              <a:avLst>
                <a:gd name="adj1" fmla="val -83763"/>
                <a:gd name="adj2" fmla="val 34782"/>
              </a:avLst>
            </a:prstGeom>
            <a:noFill/>
            <a:ln>
              <a:solidFill>
                <a:schemeClr val="accent6">
                  <a:lumMod val="75000"/>
                </a:schemeClr>
              </a:solidFill>
            </a:ln>
          </p:spPr>
          <p:txBody>
            <a:bodyPr vert="eaVert" wrap="none" rtlCol="0">
              <a:spAutoFit/>
            </a:bodyPr>
            <a:lstStyle/>
            <a:p>
              <a:pPr defTabSz="914400"/>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歩行訓練</a:t>
              </a:r>
            </a:p>
          </p:txBody>
        </p:sp>
        <p:sp>
          <p:nvSpPr>
            <p:cNvPr id="103" name="正方形/長方形 102"/>
            <p:cNvSpPr/>
            <p:nvPr/>
          </p:nvSpPr>
          <p:spPr>
            <a:xfrm>
              <a:off x="8238648" y="3692229"/>
              <a:ext cx="11756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356" name="正方形/長方形 355"/>
            <p:cNvSpPr/>
            <p:nvPr/>
          </p:nvSpPr>
          <p:spPr>
            <a:xfrm>
              <a:off x="8255262" y="3105199"/>
              <a:ext cx="11756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pic>
          <p:nvPicPr>
            <p:cNvPr id="57" name="Picture 4" descr="C:\Users\MKRYC\Desktop\fa013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8203" y="2917933"/>
              <a:ext cx="444027" cy="861995"/>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5425351" y="4282683"/>
              <a:ext cx="988705" cy="400110"/>
            </a:xfrm>
            <a:prstGeom prst="rect">
              <a:avLst/>
            </a:prstGeom>
            <a:noFill/>
            <a:effectLst>
              <a:outerShdw blurRad="50800" dist="38100" dir="2700000" algn="tl" rotWithShape="0">
                <a:prstClr val="black">
                  <a:alpha val="40000"/>
                </a:prstClr>
              </a:outerShdw>
            </a:effectLst>
          </p:spPr>
          <p:txBody>
            <a:bodyPr wrap="none" rtlCol="0">
              <a:spAutoFit/>
            </a:bodyPr>
            <a:lstStyle/>
            <a:p>
              <a:pPr defTabSz="914400"/>
              <a:r>
                <a:rPr kumimoji="1" lang="ja-JP" altLang="en-US" sz="10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rPr>
                <a:t>サービス</a:t>
              </a:r>
              <a:endParaRPr kumimoji="1" lang="en-US" altLang="ja-JP" sz="10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r>
                <a:rPr kumimoji="1" lang="ja-JP" altLang="en-US" sz="10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rPr>
                <a:t>提供前の状態</a:t>
              </a:r>
            </a:p>
          </p:txBody>
        </p:sp>
        <p:sp>
          <p:nvSpPr>
            <p:cNvPr id="65" name="テキスト ボックス 64"/>
            <p:cNvSpPr txBox="1"/>
            <p:nvPr/>
          </p:nvSpPr>
          <p:spPr>
            <a:xfrm>
              <a:off x="8228157" y="4295010"/>
              <a:ext cx="889105" cy="415498"/>
            </a:xfrm>
            <a:prstGeom prst="rect">
              <a:avLst/>
            </a:prstGeom>
            <a:noFill/>
            <a:effectLst>
              <a:outerShdw blurRad="50800" dist="38100" dir="2700000" algn="tl" rotWithShape="0">
                <a:prstClr val="black">
                  <a:alpha val="40000"/>
                </a:prstClr>
              </a:outerShdw>
            </a:effectLst>
          </p:spPr>
          <p:txBody>
            <a:bodyPr wrap="none" rtlCol="0">
              <a:spAutoFit/>
            </a:bodyPr>
            <a:lstStyle/>
            <a:p>
              <a:pPr algn="ctr" defTabSz="914400"/>
              <a:r>
                <a:rPr kumimoji="1" lang="ja-JP" altLang="en-US" sz="105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rPr>
                <a:t>提供された</a:t>
              </a:r>
              <a:endParaRPr kumimoji="1" lang="en-US" altLang="ja-JP" sz="105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kumimoji="1" lang="ja-JP" altLang="en-US" sz="105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rPr>
                <a:t>サービス</a:t>
              </a:r>
            </a:p>
          </p:txBody>
        </p:sp>
        <p:sp>
          <p:nvSpPr>
            <p:cNvPr id="66" name="ストライプ矢印 65"/>
            <p:cNvSpPr/>
            <p:nvPr/>
          </p:nvSpPr>
          <p:spPr>
            <a:xfrm rot="2700000">
              <a:off x="8306666" y="3739289"/>
              <a:ext cx="377219" cy="607669"/>
            </a:xfrm>
            <a:prstGeom prst="strip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67" name="右カーブ矢印 66"/>
            <p:cNvSpPr/>
            <p:nvPr/>
          </p:nvSpPr>
          <p:spPr>
            <a:xfrm rot="15300000">
              <a:off x="7644424" y="2596934"/>
              <a:ext cx="501890" cy="3224239"/>
            </a:xfrm>
            <a:prstGeom prst="curvedRightArrow">
              <a:avLst>
                <a:gd name="adj1" fmla="val 25000"/>
                <a:gd name="adj2" fmla="val 85384"/>
                <a:gd name="adj3" fmla="val 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68" name="テキスト ボックス 67"/>
            <p:cNvSpPr txBox="1"/>
            <p:nvPr/>
          </p:nvSpPr>
          <p:spPr>
            <a:xfrm>
              <a:off x="9076431" y="4280841"/>
              <a:ext cx="988705" cy="400110"/>
            </a:xfrm>
            <a:prstGeom prst="rect">
              <a:avLst/>
            </a:prstGeom>
            <a:noFill/>
            <a:effectLst>
              <a:outerShdw blurRad="50800" dist="38100" dir="2700000" algn="tl" rotWithShape="0">
                <a:prstClr val="black">
                  <a:alpha val="40000"/>
                </a:prstClr>
              </a:outerShdw>
            </a:effectLst>
          </p:spPr>
          <p:txBody>
            <a:bodyPr wrap="none" rtlCol="0">
              <a:spAutoFit/>
            </a:bodyPr>
            <a:lstStyle/>
            <a:p>
              <a:pPr algn="r" defTabSz="914400"/>
              <a:r>
                <a:rPr kumimoji="1" lang="ja-JP" altLang="en-US" sz="10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rPr>
                <a:t>サービス</a:t>
              </a:r>
              <a:endParaRPr kumimoji="1" lang="en-US" altLang="ja-JP" sz="10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914400"/>
              <a:r>
                <a:rPr kumimoji="1" lang="ja-JP" altLang="en-US" sz="1000" b="1" dirty="0">
                  <a:solidFill>
                    <a:srgbClr val="F79646">
                      <a:lumMod val="50000"/>
                    </a:srgbClr>
                  </a:solidFill>
                  <a:latin typeface="メイリオ" panose="020B0604030504040204" pitchFamily="50" charset="-128"/>
                  <a:ea typeface="メイリオ" panose="020B0604030504040204" pitchFamily="50" charset="-128"/>
                  <a:cs typeface="メイリオ" panose="020B0604030504040204" pitchFamily="50" charset="-128"/>
                </a:rPr>
                <a:t>提供後の状態</a:t>
              </a:r>
            </a:p>
          </p:txBody>
        </p:sp>
        <p:sp>
          <p:nvSpPr>
            <p:cNvPr id="69" name="テキスト ボックス 68"/>
            <p:cNvSpPr txBox="1"/>
            <p:nvPr/>
          </p:nvSpPr>
          <p:spPr>
            <a:xfrm>
              <a:off x="5404286" y="3097311"/>
              <a:ext cx="1653158" cy="553998"/>
            </a:xfrm>
            <a:prstGeom prst="wedgeRectCallout">
              <a:avLst>
                <a:gd name="adj1" fmla="val -4611"/>
                <a:gd name="adj2" fmla="val 73400"/>
              </a:avLst>
            </a:prstGeom>
            <a:solidFill>
              <a:schemeClr val="bg1"/>
            </a:solidFill>
            <a:ln>
              <a:solidFill>
                <a:schemeClr val="accent6">
                  <a:lumMod val="75000"/>
                </a:schemeClr>
              </a:solidFill>
            </a:ln>
          </p:spPr>
          <p:txBody>
            <a:bodyPr wrap="none" rtlCol="0">
              <a:spAutoFit/>
            </a:bodyPr>
            <a:lstStyle/>
            <a:p>
              <a:pPr defTabSz="914400"/>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脳卒中に伴う左脚の</a:t>
              </a:r>
              <a:endPar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麻痺により</a:t>
              </a:r>
              <a:r>
                <a:rPr kumimoji="1"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メートル</a:t>
              </a:r>
              <a:endParaRPr kumimoji="1"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しか自力で歩行できない</a:t>
              </a:r>
            </a:p>
          </p:txBody>
        </p:sp>
        <p:sp>
          <p:nvSpPr>
            <p:cNvPr id="72" name="テキスト ボックス 71"/>
            <p:cNvSpPr txBox="1"/>
            <p:nvPr/>
          </p:nvSpPr>
          <p:spPr>
            <a:xfrm>
              <a:off x="8440056" y="2794996"/>
              <a:ext cx="1168108" cy="553998"/>
            </a:xfrm>
            <a:prstGeom prst="wedgeRectCallout">
              <a:avLst>
                <a:gd name="adj1" fmla="val 40236"/>
                <a:gd name="adj2" fmla="val 74023"/>
              </a:avLst>
            </a:prstGeom>
            <a:solidFill>
              <a:schemeClr val="bg1"/>
            </a:solidFill>
            <a:ln>
              <a:solidFill>
                <a:schemeClr val="accent6">
                  <a:lumMod val="75000"/>
                </a:schemeClr>
              </a:solidFill>
            </a:ln>
          </p:spPr>
          <p:txBody>
            <a:bodyPr wrap="none" rtlCol="0">
              <a:spAutoFit/>
            </a:bodyPr>
            <a:lstStyle/>
            <a:p>
              <a:pPr defTabSz="914400"/>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杖を用いれば</a:t>
              </a:r>
              <a:endPar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自力歩行が</a:t>
              </a:r>
              <a:endPar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r>
                <a:rPr kumimoji="1"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メートル</a:t>
              </a:r>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endPar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p:cNvSpPr txBox="1"/>
            <p:nvPr/>
          </p:nvSpPr>
          <p:spPr>
            <a:xfrm>
              <a:off x="6531619" y="4037606"/>
              <a:ext cx="1918939" cy="400110"/>
            </a:xfrm>
            <a:prstGeom prst="rect">
              <a:avLst/>
            </a:prstGeom>
            <a:noFill/>
          </p:spPr>
          <p:txBody>
            <a:bodyPr wrap="none" rtlCol="0">
              <a:spAutoFit/>
            </a:bodyPr>
            <a:lstStyle/>
            <a:p>
              <a:pPr algn="ctr" defTabSz="914400"/>
              <a:r>
                <a:rPr kumimoji="1"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どのようなサービスが有効か</a:t>
              </a:r>
              <a:endParaRPr kumimoji="1" lang="en-US" altLang="ja-JP"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kumimoji="1"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科学的に分析、提示</a:t>
              </a:r>
            </a:p>
          </p:txBody>
        </p:sp>
        <p:sp>
          <p:nvSpPr>
            <p:cNvPr id="74" name="テキスト ボックス 73"/>
            <p:cNvSpPr txBox="1"/>
            <p:nvPr/>
          </p:nvSpPr>
          <p:spPr>
            <a:xfrm>
              <a:off x="9053525" y="3854032"/>
              <a:ext cx="988705" cy="400110"/>
            </a:xfrm>
            <a:prstGeom prst="wedgeRectCallout">
              <a:avLst>
                <a:gd name="adj1" fmla="val 3168"/>
                <a:gd name="adj2" fmla="val -74809"/>
              </a:avLst>
            </a:prstGeom>
            <a:solidFill>
              <a:schemeClr val="bg1"/>
            </a:solidFill>
            <a:ln>
              <a:solidFill>
                <a:schemeClr val="accent6">
                  <a:lumMod val="75000"/>
                </a:schemeClr>
              </a:solidFill>
            </a:ln>
          </p:spPr>
          <p:txBody>
            <a:bodyPr wrap="none" rtlCol="0">
              <a:spAutoFit/>
            </a:bodyPr>
            <a:lstStyle/>
            <a:p>
              <a:pPr defTabSz="914400"/>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屋内で自由に</a:t>
              </a:r>
              <a:endPar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歩行が可能に</a:t>
              </a:r>
              <a:endPar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7" name="Picture 3" descr="C:\Users\MKRYC\Desktop\pt018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7381" y="3598417"/>
              <a:ext cx="486970" cy="765633"/>
            </a:xfrm>
            <a:prstGeom prst="rect">
              <a:avLst/>
            </a:prstGeom>
            <a:noFill/>
            <a:extLst>
              <a:ext uri="{909E8E84-426E-40DD-AFC4-6F175D3DCCD1}">
                <a14:hiddenFill xmlns:a14="http://schemas.microsoft.com/office/drawing/2010/main">
                  <a:solidFill>
                    <a:srgbClr val="FFFFFF"/>
                  </a:solidFill>
                </a14:hiddenFill>
              </a:ext>
            </a:extLst>
          </p:spPr>
        </p:pic>
        <p:sp>
          <p:nvSpPr>
            <p:cNvPr id="70" name="ドーナツ 69"/>
            <p:cNvSpPr/>
            <p:nvPr/>
          </p:nvSpPr>
          <p:spPr>
            <a:xfrm>
              <a:off x="7193508" y="2920850"/>
              <a:ext cx="1158080" cy="1117555"/>
            </a:xfrm>
            <a:prstGeom prst="donut">
              <a:avLst>
                <a:gd name="adj" fmla="val 469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black"/>
                </a:solidFill>
              </a:endParaRPr>
            </a:p>
          </p:txBody>
        </p:sp>
        <p:sp>
          <p:nvSpPr>
            <p:cNvPr id="105" name="正方形/長方形 104"/>
            <p:cNvSpPr/>
            <p:nvPr/>
          </p:nvSpPr>
          <p:spPr>
            <a:xfrm>
              <a:off x="5415107" y="2822739"/>
              <a:ext cx="1387377" cy="246221"/>
            </a:xfrm>
            <a:prstGeom prst="rect">
              <a:avLst/>
            </a:prstGeom>
          </p:spPr>
          <p:txBody>
            <a:bodyPr wrap="none">
              <a:spAutoFit/>
            </a:bodyPr>
            <a:lstStyle/>
            <a:p>
              <a:pPr defTabSz="914400"/>
              <a:r>
                <a:rPr kumimoji="1"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（分析のイメージ）</a:t>
              </a:r>
              <a:endParaRPr kumimoji="1"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7" name="テキスト ボックス 106"/>
          <p:cNvSpPr txBox="1"/>
          <p:nvPr/>
        </p:nvSpPr>
        <p:spPr>
          <a:xfrm>
            <a:off x="70518" y="2259457"/>
            <a:ext cx="1619490" cy="276999"/>
          </a:xfrm>
          <a:prstGeom prst="rect">
            <a:avLst/>
          </a:prstGeom>
          <a:noFill/>
          <a:ln w="38100">
            <a:noFill/>
          </a:ln>
        </p:spPr>
        <p:txBody>
          <a:bodyPr wrap="square" rtlCol="0">
            <a:spAutoFit/>
          </a:bodyPr>
          <a:lstStyle/>
          <a:p>
            <a:pPr algn="ctr" defTabSz="914400"/>
            <a:r>
              <a:rPr kumimoji="1" lang="ja-JP" altLang="en-US" sz="1200" b="1" u="sng" dirty="0">
                <a:solidFill>
                  <a:prstClr val="black"/>
                </a:solidFill>
                <a:latin typeface="HG丸ｺﾞｼｯｸM-PRO" panose="020F0600000000000000" pitchFamily="50" charset="-128"/>
                <a:ea typeface="HG丸ｺﾞｼｯｸM-PRO" panose="020F0600000000000000" pitchFamily="50" charset="-128"/>
              </a:rPr>
              <a:t>事業のイメージ</a:t>
            </a:r>
          </a:p>
        </p:txBody>
      </p:sp>
      <p:sp>
        <p:nvSpPr>
          <p:cNvPr id="3" name="スライド番号プレースホルダー 2"/>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43</a:t>
            </a:fld>
            <a:endParaRPr lang="ja-JP" altLang="en-US">
              <a:solidFill>
                <a:prstClr val="black">
                  <a:tint val="75000"/>
                </a:prstClr>
              </a:solidFill>
            </a:endParaRPr>
          </a:p>
        </p:txBody>
      </p:sp>
    </p:spTree>
    <p:extLst>
      <p:ext uri="{BB962C8B-B14F-4D97-AF65-F5344CB8AC3E}">
        <p14:creationId xmlns:p14="http://schemas.microsoft.com/office/powerpoint/2010/main" val="1133479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47" descr="ビル"/>
          <p:cNvPicPr>
            <a:picLocks noChangeAspect="1" noChangeArrowheads="1"/>
          </p:cNvPicPr>
          <p:nvPr/>
        </p:nvPicPr>
        <p:blipFill>
          <a:blip r:embed="rId2" cstate="print"/>
          <a:srcRect/>
          <a:stretch>
            <a:fillRect/>
          </a:stretch>
        </p:blipFill>
        <p:spPr bwMode="auto">
          <a:xfrm>
            <a:off x="4604719" y="5558612"/>
            <a:ext cx="425703" cy="469188"/>
          </a:xfrm>
          <a:prstGeom prst="rect">
            <a:avLst/>
          </a:prstGeom>
          <a:noFill/>
          <a:ln w="9525">
            <a:noFill/>
            <a:miter lim="800000"/>
            <a:headEnd/>
            <a:tailEnd/>
          </a:ln>
        </p:spPr>
      </p:pic>
      <p:sp>
        <p:nvSpPr>
          <p:cNvPr id="20" name="楕円 19"/>
          <p:cNvSpPr/>
          <p:nvPr/>
        </p:nvSpPr>
        <p:spPr>
          <a:xfrm>
            <a:off x="1909245" y="1637657"/>
            <a:ext cx="6381820" cy="495292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082094" y="1438338"/>
            <a:ext cx="3358252" cy="579221"/>
          </a:xfrm>
          <a:prstGeom prst="roundRect">
            <a:avLst>
              <a:gd name="adj" fmla="val 315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p:cNvSpPr/>
          <p:nvPr/>
        </p:nvSpPr>
        <p:spPr>
          <a:xfrm>
            <a:off x="3495213" y="5447986"/>
            <a:ext cx="3214435" cy="1393306"/>
          </a:xfrm>
          <a:prstGeom prst="ellipse">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83" name="Picture 6" descr="http://t2.gstatic.com/images?q=tbn:ANd9GcSx4IlTTyM5z0vzoEXJbk7KuWEu63OTh2QSz9zsgBEq7w6Rs2bsTopg5Q">
            <a:hlinkClick r:id="rId3"/>
          </p:cNvPr>
          <p:cNvPicPr>
            <a:picLocks noChangeAspect="1" noChangeArrowheads="1"/>
          </p:cNvPicPr>
          <p:nvPr/>
        </p:nvPicPr>
        <p:blipFill>
          <a:blip r:embed="rId4" cstate="print"/>
          <a:srcRect/>
          <a:stretch>
            <a:fillRect/>
          </a:stretch>
        </p:blipFill>
        <p:spPr bwMode="auto">
          <a:xfrm>
            <a:off x="4738605" y="1527381"/>
            <a:ext cx="721916" cy="528488"/>
          </a:xfrm>
          <a:prstGeom prst="rect">
            <a:avLst/>
          </a:prstGeom>
          <a:noFill/>
        </p:spPr>
      </p:pic>
      <p:sp>
        <p:nvSpPr>
          <p:cNvPr id="59" name="楕円 58"/>
          <p:cNvSpPr/>
          <p:nvPr/>
        </p:nvSpPr>
        <p:spPr>
          <a:xfrm>
            <a:off x="4681774" y="2420694"/>
            <a:ext cx="3642620" cy="3418629"/>
          </a:xfrm>
          <a:prstGeom prst="ellipse">
            <a:avLst/>
          </a:prstGeom>
          <a:solidFill>
            <a:schemeClr val="tx2">
              <a:lumMod val="40000"/>
              <a:lumOff val="6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4" name="楕円 323"/>
          <p:cNvSpPr/>
          <p:nvPr/>
        </p:nvSpPr>
        <p:spPr>
          <a:xfrm>
            <a:off x="1909245" y="2434201"/>
            <a:ext cx="3695321" cy="3362894"/>
          </a:xfrm>
          <a:prstGeom prst="ellipse">
            <a:avLst/>
          </a:prstGeom>
          <a:solidFill>
            <a:srgbClr val="B2CB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9" name="楕円 318"/>
          <p:cNvSpPr/>
          <p:nvPr/>
        </p:nvSpPr>
        <p:spPr>
          <a:xfrm>
            <a:off x="1899983" y="2844578"/>
            <a:ext cx="1956930" cy="2549820"/>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楕円 56"/>
          <p:cNvSpPr/>
          <p:nvPr/>
        </p:nvSpPr>
        <p:spPr>
          <a:xfrm>
            <a:off x="6349437" y="2852319"/>
            <a:ext cx="1941628" cy="2463807"/>
          </a:xfrm>
          <a:prstGeom prst="ellipse">
            <a:avLst/>
          </a:prstGeom>
          <a:solidFill>
            <a:srgbClr val="00B0F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20" name="テキスト ボックス 319"/>
          <p:cNvSpPr txBox="1"/>
          <p:nvPr/>
        </p:nvSpPr>
        <p:spPr>
          <a:xfrm>
            <a:off x="1770700" y="3535271"/>
            <a:ext cx="17110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accent3">
                    <a:lumMod val="50000"/>
                  </a:schemeClr>
                </a:solidFill>
                <a:effectLst/>
                <a:uLnTx/>
                <a:uFillTx/>
                <a:latin typeface="Calibri"/>
                <a:ea typeface="ＭＳ Ｐゴシック" panose="020B0600070205080204" pitchFamily="50" charset="-128"/>
                <a:cs typeface="+mn-cs"/>
              </a:rPr>
              <a:t>疾病予防・</a:t>
            </a:r>
            <a:endParaRPr kumimoji="1" lang="en-US" altLang="ja-JP" sz="1400" b="1" i="0" u="none" strike="noStrike" kern="1200" cap="none" spc="0" normalizeH="0" baseline="0" noProof="0" dirty="0" smtClean="0">
              <a:ln>
                <a:noFill/>
              </a:ln>
              <a:solidFill>
                <a:schemeClr val="accent3">
                  <a:lumMod val="50000"/>
                </a:schemeClr>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accent3">
                    <a:lumMod val="50000"/>
                  </a:schemeClr>
                </a:solidFill>
                <a:effectLst/>
                <a:uLnTx/>
                <a:uFillTx/>
                <a:latin typeface="Calibri"/>
                <a:ea typeface="ＭＳ Ｐゴシック" panose="020B0600070205080204" pitchFamily="50" charset="-128"/>
                <a:cs typeface="+mn-cs"/>
              </a:rPr>
              <a:t>重症化予防</a:t>
            </a:r>
            <a:endParaRPr kumimoji="1" lang="ja-JP" altLang="en-US" sz="1400" b="1" i="0" u="none" strike="noStrike" kern="1200" cap="none" spc="0" normalizeH="0" baseline="0" noProof="0" dirty="0">
              <a:ln>
                <a:noFill/>
              </a:ln>
              <a:solidFill>
                <a:schemeClr val="accent3">
                  <a:lumMod val="50000"/>
                </a:schemeClr>
              </a:solidFill>
              <a:effectLst/>
              <a:uLnTx/>
              <a:uFillTx/>
              <a:latin typeface="Calibri"/>
              <a:ea typeface="ＭＳ Ｐゴシック" panose="020B0600070205080204" pitchFamily="50" charset="-128"/>
              <a:cs typeface="+mn-cs"/>
            </a:endParaRPr>
          </a:p>
        </p:txBody>
      </p:sp>
      <p:sp>
        <p:nvSpPr>
          <p:cNvPr id="323" name="テキスト ボックス 322"/>
          <p:cNvSpPr txBox="1"/>
          <p:nvPr/>
        </p:nvSpPr>
        <p:spPr>
          <a:xfrm>
            <a:off x="6590073" y="3415230"/>
            <a:ext cx="14401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accent1">
                    <a:lumMod val="50000"/>
                  </a:schemeClr>
                </a:solidFill>
                <a:effectLst/>
                <a:uLnTx/>
                <a:uFillTx/>
                <a:latin typeface="Calibri"/>
                <a:ea typeface="ＭＳ Ｐゴシック" panose="020B0600070205080204" pitchFamily="50" charset="-128"/>
                <a:cs typeface="+mn-cs"/>
              </a:rPr>
              <a:t>生活機能の改善</a:t>
            </a:r>
            <a:endParaRPr kumimoji="1" lang="ja-JP" altLang="en-US" sz="1400" b="1" i="0" u="none" strike="noStrike" kern="1200" cap="none" spc="0" normalizeH="0" baseline="0" noProof="0" dirty="0">
              <a:ln>
                <a:noFill/>
              </a:ln>
              <a:solidFill>
                <a:schemeClr val="accent1">
                  <a:lumMod val="50000"/>
                </a:schemeClr>
              </a:solidFill>
              <a:effectLst/>
              <a:uLnTx/>
              <a:uFillTx/>
              <a:latin typeface="Calibri"/>
              <a:ea typeface="ＭＳ Ｐゴシック" panose="020B0600070205080204" pitchFamily="50" charset="-128"/>
              <a:cs typeface="+mn-cs"/>
            </a:endParaRPr>
          </a:p>
        </p:txBody>
      </p:sp>
      <p:pic>
        <p:nvPicPr>
          <p:cNvPr id="2051" name="Picture 3" descr="0785f717-d3c1-4de7-9bf8-bbf8b7b118e9@mhl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4245" y="3207448"/>
            <a:ext cx="437266" cy="7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直線矢印コネクタ 92"/>
          <p:cNvCxnSpPr/>
          <p:nvPr/>
        </p:nvCxnSpPr>
        <p:spPr>
          <a:xfrm flipV="1">
            <a:off x="3183040" y="3205331"/>
            <a:ext cx="936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直線矢印コネクタ 336"/>
          <p:cNvCxnSpPr/>
          <p:nvPr/>
        </p:nvCxnSpPr>
        <p:spPr>
          <a:xfrm>
            <a:off x="3693606" y="3764207"/>
            <a:ext cx="936000" cy="11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8" name="直線矢印コネクタ 337"/>
          <p:cNvCxnSpPr/>
          <p:nvPr/>
        </p:nvCxnSpPr>
        <p:spPr>
          <a:xfrm flipV="1">
            <a:off x="3137546" y="4906212"/>
            <a:ext cx="936000" cy="20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54812" y="2919183"/>
            <a:ext cx="1384066" cy="1706605"/>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lIns="91391" tIns="45696" rIns="91391" bIns="45696" rtlCol="0" anchor="t"/>
          <a:lstStyle/>
          <a:p>
            <a:pPr algn="ctr">
              <a:lnSpc>
                <a:spcPts val="2800"/>
              </a:lnSpc>
              <a:spcBef>
                <a:spcPct val="20000"/>
              </a:spcBef>
              <a:defRPr/>
            </a:pPr>
            <a:endParaRPr lang="en-US" altLang="ja-JP" sz="2000" dirty="0" smtClean="0">
              <a:latin typeface="HG丸ｺﾞｼｯｸM-PRO" panose="020F0600000000000000" pitchFamily="50" charset="-128"/>
              <a:ea typeface="HG丸ｺﾞｼｯｸM-PRO" panose="020F0600000000000000" pitchFamily="50" charset="-128"/>
            </a:endParaRPr>
          </a:p>
          <a:p>
            <a:pPr algn="ctr">
              <a:lnSpc>
                <a:spcPts val="2800"/>
              </a:lnSpc>
              <a:spcBef>
                <a:spcPct val="20000"/>
              </a:spcBef>
              <a:defRPr/>
            </a:pPr>
            <a:r>
              <a:rPr lang="ja-JP" altLang="en-US" sz="2000" dirty="0" smtClean="0">
                <a:latin typeface="HG丸ｺﾞｼｯｸM-PRO" panose="020F0600000000000000" pitchFamily="50" charset="-128"/>
                <a:ea typeface="HG丸ｺﾞｼｯｸM-PRO" panose="020F0600000000000000" pitchFamily="50" charset="-128"/>
              </a:rPr>
              <a:t>高齢者</a:t>
            </a:r>
            <a:endParaRPr lang="en-US" altLang="ja-JP" sz="2000" dirty="0" smtClean="0">
              <a:latin typeface="HG丸ｺﾞｼｯｸM-PRO" panose="020F0600000000000000" pitchFamily="50" charset="-128"/>
              <a:ea typeface="HG丸ｺﾞｼｯｸM-PRO" panose="020F0600000000000000" pitchFamily="50" charset="-128"/>
            </a:endParaRPr>
          </a:p>
          <a:p>
            <a:pPr algn="ctr">
              <a:lnSpc>
                <a:spcPts val="2800"/>
              </a:lnSpc>
              <a:spcBef>
                <a:spcPct val="20000"/>
              </a:spcBef>
              <a:defRPr/>
            </a:pPr>
            <a:endParaRPr lang="en-US" altLang="ja-JP" sz="2000" dirty="0">
              <a:latin typeface="HG丸ｺﾞｼｯｸM-PRO" panose="020F0600000000000000" pitchFamily="50" charset="-128"/>
              <a:ea typeface="HG丸ｺﾞｼｯｸM-PRO" panose="020F0600000000000000" pitchFamily="50" charset="-128"/>
            </a:endParaRPr>
          </a:p>
          <a:p>
            <a:pPr>
              <a:lnSpc>
                <a:spcPts val="2800"/>
              </a:lnSpc>
              <a:spcBef>
                <a:spcPct val="20000"/>
              </a:spcBef>
              <a:defRPr/>
            </a:pPr>
            <a:endParaRPr lang="ja-JP" altLang="en-US" sz="1200" dirty="0">
              <a:latin typeface="HG丸ｺﾞｼｯｸM-PRO" panose="020F0600000000000000" pitchFamily="50" charset="-128"/>
              <a:ea typeface="HG丸ｺﾞｼｯｸM-PRO" panose="020F0600000000000000" pitchFamily="50" charset="-128"/>
            </a:endParaRPr>
          </a:p>
        </p:txBody>
      </p:sp>
      <p:sp>
        <p:nvSpPr>
          <p:cNvPr id="63" name="テキスト ボックス 62"/>
          <p:cNvSpPr txBox="1"/>
          <p:nvPr/>
        </p:nvSpPr>
        <p:spPr>
          <a:xfrm>
            <a:off x="24012" y="3970686"/>
            <a:ext cx="1545114" cy="57708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メイリオ" panose="020B0604030504040204" pitchFamily="50" charset="-128"/>
                <a:ea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rPr>
              <a:t>フレイルのおそれ</a:t>
            </a:r>
            <a:endParaRPr kumimoji="1" lang="en-US" altLang="ja-JP" sz="1050" dirty="0" smtClean="0">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メイリオ" panose="020B0604030504040204" pitchFamily="50" charset="-128"/>
                <a:ea typeface="メイリオ" panose="020B0604030504040204" pitchFamily="50" charset="-128"/>
              </a:rPr>
              <a:t>　</a:t>
            </a:r>
            <a:r>
              <a:rPr kumimoji="1" lang="ja-JP" altLang="en-US" sz="1050" dirty="0" smtClean="0">
                <a:latin typeface="メイリオ" panose="020B0604030504040204" pitchFamily="50" charset="-128"/>
                <a:ea typeface="メイリオ" panose="020B0604030504040204" pitchFamily="50" charset="-128"/>
              </a:rPr>
              <a:t>のある高齢者全体</a:t>
            </a:r>
            <a:endParaRPr kumimoji="1" lang="en-US" altLang="ja-JP" sz="1050" dirty="0" smtClean="0">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メイリオ" panose="020B0604030504040204" pitchFamily="50" charset="-128"/>
                <a:ea typeface="メイリオ" panose="020B0604030504040204" pitchFamily="50" charset="-128"/>
              </a:rPr>
              <a:t>　</a:t>
            </a:r>
            <a:r>
              <a:rPr kumimoji="1" lang="ja-JP" altLang="en-US" sz="1050" dirty="0" smtClean="0">
                <a:latin typeface="メイリオ" panose="020B0604030504040204" pitchFamily="50" charset="-128"/>
                <a:ea typeface="メイリオ" panose="020B0604030504040204" pitchFamily="50" charset="-128"/>
              </a:rPr>
              <a:t>を支援</a:t>
            </a:r>
            <a:endParaRPr kumimoji="1" lang="en-US" altLang="ja-JP" sz="1050" dirty="0">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3139231" y="2416628"/>
            <a:ext cx="11882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B050"/>
                </a:solidFill>
                <a:effectLst/>
                <a:uLnTx/>
                <a:uFillTx/>
                <a:latin typeface="Calibri"/>
                <a:ea typeface="ＭＳ Ｐゴシック" panose="020B0600070205080204" pitchFamily="50" charset="-128"/>
                <a:cs typeface="+mn-cs"/>
              </a:rPr>
              <a:t>保健事業</a:t>
            </a:r>
            <a:endParaRPr kumimoji="1" lang="ja-JP" altLang="en-US" sz="16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sp>
        <p:nvSpPr>
          <p:cNvPr id="65" name="テキスト ボックス 64"/>
          <p:cNvSpPr txBox="1"/>
          <p:nvPr/>
        </p:nvSpPr>
        <p:spPr>
          <a:xfrm>
            <a:off x="5530315" y="2596411"/>
            <a:ext cx="1895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70C0"/>
                </a:solidFill>
                <a:effectLst/>
                <a:uLnTx/>
                <a:uFillTx/>
                <a:latin typeface="Calibri"/>
                <a:ea typeface="ＭＳ Ｐゴシック" panose="020B0600070205080204" pitchFamily="50" charset="-128"/>
                <a:cs typeface="+mn-cs"/>
              </a:rPr>
              <a:t>介護予防の事業等</a:t>
            </a:r>
            <a:endParaRPr kumimoji="1" lang="ja-JP" altLang="en-US" sz="1600" b="0" i="0" u="none" kern="1200" cap="none" spc="0" normalizeH="0" noProof="0" dirty="0">
              <a:ln>
                <a:noFill/>
              </a:ln>
              <a:solidFill>
                <a:schemeClr val="accent1"/>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4923382" y="1593109"/>
            <a:ext cx="248440" cy="353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 name="角丸四角形 3"/>
          <p:cNvSpPr/>
          <p:nvPr/>
        </p:nvSpPr>
        <p:spPr>
          <a:xfrm>
            <a:off x="2624354" y="1034233"/>
            <a:ext cx="3825240" cy="106708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屈折矢印 4"/>
          <p:cNvSpPr/>
          <p:nvPr/>
        </p:nvSpPr>
        <p:spPr>
          <a:xfrm flipH="1" flipV="1">
            <a:off x="497366" y="1548101"/>
            <a:ext cx="2089084" cy="1355475"/>
          </a:xfrm>
          <a:prstGeom prst="bentUpArrow">
            <a:avLst>
              <a:gd name="adj1" fmla="val 4445"/>
              <a:gd name="adj2" fmla="val 6997"/>
              <a:gd name="adj3" fmla="val 1012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a:off x="2566990" y="836670"/>
            <a:ext cx="1691792" cy="273135"/>
          </a:xfrm>
          <a:prstGeom prst="roundRect">
            <a:avLst/>
          </a:prstGeom>
          <a:pattFill prst="pct25">
            <a:fgClr>
              <a:srgbClr val="FFC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44083" rtl="0" eaLnBrk="1" fontAlgn="base" latinLnBrk="0" hangingPunct="1">
              <a:lnSpc>
                <a:spcPct val="100000"/>
              </a:lnSpc>
              <a:spcBef>
                <a:spcPct val="0"/>
              </a:spcBef>
              <a:spcAft>
                <a:spcPct val="0"/>
              </a:spcAft>
              <a:buClrTx/>
              <a:buSzTx/>
              <a:buFontTx/>
              <a:buNone/>
              <a:tabLst/>
              <a:defRPr/>
            </a:pPr>
            <a:r>
              <a:rPr lang="ja-JP" altLang="en-US" sz="11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医療・介護データ解析</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48123" y="610861"/>
            <a:ext cx="2431093" cy="93871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④</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多様な課題を抱える高齢者や、</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閉じこもりがちで健康状態の不明</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な高齢者を把握し、アウトリーチ</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支援等を通じて、必要な医療サー</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ビスに接続。</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339" name="テキスト ボックス 338"/>
          <p:cNvSpPr txBox="1"/>
          <p:nvPr/>
        </p:nvSpPr>
        <p:spPr>
          <a:xfrm>
            <a:off x="2669178" y="1095741"/>
            <a:ext cx="4091144"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②</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高齢者一人ひとりの医療・介護等の情報を一括把握</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③</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地域の健康課題を整理・分析</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91" name="テキスト ボックス 90"/>
          <p:cNvSpPr txBox="1"/>
          <p:nvPr/>
        </p:nvSpPr>
        <p:spPr>
          <a:xfrm>
            <a:off x="4984629" y="5690096"/>
            <a:ext cx="1436680" cy="29238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accent6">
                    <a:lumMod val="50000"/>
                  </a:schemeClr>
                </a:solidFill>
                <a:effectLst/>
                <a:uLnTx/>
                <a:uFillTx/>
                <a:latin typeface="Calibri"/>
                <a:ea typeface="ＭＳ Ｐゴシック" panose="020B0600070205080204" pitchFamily="50" charset="-128"/>
                <a:cs typeface="+mn-cs"/>
              </a:rPr>
              <a:t>かかりつけ医</a:t>
            </a:r>
            <a:r>
              <a:rPr kumimoji="1" lang="ja-JP" altLang="en-US" sz="1300" b="1" i="0" u="none" strike="noStrike" kern="1200" cap="none" spc="0" normalizeH="0" noProof="0" dirty="0" smtClean="0">
                <a:ln>
                  <a:noFill/>
                </a:ln>
                <a:solidFill>
                  <a:schemeClr val="accent6">
                    <a:lumMod val="50000"/>
                  </a:schemeClr>
                </a:solidFill>
                <a:effectLst/>
                <a:uLnTx/>
                <a:uFillTx/>
                <a:latin typeface="Calibri"/>
                <a:ea typeface="ＭＳ Ｐゴシック" panose="020B0600070205080204" pitchFamily="50" charset="-128"/>
                <a:cs typeface="+mn-cs"/>
              </a:rPr>
              <a:t> </a:t>
            </a:r>
            <a:r>
              <a:rPr kumimoji="1" lang="ja-JP" altLang="en-US" sz="1300" b="1" i="0" u="none" strike="noStrike" kern="1200" cap="none" spc="0" normalizeH="0" baseline="0" noProof="0" dirty="0" smtClean="0">
                <a:ln>
                  <a:noFill/>
                </a:ln>
                <a:solidFill>
                  <a:schemeClr val="accent6">
                    <a:lumMod val="50000"/>
                  </a:schemeClr>
                </a:solidFill>
                <a:effectLst/>
                <a:uLnTx/>
                <a:uFillTx/>
                <a:latin typeface="Calibri"/>
                <a:ea typeface="ＭＳ Ｐゴシック" panose="020B0600070205080204" pitchFamily="50" charset="-128"/>
                <a:cs typeface="+mn-cs"/>
              </a:rPr>
              <a:t>等</a:t>
            </a:r>
            <a:endParaRPr kumimoji="1" lang="ja-JP" altLang="en-US" sz="1300" b="1" i="0" u="none" strike="noStrike" kern="1200" cap="none" spc="0" normalizeH="0" baseline="0" noProof="0" dirty="0">
              <a:ln>
                <a:noFill/>
              </a:ln>
              <a:solidFill>
                <a:schemeClr val="accent6">
                  <a:lumMod val="50000"/>
                </a:schemeClr>
              </a:solidFill>
              <a:effectLst/>
              <a:uLnTx/>
              <a:uFillTx/>
              <a:latin typeface="Calibri"/>
              <a:ea typeface="ＭＳ Ｐゴシック" panose="020B0600070205080204" pitchFamily="50" charset="-128"/>
              <a:cs typeface="+mn-cs"/>
            </a:endParaRPr>
          </a:p>
        </p:txBody>
      </p:sp>
      <p:sp>
        <p:nvSpPr>
          <p:cNvPr id="94" name="テキスト ボックス 93"/>
          <p:cNvSpPr txBox="1"/>
          <p:nvPr/>
        </p:nvSpPr>
        <p:spPr>
          <a:xfrm>
            <a:off x="3142667" y="3866380"/>
            <a:ext cx="1302402"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⑥</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社会参加を含む</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フレイル対策を</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視野に入れた取</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組へ</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8" name="右矢印 17"/>
          <p:cNvSpPr/>
          <p:nvPr/>
        </p:nvSpPr>
        <p:spPr>
          <a:xfrm>
            <a:off x="1466613" y="3516665"/>
            <a:ext cx="452370" cy="523220"/>
          </a:xfrm>
          <a:prstGeom prst="rightArrow">
            <a:avLst>
              <a:gd name="adj1" fmla="val 50000"/>
              <a:gd name="adj2" fmla="val 484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上下矢印 18"/>
          <p:cNvSpPr/>
          <p:nvPr/>
        </p:nvSpPr>
        <p:spPr>
          <a:xfrm>
            <a:off x="5159205" y="4900956"/>
            <a:ext cx="229931" cy="669122"/>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3865855" y="6092190"/>
            <a:ext cx="2657013"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noProof="0" dirty="0" smtClean="0">
                <a:solidFill>
                  <a:srgbClr val="FF0000"/>
                </a:solidFill>
                <a:latin typeface="メイリオ" panose="020B0604030504040204" pitchFamily="50" charset="-128"/>
                <a:ea typeface="メイリオ" panose="020B0604030504040204" pitchFamily="50" charset="-128"/>
              </a:rPr>
              <a:t>⑧</a:t>
            </a:r>
            <a:r>
              <a:rPr kumimoji="1" lang="ja-JP" altLang="en-US" sz="1100" b="0" i="0" u="none" strike="noStrike" kern="1200" cap="none" spc="0" normalizeH="0" baseline="0" noProof="0" dirty="0" smtClean="0">
                <a:ln>
                  <a:noFill/>
                </a:ln>
                <a:solidFill>
                  <a:schemeClr val="accent6">
                    <a:lumMod val="50000"/>
                  </a:schemeClr>
                </a:solidFill>
                <a:effectLst/>
                <a:uLnTx/>
                <a:uFillTx/>
                <a:latin typeface="メイリオ" panose="020B0604030504040204" pitchFamily="50" charset="-128"/>
                <a:ea typeface="メイリオ" panose="020B0604030504040204" pitchFamily="50" charset="-128"/>
              </a:rPr>
              <a:t>通いの場への参加勧奨や、事業内容</a:t>
            </a:r>
            <a:r>
              <a:rPr kumimoji="1" lang="en-US" altLang="ja-JP" sz="1100" b="0" i="0" u="none" strike="noStrike" kern="1200" cap="none" spc="0" normalizeH="0" baseline="0" noProof="0" dirty="0" smtClean="0">
                <a:ln>
                  <a:noFill/>
                </a:ln>
                <a:solidFill>
                  <a:schemeClr val="accent6">
                    <a:lumMod val="50000"/>
                  </a:schemeClr>
                </a:solidFill>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solidFill>
                  <a:schemeClr val="accent6">
                    <a:lumMod val="50000"/>
                  </a:schemeClr>
                </a:solidFill>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solidFill>
                  <a:schemeClr val="accent6">
                    <a:lumMod val="50000"/>
                  </a:schemeClr>
                </a:solidFill>
                <a:effectLst/>
                <a:uLnTx/>
                <a:uFillTx/>
                <a:latin typeface="メイリオ" panose="020B0604030504040204" pitchFamily="50" charset="-128"/>
                <a:ea typeface="メイリオ" panose="020B0604030504040204" pitchFamily="50" charset="-128"/>
              </a:rPr>
              <a:t>　全体等への助言を実施</a:t>
            </a:r>
            <a:endParaRPr kumimoji="1" lang="en-US" altLang="ja-JP" sz="1100" b="0" i="0" u="none" strike="noStrike" kern="1200" cap="none" spc="0" normalizeH="0" baseline="0" noProof="0" dirty="0" smtClean="0">
              <a:ln>
                <a:noFill/>
              </a:ln>
              <a:solidFill>
                <a:schemeClr val="accent6">
                  <a:lumMod val="50000"/>
                </a:schemeClr>
              </a:solidFill>
              <a:effectLst/>
              <a:uLnTx/>
              <a:uFillTx/>
              <a:latin typeface="メイリオ" panose="020B0604030504040204" pitchFamily="50" charset="-128"/>
              <a:ea typeface="メイリオ" panose="020B0604030504040204" pitchFamily="50" charset="-128"/>
            </a:endParaRPr>
          </a:p>
        </p:txBody>
      </p:sp>
      <p:sp>
        <p:nvSpPr>
          <p:cNvPr id="77" name="四角形吹き出し 76"/>
          <p:cNvSpPr/>
          <p:nvPr/>
        </p:nvSpPr>
        <p:spPr>
          <a:xfrm flipV="1">
            <a:off x="6910751" y="808602"/>
            <a:ext cx="2418222" cy="1152893"/>
          </a:xfrm>
          <a:prstGeom prst="wedgeRectCallout">
            <a:avLst>
              <a:gd name="adj1" fmla="val -101654"/>
              <a:gd name="adj2" fmla="val -10681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6898085" y="924866"/>
            <a:ext cx="2565568" cy="938719"/>
          </a:xfrm>
          <a:prstGeom prst="rect">
            <a:avLst/>
          </a:prstGeom>
          <a:noFill/>
        </p:spPr>
        <p:txBody>
          <a:bodyPr wrap="square" rtlCol="0">
            <a:spAutoFit/>
          </a:bodyPr>
          <a:lstStyle/>
          <a:p>
            <a:pPr lvl="0" defTabSz="914400">
              <a:defRPr/>
            </a:pPr>
            <a:r>
              <a:rPr kumimoji="1" lang="ja-JP" altLang="en-US" sz="1100" b="0" i="0"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①</a:t>
            </a:r>
            <a:r>
              <a:rPr kumimoji="1" lang="ja-JP" altLang="en-US" sz="1100" b="0" i="0"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事業全体のコーディネートや</a:t>
            </a:r>
            <a:r>
              <a:rPr kumimoji="1" lang="en-US" altLang="ja-JP" sz="1100" b="0" i="0"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データ分析・通いの場への積極</a:t>
            </a:r>
            <a:r>
              <a:rPr kumimoji="1" lang="en-US" altLang="ja-JP" sz="1100" b="0" i="0"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的関与等を行うため、</a:t>
            </a:r>
            <a:r>
              <a:rPr kumimoji="1" lang="ja-JP" altLang="en-US" sz="1100" dirty="0" smtClean="0">
                <a:latin typeface="メイリオ" panose="020B0604030504040204" pitchFamily="50" charset="-128"/>
                <a:ea typeface="メイリオ" panose="020B0604030504040204" pitchFamily="50" charset="-128"/>
              </a:rPr>
              <a:t>市町村が、</a:t>
            </a:r>
            <a:r>
              <a:rPr kumimoji="1" lang="en-US" altLang="ja-JP" sz="1100" dirty="0" smtClean="0">
                <a:latin typeface="メイリオ" panose="020B0604030504040204" pitchFamily="50" charset="-128"/>
                <a:ea typeface="メイリオ" panose="020B0604030504040204" pitchFamily="50" charset="-128"/>
              </a:rPr>
              <a:t/>
            </a:r>
            <a:br>
              <a:rPr kumimoji="1" lang="en-US" altLang="ja-JP" sz="1100" dirty="0" smtClean="0">
                <a:latin typeface="メイリオ" panose="020B0604030504040204" pitchFamily="50" charset="-128"/>
                <a:ea typeface="メイリオ" panose="020B0604030504040204" pitchFamily="50" charset="-128"/>
              </a:rPr>
            </a:br>
            <a:r>
              <a:rPr kumimoji="1" lang="ja-JP" altLang="en-US" sz="1100" dirty="0" smtClean="0">
                <a:latin typeface="メイリオ" panose="020B0604030504040204" pitchFamily="50" charset="-128"/>
                <a:ea typeface="メイリオ" panose="020B0604030504040204" pitchFamily="50" charset="-128"/>
              </a:rPr>
              <a:t>　地域に保健師、管理栄養士、</a:t>
            </a:r>
            <a:r>
              <a:rPr kumimoji="1" lang="en-US" altLang="ja-JP" sz="1100" dirty="0" smtClean="0">
                <a:latin typeface="メイリオ" panose="020B0604030504040204" pitchFamily="50" charset="-128"/>
                <a:ea typeface="メイリオ" panose="020B0604030504040204" pitchFamily="50" charset="-128"/>
              </a:rPr>
              <a:t/>
            </a:r>
            <a:br>
              <a:rPr kumimoji="1" lang="en-US" altLang="ja-JP" sz="1100" dirty="0" smtClean="0">
                <a:latin typeface="メイリオ" panose="020B0604030504040204" pitchFamily="50" charset="-128"/>
                <a:ea typeface="メイリオ" panose="020B0604030504040204" pitchFamily="50" charset="-128"/>
              </a:rPr>
            </a:br>
            <a:r>
              <a:rPr kumimoji="1" lang="ja-JP" altLang="en-US" sz="1100" dirty="0" smtClean="0">
                <a:latin typeface="メイリオ" panose="020B0604030504040204" pitchFamily="50" charset="-128"/>
                <a:ea typeface="メイリオ" panose="020B0604030504040204" pitchFamily="50" charset="-128"/>
              </a:rPr>
              <a:t>　歯科衛生士等の</a:t>
            </a:r>
            <a:r>
              <a:rPr kumimoji="1" lang="ja-JP" altLang="en-US" sz="1100" dirty="0">
                <a:latin typeface="メイリオ" panose="020B0604030504040204" pitchFamily="50" charset="-128"/>
                <a:ea typeface="メイリオ" panose="020B0604030504040204" pitchFamily="50" charset="-128"/>
              </a:rPr>
              <a:t>医療専門職</a:t>
            </a:r>
            <a:r>
              <a:rPr kumimoji="1" lang="ja-JP" altLang="en-US" sz="1100" dirty="0" smtClean="0">
                <a:latin typeface="メイリオ" panose="020B0604030504040204" pitchFamily="50" charset="-128"/>
                <a:ea typeface="メイリオ" panose="020B0604030504040204" pitchFamily="50" charset="-128"/>
              </a:rPr>
              <a:t>を配置</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p:txBody>
      </p:sp>
      <p:sp>
        <p:nvSpPr>
          <p:cNvPr id="110" name="テキスト ボックス 109"/>
          <p:cNvSpPr txBox="1"/>
          <p:nvPr/>
        </p:nvSpPr>
        <p:spPr>
          <a:xfrm>
            <a:off x="4372285" y="3999079"/>
            <a:ext cx="1350634" cy="6001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⑦</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医療専門職が、</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通いの場等に</a:t>
            </a:r>
            <a:r>
              <a:rPr kumimoji="1" lang="ja-JP" altLang="en-US" sz="1100" dirty="0" smtClean="0">
                <a:latin typeface="メイリオ" panose="020B0604030504040204" pitchFamily="50" charset="-128"/>
                <a:ea typeface="メイリオ" panose="020B0604030504040204" pitchFamily="50" charset="-128"/>
              </a:rPr>
              <a:t>も</a:t>
            </a:r>
            <a:endParaRPr kumimoji="1" lang="en-US" altLang="ja-JP" sz="1100" dirty="0" smtClean="0">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積極的に関与</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14" name="テキスト ボックス 113"/>
          <p:cNvSpPr txBox="1"/>
          <p:nvPr/>
        </p:nvSpPr>
        <p:spPr>
          <a:xfrm>
            <a:off x="2739482" y="2708799"/>
            <a:ext cx="2101049"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⑤</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国民健康保険の保健事業と</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75</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才以降の保健事業を接続</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115" name="テキスト ボックス 114"/>
          <p:cNvSpPr txBox="1"/>
          <p:nvPr/>
        </p:nvSpPr>
        <p:spPr>
          <a:xfrm>
            <a:off x="6342821" y="3778522"/>
            <a:ext cx="205328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FF0000"/>
                </a:solidFill>
                <a:latin typeface="メイリオ" panose="020B0604030504040204" pitchFamily="50" charset="-128"/>
                <a:ea typeface="メイリオ" panose="020B0604030504040204" pitchFamily="50" charset="-128"/>
              </a:rPr>
              <a:t>⑨</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民間機関の連携等、通い</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の場の大幅な拡充や、個</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人の</a:t>
            </a:r>
            <a:r>
              <a:rPr kumimoji="1" lang="ja-JP" altLang="en-US" sz="1100" dirty="0" smtClean="0">
                <a:latin typeface="メイリオ" panose="020B0604030504040204" pitchFamily="50" charset="-128"/>
                <a:ea typeface="メイリオ" panose="020B0604030504040204" pitchFamily="50" charset="-128"/>
              </a:rPr>
              <a:t>インセンティブと</a:t>
            </a:r>
            <a:r>
              <a:rPr kumimoji="1" lang="ja-JP" altLang="en-US" sz="1100" dirty="0" err="1" smtClean="0">
                <a:latin typeface="メイリオ" panose="020B0604030504040204" pitchFamily="50" charset="-128"/>
                <a:ea typeface="メイリオ" panose="020B0604030504040204" pitchFamily="50" charset="-128"/>
              </a:rPr>
              <a:t>な</a:t>
            </a:r>
            <a:endParaRPr kumimoji="1" lang="en-US" altLang="ja-JP" sz="1100" dirty="0" smtClean="0">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　</a:t>
            </a:r>
            <a:r>
              <a:rPr kumimoji="1" lang="ja-JP" altLang="en-US" sz="1100" dirty="0" err="1" smtClean="0">
                <a:latin typeface="メイリオ" panose="020B0604030504040204" pitchFamily="50" charset="-128"/>
                <a:ea typeface="メイリオ" panose="020B0604030504040204" pitchFamily="50" charset="-128"/>
              </a:rPr>
              <a:t>る</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ポイント制度等を活用</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78" name="右矢印 77"/>
          <p:cNvSpPr/>
          <p:nvPr/>
        </p:nvSpPr>
        <p:spPr>
          <a:xfrm rot="10800000">
            <a:off x="6464063" y="1458908"/>
            <a:ext cx="409589" cy="230763"/>
          </a:xfrm>
          <a:prstGeom prst="rightArrow">
            <a:avLst>
              <a:gd name="adj1" fmla="val 50000"/>
              <a:gd name="adj2" fmla="val 4728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吹き出し 79"/>
          <p:cNvSpPr/>
          <p:nvPr/>
        </p:nvSpPr>
        <p:spPr>
          <a:xfrm flipV="1">
            <a:off x="764810" y="1730288"/>
            <a:ext cx="1790803" cy="564308"/>
          </a:xfrm>
          <a:prstGeom prst="wedgeRectCallout">
            <a:avLst>
              <a:gd name="adj1" fmla="val 59441"/>
              <a:gd name="adj2" fmla="val 88838"/>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87" name="テキスト ボックス 86"/>
          <p:cNvSpPr txBox="1"/>
          <p:nvPr/>
        </p:nvSpPr>
        <p:spPr>
          <a:xfrm>
            <a:off x="751264" y="1742993"/>
            <a:ext cx="1867269" cy="6001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国保中央会・国保連が、</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分析マニュアル作成・市町村職員への研修等を実施</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pic>
        <p:nvPicPr>
          <p:cNvPr id="332" name="Picture 3" descr="0785f717-d3c1-4de7-9bf8-bbf8b7b118e9@mhl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7853" y="2056374"/>
            <a:ext cx="437539" cy="74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グループ化 72"/>
          <p:cNvGrpSpPr/>
          <p:nvPr/>
        </p:nvGrpSpPr>
        <p:grpSpPr>
          <a:xfrm>
            <a:off x="3759038" y="1554551"/>
            <a:ext cx="1007348" cy="698825"/>
            <a:chOff x="7992422" y="4701058"/>
            <a:chExt cx="1803629" cy="1188443"/>
          </a:xfrm>
        </p:grpSpPr>
        <p:sp>
          <p:nvSpPr>
            <p:cNvPr id="76" name="AutoShape 33"/>
            <p:cNvSpPr>
              <a:spLocks noChangeArrowheads="1"/>
            </p:cNvSpPr>
            <p:nvPr/>
          </p:nvSpPr>
          <p:spPr bwMode="auto">
            <a:xfrm>
              <a:off x="8912555" y="4701058"/>
              <a:ext cx="841966" cy="787329"/>
            </a:xfrm>
            <a:prstGeom prst="can">
              <a:avLst>
                <a:gd name="adj" fmla="val 14424"/>
              </a:avLst>
            </a:prstGeom>
            <a:solidFill>
              <a:schemeClr val="accent5">
                <a:lumMod val="20000"/>
                <a:lumOff val="80000"/>
              </a:schemeClr>
            </a:solidFill>
            <a:ln w="25400" cap="flat" cmpd="sng" algn="ctr">
              <a:solidFill>
                <a:schemeClr val="accent1">
                  <a:lumMod val="50000"/>
                </a:schemeClr>
              </a:solidFill>
              <a:prstDash val="solid"/>
              <a:headEnd/>
              <a:tailEnd/>
            </a:ln>
            <a:effectLst/>
          </p:spPr>
          <p:txBody>
            <a:bodyPr wrap="none" lIns="58212" tIns="29105" rIns="58212" bIns="29105" anchor="ctr"/>
            <a:lstStyle/>
            <a:p>
              <a:pPr marL="0" marR="0" lvl="0" indent="0" algn="ctr" defTabSz="582118" rtl="0" eaLnBrk="1" fontAlgn="auto" latinLnBrk="0" hangingPunct="1">
                <a:lnSpc>
                  <a:spcPct val="100000"/>
                </a:lnSpc>
                <a:spcBef>
                  <a:spcPts val="0"/>
                </a:spcBef>
                <a:spcAft>
                  <a:spcPts val="0"/>
                </a:spcAft>
                <a:buClrTx/>
                <a:buSzTx/>
                <a:buFontTx/>
                <a:buNone/>
                <a:tabLst/>
                <a:defRPr/>
              </a:pPr>
              <a:endParaRPr kumimoji="0" lang="en-US" altLang="ja-JP" sz="110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8883059" y="4814646"/>
              <a:ext cx="912992" cy="1003927"/>
            </a:xfrm>
            <a:prstGeom prst="rect">
              <a:avLst/>
            </a:prstGeom>
          </p:spPr>
          <p:txBody>
            <a:bodyPr wrap="square" lIns="58212" tIns="29105" rIns="58212" bIns="29105">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要介護認定</a:t>
              </a:r>
              <a:endParaRPr kumimoji="1" lang="en-US" altLang="ja-JP" sz="10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AutoShape 33"/>
            <p:cNvSpPr>
              <a:spLocks noChangeArrowheads="1"/>
            </p:cNvSpPr>
            <p:nvPr/>
          </p:nvSpPr>
          <p:spPr bwMode="auto">
            <a:xfrm>
              <a:off x="7992422" y="4719391"/>
              <a:ext cx="827804" cy="768996"/>
            </a:xfrm>
            <a:prstGeom prst="can">
              <a:avLst>
                <a:gd name="adj" fmla="val 14424"/>
              </a:avLst>
            </a:prstGeom>
            <a:solidFill>
              <a:schemeClr val="accent1">
                <a:lumMod val="60000"/>
                <a:lumOff val="40000"/>
              </a:schemeClr>
            </a:solidFill>
            <a:ln w="25400" cap="flat" cmpd="sng" algn="ctr">
              <a:solidFill>
                <a:schemeClr val="tx1"/>
              </a:solidFill>
              <a:prstDash val="solid"/>
              <a:headEnd/>
              <a:tailEnd/>
            </a:ln>
            <a:effectLst/>
          </p:spPr>
          <p:txBody>
            <a:bodyPr wrap="none" lIns="58212" tIns="29105" rIns="58212" bIns="29105" anchor="ctr"/>
            <a:lstStyle/>
            <a:p>
              <a:pPr marL="0" marR="0" lvl="0" indent="0" algn="ctr" defTabSz="582118" rtl="0" eaLnBrk="1" fontAlgn="auto" latinLnBrk="0" hangingPunct="1">
                <a:lnSpc>
                  <a:spcPts val="320"/>
                </a:lnSpc>
                <a:spcBef>
                  <a:spcPts val="0"/>
                </a:spcBef>
                <a:spcAft>
                  <a:spcPts val="0"/>
                </a:spcAft>
                <a:buClrTx/>
                <a:buSzTx/>
                <a:buFontTx/>
                <a:buNone/>
                <a:tabLst/>
                <a:defRPr/>
              </a:pPr>
              <a:endParaRPr kumimoji="0" lang="en-US" altLang="ja-JP" sz="110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7992422" y="4796518"/>
              <a:ext cx="788653" cy="1092983"/>
            </a:xfrm>
            <a:prstGeom prst="rect">
              <a:avLst/>
            </a:prstGeom>
          </p:spPr>
          <p:txBody>
            <a:bodyPr wrap="square" lIns="58212" tIns="29105" rIns="58212" bIns="29105">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介護レセ</a:t>
              </a:r>
              <a:endParaRPr kumimoji="1" lang="en-US" altLang="ja-JP" sz="11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85" name="図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1288" y="1281404"/>
            <a:ext cx="750521" cy="774465"/>
          </a:xfrm>
          <a:prstGeom prst="rect">
            <a:avLst/>
          </a:prstGeom>
        </p:spPr>
      </p:pic>
      <p:sp>
        <p:nvSpPr>
          <p:cNvPr id="21" name="正方形/長方形 20"/>
          <p:cNvSpPr/>
          <p:nvPr/>
        </p:nvSpPr>
        <p:spPr>
          <a:xfrm>
            <a:off x="4916996" y="1643924"/>
            <a:ext cx="400145" cy="32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4781095" y="1578282"/>
            <a:ext cx="908197" cy="5078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フレイル</a:t>
            </a:r>
            <a:endParaRPr kumimoji="1" lang="en-US" altLang="ja-JP" sz="9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状態の</a:t>
            </a:r>
            <a:endParaRPr kumimoji="1" lang="en-US" altLang="ja-JP" sz="9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チェック</a:t>
            </a:r>
            <a:endParaRPr kumimoji="1" lang="ja-JP" altLang="en-US" sz="9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13" name="テキスト ボックス 112"/>
          <p:cNvSpPr txBox="1"/>
          <p:nvPr/>
        </p:nvSpPr>
        <p:spPr>
          <a:xfrm>
            <a:off x="6893510" y="5089081"/>
            <a:ext cx="2895949" cy="1708160"/>
          </a:xfrm>
          <a:prstGeom prst="rect">
            <a:avLst/>
          </a:prstGeom>
          <a:solidFill>
            <a:schemeClr val="bg1"/>
          </a:solidFill>
          <a:ln w="28575">
            <a:solidFill>
              <a:srgbClr val="00B050"/>
            </a:solidFill>
          </a:ln>
        </p:spPr>
        <p:txBody>
          <a:bodyPr wrap="square" rtlCol="0" anchor="b">
            <a:spAutoFit/>
          </a:bodyPr>
          <a:lstStyle/>
          <a:p>
            <a:pPr lvl="0" defTabSz="914400">
              <a:defRPr/>
            </a:pPr>
            <a:r>
              <a:rPr kumimoji="1" lang="ja-JP" altLang="en-US" sz="11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⑪</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通いの場に、保健医療の視点からの支援</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が積極的に加わることで、</a:t>
            </a:r>
            <a:endParaRPr kumimoji="1" lang="en-US" altLang="ja-JP" sz="1100" dirty="0">
              <a:latin typeface="メイリオ" panose="020B0604030504040204" pitchFamily="50" charset="-128"/>
              <a:ea typeface="メイリオ" panose="020B0604030504040204" pitchFamily="50" charset="-128"/>
            </a:endParaRPr>
          </a:p>
          <a:p>
            <a:pPr lvl="0" defTabSz="914400">
              <a:defRPr/>
            </a:pPr>
            <a:endParaRPr kumimoji="1" lang="en-US" altLang="ja-JP" sz="200" dirty="0">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・通いの場や住民主体の支援の場で、専門</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職による健康相談等を受けられる。</a:t>
            </a:r>
            <a:endPar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lvl="0" defTabSz="914400">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・ショッピングセンターなどの生活拠点等</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を含め、日常的に健康づくりを意識でき</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err="1" smtClean="0">
                <a:ln>
                  <a:noFill/>
                </a:ln>
                <a:effectLst/>
                <a:uLnTx/>
                <a:uFillTx/>
                <a:latin typeface="メイリオ" panose="020B0604030504040204" pitchFamily="50" charset="-128"/>
                <a:ea typeface="メイリオ" panose="020B0604030504040204" pitchFamily="50" charset="-128"/>
              </a:rPr>
              <a:t>る</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魅力的な取組に参加できる。</a:t>
            </a:r>
            <a:endParaRPr kumimoji="1" lang="en-US" altLang="ja-JP" sz="1100" dirty="0">
              <a:latin typeface="メイリオ" panose="020B0604030504040204" pitchFamily="50" charset="-128"/>
              <a:ea typeface="メイリオ" panose="020B0604030504040204" pitchFamily="50" charset="-128"/>
            </a:endParaRPr>
          </a:p>
          <a:p>
            <a:pPr lvl="0" defTabSz="914400">
              <a:defRPr/>
            </a:pPr>
            <a:endParaRPr kumimoji="1" lang="en-US" altLang="ja-JP" sz="200" dirty="0">
              <a:latin typeface="メイリオ" panose="020B0604030504040204" pitchFamily="50" charset="-128"/>
              <a:ea typeface="メイリオ" panose="020B0604030504040204" pitchFamily="50" charset="-128"/>
            </a:endParaRPr>
          </a:p>
          <a:p>
            <a:pPr lvl="0" defTabSz="914400">
              <a:defRPr/>
            </a:pP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・フレイル状態にある者等を、適切に医療</a:t>
            </a:r>
            <a: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サービスに接続。</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grpSp>
        <p:nvGrpSpPr>
          <p:cNvPr id="66" name="グループ化 65"/>
          <p:cNvGrpSpPr/>
          <p:nvPr/>
        </p:nvGrpSpPr>
        <p:grpSpPr>
          <a:xfrm>
            <a:off x="2783291" y="1555538"/>
            <a:ext cx="941838" cy="502067"/>
            <a:chOff x="1955083" y="4755710"/>
            <a:chExt cx="1677393" cy="840633"/>
          </a:xfrm>
        </p:grpSpPr>
        <p:sp>
          <p:nvSpPr>
            <p:cNvPr id="68" name="AutoShape 33"/>
            <p:cNvSpPr>
              <a:spLocks noChangeArrowheads="1"/>
            </p:cNvSpPr>
            <p:nvPr/>
          </p:nvSpPr>
          <p:spPr bwMode="auto">
            <a:xfrm>
              <a:off x="2843843" y="4755710"/>
              <a:ext cx="788633" cy="769762"/>
            </a:xfrm>
            <a:prstGeom prst="can">
              <a:avLst>
                <a:gd name="adj" fmla="val 14424"/>
              </a:avLst>
            </a:prstGeom>
            <a:solidFill>
              <a:schemeClr val="accent3">
                <a:lumMod val="20000"/>
                <a:lumOff val="80000"/>
              </a:schemeClr>
            </a:solidFill>
            <a:ln w="25400" cap="flat" cmpd="sng" algn="ctr">
              <a:solidFill>
                <a:srgbClr val="00B050"/>
              </a:solidFill>
              <a:prstDash val="solid"/>
              <a:headEnd/>
              <a:tailEnd/>
            </a:ln>
            <a:effectLst/>
          </p:spPr>
          <p:txBody>
            <a:bodyPr wrap="none" lIns="58212" tIns="29105" rIns="58212" bIns="2910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10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正方形/長方形 68"/>
            <p:cNvSpPr/>
            <p:nvPr/>
          </p:nvSpPr>
          <p:spPr>
            <a:xfrm>
              <a:off x="2834128" y="4841739"/>
              <a:ext cx="788653" cy="754604"/>
            </a:xfrm>
            <a:prstGeom prst="rect">
              <a:avLst/>
            </a:prstGeom>
          </p:spPr>
          <p:txBody>
            <a:bodyPr wrap="square" lIns="58212" tIns="29105" rIns="58212" bIns="29105">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特定健</a:t>
              </a:r>
              <a:r>
                <a:rPr kumimoji="1" lang="ja-JP" altLang="en-US" sz="11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診</a:t>
              </a:r>
              <a:endParaRPr kumimoji="1" lang="en-US" altLang="ja-JP" sz="11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AutoShape 33"/>
            <p:cNvSpPr>
              <a:spLocks noChangeArrowheads="1"/>
            </p:cNvSpPr>
            <p:nvPr/>
          </p:nvSpPr>
          <p:spPr bwMode="auto">
            <a:xfrm>
              <a:off x="1955083" y="4770795"/>
              <a:ext cx="828368" cy="754679"/>
            </a:xfrm>
            <a:prstGeom prst="can">
              <a:avLst>
                <a:gd name="adj" fmla="val 14424"/>
              </a:avLst>
            </a:prstGeom>
            <a:solidFill>
              <a:schemeClr val="accent3">
                <a:lumMod val="60000"/>
                <a:lumOff val="40000"/>
              </a:schemeClr>
            </a:solidFill>
            <a:ln w="25400" cap="flat" cmpd="sng" algn="ctr">
              <a:solidFill>
                <a:srgbClr val="1F497D">
                  <a:lumMod val="50000"/>
                </a:srgbClr>
              </a:solidFill>
              <a:prstDash val="solid"/>
              <a:headEnd/>
              <a:tailEnd/>
            </a:ln>
            <a:effectLst/>
          </p:spPr>
          <p:txBody>
            <a:bodyPr wrap="none" lIns="58212" tIns="29105" rIns="58212" bIns="29105" anchor="ctr"/>
            <a:lstStyle/>
            <a:p>
              <a:pPr marL="0" marR="0" lvl="0" indent="0" algn="ctr" defTabSz="582118" rtl="0" eaLnBrk="1" fontAlgn="auto" latinLnBrk="0" hangingPunct="1">
                <a:lnSpc>
                  <a:spcPct val="100000"/>
                </a:lnSpc>
                <a:spcBef>
                  <a:spcPts val="0"/>
                </a:spcBef>
                <a:spcAft>
                  <a:spcPts val="0"/>
                </a:spcAft>
                <a:buClrTx/>
                <a:buSzTx/>
                <a:buFontTx/>
                <a:buNone/>
                <a:tabLst/>
                <a:defRPr/>
              </a:pPr>
              <a:endParaRPr kumimoji="0" lang="en-US" altLang="ja-JP" sz="110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p:cNvSpPr/>
            <p:nvPr/>
          </p:nvSpPr>
          <p:spPr>
            <a:xfrm>
              <a:off x="1959936" y="4825765"/>
              <a:ext cx="788653" cy="754603"/>
            </a:xfrm>
            <a:prstGeom prst="rect">
              <a:avLst/>
            </a:prstGeom>
          </p:spPr>
          <p:txBody>
            <a:bodyPr wrap="square" lIns="58212" tIns="29105" rIns="58212" bIns="29105">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医療</a:t>
              </a:r>
              <a:r>
                <a:rPr kumimoji="1" lang="ja-JP" altLang="en-US" sz="11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レセ</a:t>
              </a:r>
              <a:endParaRPr kumimoji="1" lang="en-US" altLang="ja-JP" sz="11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6" name="屈折矢印 95"/>
          <p:cNvSpPr/>
          <p:nvPr/>
        </p:nvSpPr>
        <p:spPr>
          <a:xfrm flipV="1">
            <a:off x="8291065" y="3774010"/>
            <a:ext cx="767596" cy="1315071"/>
          </a:xfrm>
          <a:prstGeom prst="bentUpArrow">
            <a:avLst>
              <a:gd name="adj1" fmla="val 12011"/>
              <a:gd name="adj2" fmla="val 22130"/>
              <a:gd name="adj3" fmla="val 2417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 name="Picture 22" descr="http://1.bp.blogspot.com/-aa8DuSxqUvY/UgsxcYkGbFI/AAAAAAAAXXU/SsPSIQU5jGE/s800/job_doct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6481" y="5387263"/>
            <a:ext cx="461234" cy="691852"/>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08256" y="458310"/>
            <a:ext cx="9644332" cy="369332"/>
          </a:xfrm>
          <a:prstGeom prst="rect">
            <a:avLst/>
          </a:prstGeom>
        </p:spPr>
        <p:txBody>
          <a:bodyPr wrap="square">
            <a:spAutoFit/>
          </a:bodyPr>
          <a:lstStyle/>
          <a:p>
            <a:pPr algn="ctr"/>
            <a:r>
              <a:rPr kumimoji="1" lang="ja-JP" altLang="en-US" b="1" dirty="0" smtClean="0">
                <a:solidFill>
                  <a:srgbClr val="FF0000"/>
                </a:solidFill>
              </a:rPr>
              <a:t>市町村が一体的に実施</a:t>
            </a:r>
            <a:endParaRPr lang="ja-JP" altLang="en-US" dirty="0">
              <a:solidFill>
                <a:srgbClr val="FF0000"/>
              </a:solidFill>
            </a:endParaRPr>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4584" y="2055610"/>
            <a:ext cx="449094" cy="746643"/>
          </a:xfrm>
          <a:prstGeom prst="rect">
            <a:avLst/>
          </a:prstGeom>
        </p:spPr>
      </p:pic>
      <p:sp>
        <p:nvSpPr>
          <p:cNvPr id="67" name="右矢印 66"/>
          <p:cNvSpPr/>
          <p:nvPr/>
        </p:nvSpPr>
        <p:spPr>
          <a:xfrm rot="16200000">
            <a:off x="8439957" y="2021209"/>
            <a:ext cx="294372" cy="230763"/>
          </a:xfrm>
          <a:prstGeom prst="rightArrow">
            <a:avLst>
              <a:gd name="adj1" fmla="val 50000"/>
              <a:gd name="adj2" fmla="val 4728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8024279" y="2288290"/>
            <a:ext cx="1622993" cy="646331"/>
          </a:xfrm>
          <a:prstGeom prst="rect">
            <a:avLst/>
          </a:prstGeom>
          <a:noFill/>
          <a:ln w="28575">
            <a:solidFill>
              <a:srgbClr val="00B050"/>
            </a:solidFill>
            <a:prstDash val="solid"/>
          </a:ln>
        </p:spPr>
        <p:txBody>
          <a:bodyPr wrap="square" rtlCol="0" anchor="b">
            <a:spAutoFit/>
          </a:bodyPr>
          <a:lstStyle/>
          <a:p>
            <a:pPr lvl="0" algn="ctr" defTabSz="914400">
              <a:defRPr/>
            </a:pPr>
            <a:endParaRPr kumimoji="1" lang="en-US" altLang="ja-JP" sz="300" dirty="0" smtClean="0">
              <a:latin typeface="メイリオ" panose="020B0604030504040204" pitchFamily="50" charset="-128"/>
              <a:ea typeface="メイリオ" panose="020B0604030504040204" pitchFamily="50" charset="-128"/>
            </a:endParaRPr>
          </a:p>
          <a:p>
            <a:pPr lvl="0" algn="ctr" defTabSz="914400">
              <a:defRPr/>
            </a:pPr>
            <a:r>
              <a:rPr kumimoji="1" lang="ja-JP" altLang="en-US" sz="1100" dirty="0" smtClean="0">
                <a:latin typeface="メイリオ" panose="020B0604030504040204" pitchFamily="50" charset="-128"/>
                <a:ea typeface="メイリオ" panose="020B0604030504040204" pitchFamily="50" charset="-128"/>
              </a:rPr>
              <a:t>経費は広域連合が交付</a:t>
            </a:r>
            <a:endParaRPr kumimoji="1" lang="en-US" altLang="ja-JP" sz="1100" dirty="0" smtClean="0">
              <a:latin typeface="メイリオ" panose="020B0604030504040204" pitchFamily="50" charset="-128"/>
              <a:ea typeface="メイリオ" panose="020B0604030504040204" pitchFamily="50" charset="-128"/>
            </a:endParaRPr>
          </a:p>
          <a:p>
            <a:pPr lvl="0" algn="ctr" defTabSz="914400">
              <a:defRPr/>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保険料財源＋</a:t>
            </a:r>
            <a:endParaRPr kumimoji="1" lang="en-US" altLang="ja-JP" sz="1100" dirty="0" smtClean="0">
              <a:latin typeface="メイリオ" panose="020B0604030504040204" pitchFamily="50" charset="-128"/>
              <a:ea typeface="メイリオ" panose="020B0604030504040204" pitchFamily="50" charset="-128"/>
            </a:endParaRPr>
          </a:p>
          <a:p>
            <a:pPr lvl="0" algn="ctr" defTabSz="914400">
              <a:defRPr/>
            </a:pPr>
            <a:r>
              <a:rPr kumimoji="1" lang="ja-JP" altLang="en-US" sz="1100" dirty="0" smtClean="0">
                <a:latin typeface="メイリオ" panose="020B0604030504040204" pitchFamily="50" charset="-128"/>
                <a:ea typeface="メイリオ" panose="020B0604030504040204" pitchFamily="50" charset="-128"/>
              </a:rPr>
              <a:t>特別調整交付金</a:t>
            </a:r>
            <a:r>
              <a:rPr kumimoji="1" lang="en-US" altLang="ja-JP" sz="1100" dirty="0" smtClean="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5381838" y="4508112"/>
            <a:ext cx="1262200"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rPr>
              <a:t>⑩</a:t>
            </a: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市民自らが担い手　</a:t>
            </a:r>
            <a:endParaRPr kumimoji="1" lang="en-US" altLang="ja-JP"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となって、積極的</a:t>
            </a:r>
            <a:endParaRPr kumimoji="1" lang="en-US" altLang="ja-JP"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に参画する機会の</a:t>
            </a:r>
            <a:endParaRPr kumimoji="1" lang="en-US" altLang="ja-JP"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　充実</a:t>
            </a:r>
            <a:endParaRPr kumimoji="1" lang="en-US" altLang="ja-JP"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6566" y="3822454"/>
            <a:ext cx="420561" cy="608528"/>
          </a:xfrm>
          <a:prstGeom prst="rect">
            <a:avLst/>
          </a:prstGeom>
        </p:spPr>
      </p:pic>
      <p:pic>
        <p:nvPicPr>
          <p:cNvPr id="9" name="図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8917" y="3822454"/>
            <a:ext cx="432254" cy="602212"/>
          </a:xfrm>
          <a:prstGeom prst="rect">
            <a:avLst/>
          </a:prstGeom>
        </p:spPr>
      </p:pic>
      <p:sp>
        <p:nvSpPr>
          <p:cNvPr id="75" name="正方形/長方形 74"/>
          <p:cNvSpPr/>
          <p:nvPr/>
        </p:nvSpPr>
        <p:spPr>
          <a:xfrm>
            <a:off x="0" y="0"/>
            <a:ext cx="9921598" cy="4046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ja-JP" altLang="ja-JP" b="1" dirty="0" smtClean="0">
                <a:latin typeface="メイリオ" panose="020B0604030504040204" pitchFamily="50" charset="-128"/>
                <a:ea typeface="メイリオ" panose="020B0604030504040204" pitchFamily="50" charset="-128"/>
              </a:rPr>
              <a:t>高齢者</a:t>
            </a:r>
            <a:r>
              <a:rPr lang="ja-JP" altLang="ja-JP" b="1" dirty="0">
                <a:latin typeface="メイリオ" panose="020B0604030504040204" pitchFamily="50" charset="-128"/>
                <a:ea typeface="メイリオ" panose="020B0604030504040204" pitchFamily="50" charset="-128"/>
              </a:rPr>
              <a:t>の保健事業と介護予防の一体的な実施</a:t>
            </a:r>
            <a:r>
              <a:rPr lang="ja-JP" altLang="en-US" b="1" dirty="0" smtClean="0">
                <a:latin typeface="メイリオ" panose="020B0604030504040204" pitchFamily="50" charset="-128"/>
                <a:ea typeface="メイリオ" panose="020B0604030504040204" pitchFamily="50" charset="-128"/>
              </a:rPr>
              <a:t>（市町村における実施のイメージ図</a:t>
            </a:r>
            <a:r>
              <a:rPr lang="ja-JP" altLang="en-US" b="1" dirty="0">
                <a:latin typeface="メイリオ" panose="020B0604030504040204" pitchFamily="50" charset="-128"/>
                <a:ea typeface="メイリオ" panose="020B0604030504040204" pitchFamily="50" charset="-128"/>
              </a:rPr>
              <a:t>）</a:t>
            </a:r>
          </a:p>
        </p:txBody>
      </p:sp>
      <p:sp>
        <p:nvSpPr>
          <p:cNvPr id="6" name="スライド番号プレースホルダー 5"/>
          <p:cNvSpPr>
            <a:spLocks noGrp="1"/>
          </p:cNvSpPr>
          <p:nvPr>
            <p:ph type="sldNum" sz="quarter" idx="12"/>
          </p:nvPr>
        </p:nvSpPr>
        <p:spPr>
          <a:xfrm>
            <a:off x="7310153" y="6510840"/>
            <a:ext cx="2311400" cy="365125"/>
          </a:xfrm>
        </p:spPr>
        <p:txBody>
          <a:bodyPr/>
          <a:lstStyle/>
          <a:p>
            <a:fld id="{953860A0-A186-4B98-968A-A1D3FA922E62}" type="slidenum">
              <a:rPr lang="ja-JP" altLang="en-US" smtClean="0">
                <a:solidFill>
                  <a:prstClr val="black">
                    <a:tint val="75000"/>
                  </a:prstClr>
                </a:solidFill>
              </a:rPr>
              <a:pPr/>
              <a:t>44</a:t>
            </a:fld>
            <a:endParaRPr lang="ja-JP" altLang="en-US" dirty="0">
              <a:solidFill>
                <a:prstClr val="black">
                  <a:tint val="75000"/>
                </a:prstClr>
              </a:solidFill>
            </a:endParaRPr>
          </a:p>
        </p:txBody>
      </p:sp>
    </p:spTree>
    <p:extLst>
      <p:ext uri="{BB962C8B-B14F-4D97-AF65-F5344CB8AC3E}">
        <p14:creationId xmlns:p14="http://schemas.microsoft.com/office/powerpoint/2010/main" val="1210411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424540" y="5753904"/>
            <a:ext cx="6425564" cy="477289"/>
          </a:xfrm>
          <a:prstGeom prst="rect">
            <a:avLst/>
          </a:prstGeom>
          <a:solidFill>
            <a:schemeClr val="accent4">
              <a:lumMod val="20000"/>
              <a:lumOff val="80000"/>
              <a:alpha val="4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424541" y="5228961"/>
            <a:ext cx="6425564" cy="465949"/>
          </a:xfrm>
          <a:prstGeom prst="rect">
            <a:avLst/>
          </a:prstGeom>
          <a:solidFill>
            <a:srgbClr val="FFCCFF">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36451" y="407418"/>
            <a:ext cx="9475252" cy="968009"/>
          </a:xfrm>
          <a:prstGeom prst="rect">
            <a:avLst/>
          </a:prstGeom>
          <a:solidFill>
            <a:schemeClr val="accent3">
              <a:lumMod val="20000"/>
              <a:lumOff val="80000"/>
              <a:alpha val="4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5140666" y="2182804"/>
            <a:ext cx="4661365" cy="2496491"/>
          </a:xfrm>
          <a:prstGeom prst="rect">
            <a:avLst/>
          </a:prstGeom>
          <a:solidFill>
            <a:srgbClr val="FFFF99">
              <a:alpha val="43137"/>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2854471" y="2177626"/>
            <a:ext cx="2235825" cy="2495452"/>
          </a:xfrm>
          <a:prstGeom prst="rect">
            <a:avLst/>
          </a:prstGeom>
          <a:solidFill>
            <a:schemeClr val="accent6">
              <a:lumMod val="20000"/>
              <a:lumOff val="80000"/>
              <a:alpha val="4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7961" y="2047827"/>
            <a:ext cx="2350497" cy="2354568"/>
          </a:xfrm>
          <a:prstGeom prst="rect">
            <a:avLst/>
          </a:prstGeom>
          <a:solidFill>
            <a:srgbClr val="DCE6F2">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3147388" y="1757185"/>
            <a:ext cx="1465898" cy="369332"/>
          </a:xfrm>
          <a:prstGeom prst="rect">
            <a:avLst/>
          </a:prstGeom>
          <a:solidFill>
            <a:schemeClr val="accent6">
              <a:lumMod val="40000"/>
              <a:lumOff val="60000"/>
            </a:schemeClr>
          </a:solidFill>
          <a:ln w="19050">
            <a:solidFill>
              <a:schemeClr val="tx1"/>
            </a:solidFill>
          </a:ln>
        </p:spPr>
        <p:txBody>
          <a:bodyPr wrap="square" rtlCol="0">
            <a:spAutoFit/>
          </a:bodyPr>
          <a:lstStyle/>
          <a:p>
            <a:pPr algn="ctr"/>
            <a:r>
              <a:rPr kumimoji="1" lang="ja-JP" altLang="en-US" dirty="0">
                <a:latin typeface="ＭＳ Ｐゴシック" panose="020B0600070205080204" pitchFamily="50" charset="-128"/>
                <a:ea typeface="ＭＳ Ｐゴシック" panose="020B0600070205080204" pitchFamily="50" charset="-128"/>
              </a:rPr>
              <a:t>広域連合</a:t>
            </a:r>
          </a:p>
        </p:txBody>
      </p:sp>
      <p:sp>
        <p:nvSpPr>
          <p:cNvPr id="70" name="テキスト ボックス 69"/>
          <p:cNvSpPr txBox="1"/>
          <p:nvPr/>
        </p:nvSpPr>
        <p:spPr>
          <a:xfrm>
            <a:off x="237777" y="1688817"/>
            <a:ext cx="1796255" cy="369332"/>
          </a:xfrm>
          <a:prstGeom prst="rect">
            <a:avLst/>
          </a:prstGeom>
          <a:solidFill>
            <a:schemeClr val="accent5">
              <a:lumMod val="40000"/>
              <a:lumOff val="60000"/>
            </a:schemeClr>
          </a:solidFill>
          <a:ln w="19050">
            <a:solidFill>
              <a:schemeClr val="tx1"/>
            </a:solidFill>
          </a:ln>
        </p:spPr>
        <p:txBody>
          <a:bodyPr wrap="square" rtlCol="0">
            <a:spAutoFit/>
          </a:bodyPr>
          <a:lstStyle/>
          <a:p>
            <a:pPr algn="ctr"/>
            <a:r>
              <a:rPr kumimoji="1" lang="ja-JP" altLang="en-US" dirty="0" smtClean="0">
                <a:latin typeface="ＭＳ Ｐゴシック" panose="020B0600070205080204" pitchFamily="50" charset="-128"/>
                <a:ea typeface="ＭＳ Ｐゴシック" panose="020B0600070205080204" pitchFamily="50" charset="-128"/>
              </a:rPr>
              <a:t>国（厚生労働省）</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4" name="テキスト ボックス 73"/>
          <p:cNvSpPr txBox="1"/>
          <p:nvPr/>
        </p:nvSpPr>
        <p:spPr>
          <a:xfrm>
            <a:off x="6735832" y="1757185"/>
            <a:ext cx="971551" cy="360000"/>
          </a:xfrm>
          <a:prstGeom prst="rect">
            <a:avLst/>
          </a:prstGeom>
          <a:solidFill>
            <a:srgbClr val="FFFF99"/>
          </a:solidFill>
          <a:ln w="19050">
            <a:solidFill>
              <a:schemeClr val="tx1"/>
            </a:solidFill>
          </a:ln>
        </p:spPr>
        <p:txBody>
          <a:bodyPr wrap="square" rtlCol="0">
            <a:spAutoFit/>
          </a:bodyPr>
          <a:lstStyle/>
          <a:p>
            <a:pPr algn="ctr"/>
            <a:r>
              <a:rPr kumimoji="1" lang="ja-JP" altLang="en-US" dirty="0" smtClean="0">
                <a:latin typeface="ＭＳ Ｐゴシック" panose="020B0600070205080204" pitchFamily="50" charset="-128"/>
                <a:ea typeface="ＭＳ Ｐゴシック" panose="020B0600070205080204" pitchFamily="50" charset="-128"/>
              </a:rPr>
              <a:t>市町村</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5" name="テキスト ボックス 74"/>
          <p:cNvSpPr txBox="1"/>
          <p:nvPr/>
        </p:nvSpPr>
        <p:spPr>
          <a:xfrm>
            <a:off x="188533" y="5215238"/>
            <a:ext cx="1130943" cy="492443"/>
          </a:xfrm>
          <a:prstGeom prst="rect">
            <a:avLst/>
          </a:prstGeom>
          <a:solidFill>
            <a:srgbClr val="FFCCFF"/>
          </a:solidFill>
          <a:ln w="19050">
            <a:solidFill>
              <a:schemeClr val="tx1"/>
            </a:solidFill>
          </a:ln>
        </p:spPr>
        <p:txBody>
          <a:bodyPr wrap="square" rtlCol="0">
            <a:spAutoFit/>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都道府県</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200" dirty="0" smtClean="0">
                <a:latin typeface="ＭＳ Ｐゴシック" panose="020B0600070205080204" pitchFamily="50" charset="-128"/>
                <a:ea typeface="ＭＳ Ｐゴシック" panose="020B0600070205080204" pitchFamily="50" charset="-128"/>
              </a:rPr>
              <a:t>（保健所含む）</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15319" y="2100265"/>
            <a:ext cx="2428778" cy="2000548"/>
          </a:xfrm>
          <a:prstGeom prst="rect">
            <a:avLst/>
          </a:prstGeom>
          <a:noFill/>
        </p:spPr>
        <p:txBody>
          <a:bodyPr wrap="square" rtlCol="0">
            <a:spAutoFit/>
          </a:bodyPr>
          <a:lstStyle/>
          <a:p>
            <a:pPr marL="179388" indent="-179388"/>
            <a:r>
              <a:rPr kumimoji="1" lang="ja-JP" altLang="en-US" sz="1600" dirty="0" smtClean="0"/>
              <a:t>○</a:t>
            </a:r>
            <a:r>
              <a:rPr kumimoji="1" lang="ja-JP" altLang="en-US" sz="1600" b="1" u="sng" dirty="0" smtClean="0"/>
              <a:t>保健事業の指針</a:t>
            </a:r>
            <a:r>
              <a:rPr kumimoji="1" lang="ja-JP" altLang="en-US" sz="1600" dirty="0" smtClean="0"/>
              <a:t>に</a:t>
            </a:r>
            <a:endParaRPr kumimoji="1" lang="en-US" altLang="ja-JP" sz="1600" dirty="0" smtClean="0"/>
          </a:p>
          <a:p>
            <a:pPr marL="179388" indent="-179388"/>
            <a:r>
              <a:rPr kumimoji="1" lang="ja-JP" altLang="en-US" sz="1600" dirty="0" smtClean="0"/>
              <a:t>　おいて、一体的実施</a:t>
            </a:r>
            <a:endParaRPr kumimoji="1" lang="en-US" altLang="ja-JP" sz="1600" dirty="0" smtClean="0"/>
          </a:p>
          <a:p>
            <a:pPr marL="179388" indent="-179388"/>
            <a:r>
              <a:rPr kumimoji="1" lang="ja-JP" altLang="en-US" sz="1600" dirty="0" smtClean="0"/>
              <a:t>　の方向性を明示。</a:t>
            </a:r>
            <a:endParaRPr kumimoji="1" lang="en-US" altLang="ja-JP" sz="1600" dirty="0" smtClean="0"/>
          </a:p>
          <a:p>
            <a:pPr marL="179388" indent="-179388"/>
            <a:endParaRPr kumimoji="1" lang="en-US" altLang="ja-JP" sz="600" dirty="0" smtClean="0"/>
          </a:p>
          <a:p>
            <a:pPr marL="179388" indent="-179388"/>
            <a:r>
              <a:rPr kumimoji="1" lang="ja-JP" altLang="en-US" sz="1600" dirty="0" smtClean="0"/>
              <a:t>○</a:t>
            </a:r>
            <a:r>
              <a:rPr kumimoji="1" lang="ja-JP" altLang="en-US" sz="1600" b="1" u="sng" dirty="0" smtClean="0"/>
              <a:t>具体的な支援メニュー</a:t>
            </a:r>
            <a:endParaRPr kumimoji="1" lang="en-US" altLang="ja-JP" sz="1600" b="1" u="sng" dirty="0" smtClean="0"/>
          </a:p>
          <a:p>
            <a:pPr marL="179388" indent="-179388"/>
            <a:r>
              <a:rPr kumimoji="1" lang="ja-JP" altLang="en-US" sz="1600" b="1" dirty="0"/>
              <a:t>　</a:t>
            </a:r>
            <a:r>
              <a:rPr kumimoji="1" lang="ja-JP" altLang="en-US" sz="1600" dirty="0" smtClean="0"/>
              <a:t>をガイドライン等で提示。</a:t>
            </a:r>
            <a:endParaRPr kumimoji="1" lang="en-US" altLang="ja-JP" sz="1600" dirty="0" smtClean="0"/>
          </a:p>
          <a:p>
            <a:pPr marL="179388" indent="-179388"/>
            <a:endParaRPr kumimoji="1" lang="en-US" altLang="ja-JP" sz="600" dirty="0" smtClean="0"/>
          </a:p>
          <a:p>
            <a:pPr marL="179388" indent="-179388"/>
            <a:r>
              <a:rPr kumimoji="1" lang="ja-JP" altLang="en-US" sz="1600" dirty="0" smtClean="0"/>
              <a:t>○特別調整交付金の交付、先進事例に係る支援。</a:t>
            </a:r>
            <a:endParaRPr kumimoji="1" lang="en-US" altLang="ja-JP" sz="1600" dirty="0" smtClean="0"/>
          </a:p>
        </p:txBody>
      </p:sp>
      <p:sp>
        <p:nvSpPr>
          <p:cNvPr id="78" name="テキスト ボックス 77"/>
          <p:cNvSpPr txBox="1"/>
          <p:nvPr/>
        </p:nvSpPr>
        <p:spPr>
          <a:xfrm>
            <a:off x="2785914" y="2277970"/>
            <a:ext cx="2364142" cy="1969770"/>
          </a:xfrm>
          <a:prstGeom prst="rect">
            <a:avLst/>
          </a:prstGeom>
          <a:noFill/>
        </p:spPr>
        <p:txBody>
          <a:bodyPr wrap="square" rtlCol="0">
            <a:spAutoFit/>
          </a:bodyPr>
          <a:lstStyle/>
          <a:p>
            <a:pPr marL="179388" indent="-179388">
              <a:spcAft>
                <a:spcPts val="600"/>
              </a:spcAft>
            </a:pPr>
            <a:r>
              <a:rPr kumimoji="1" lang="ja-JP" altLang="en-US" sz="1600" dirty="0" smtClean="0"/>
              <a:t>○</a:t>
            </a:r>
            <a:r>
              <a:rPr kumimoji="1" lang="ja-JP" altLang="en-US" sz="1600" b="1" u="sng" dirty="0" smtClean="0"/>
              <a:t>広域計画</a:t>
            </a:r>
            <a:r>
              <a:rPr kumimoji="1" lang="ja-JP" altLang="en-US" sz="1600" dirty="0" smtClean="0"/>
              <a:t>に、広域連合と市町村の連携内容を規定。</a:t>
            </a:r>
            <a:endParaRPr kumimoji="1" lang="en-US" altLang="ja-JP" sz="1600" dirty="0" smtClean="0"/>
          </a:p>
          <a:p>
            <a:pPr marL="179388" indent="-179388">
              <a:spcAft>
                <a:spcPts val="600"/>
              </a:spcAft>
            </a:pPr>
            <a:r>
              <a:rPr kumimoji="1" lang="ja-JP" altLang="en-US" sz="1600" dirty="0" smtClean="0"/>
              <a:t>○</a:t>
            </a:r>
            <a:r>
              <a:rPr kumimoji="1" lang="ja-JP" altLang="en-US" sz="1600" b="1" u="sng" dirty="0" smtClean="0"/>
              <a:t>データヘルス計画</a:t>
            </a:r>
            <a:r>
              <a:rPr kumimoji="1" lang="ja-JP" altLang="en-US" sz="1600" dirty="0" smtClean="0"/>
              <a:t>に、事業の方向性を整理。</a:t>
            </a:r>
            <a:endParaRPr kumimoji="1" lang="en-US" altLang="ja-JP" sz="1600" dirty="0" smtClean="0"/>
          </a:p>
          <a:p>
            <a:pPr marL="179388" indent="-179388">
              <a:spcAft>
                <a:spcPts val="600"/>
              </a:spcAft>
            </a:pPr>
            <a:r>
              <a:rPr kumimoji="1" lang="ja-JP" altLang="en-US" sz="1600" dirty="0" smtClean="0"/>
              <a:t>○</a:t>
            </a:r>
            <a:r>
              <a:rPr kumimoji="1" lang="ja-JP" altLang="en-US" sz="1600" b="1" u="sng" dirty="0" smtClean="0"/>
              <a:t>専門職の人件費等</a:t>
            </a:r>
            <a:r>
              <a:rPr kumimoji="1" lang="ja-JP" altLang="en-US" sz="1600" dirty="0" smtClean="0"/>
              <a:t>の費用を交付。</a:t>
            </a:r>
            <a:endParaRPr kumimoji="1" lang="en-US" altLang="ja-JP" sz="1600" dirty="0"/>
          </a:p>
        </p:txBody>
      </p:sp>
      <p:sp>
        <p:nvSpPr>
          <p:cNvPr id="80" name="テキスト ボックス 79"/>
          <p:cNvSpPr txBox="1"/>
          <p:nvPr/>
        </p:nvSpPr>
        <p:spPr>
          <a:xfrm>
            <a:off x="5115872" y="2233325"/>
            <a:ext cx="4727983" cy="2369880"/>
          </a:xfrm>
          <a:prstGeom prst="rect">
            <a:avLst/>
          </a:prstGeom>
          <a:noFill/>
        </p:spPr>
        <p:txBody>
          <a:bodyPr wrap="square" rtlCol="0">
            <a:spAutoFit/>
          </a:bodyPr>
          <a:lstStyle/>
          <a:p>
            <a:pPr marL="179388" indent="-179388">
              <a:spcAft>
                <a:spcPts val="600"/>
              </a:spcAft>
            </a:pPr>
            <a:r>
              <a:rPr kumimoji="1" lang="ja-JP" altLang="en-US" sz="1600" dirty="0" smtClean="0"/>
              <a:t>○一体的実施に係る</a:t>
            </a:r>
            <a:r>
              <a:rPr kumimoji="1" lang="ja-JP" altLang="en-US" sz="1600" b="1" u="sng" dirty="0" smtClean="0"/>
              <a:t>事業の基本的な方針</a:t>
            </a:r>
            <a:r>
              <a:rPr kumimoji="1" lang="ja-JP" altLang="en-US" sz="1600" dirty="0" smtClean="0"/>
              <a:t>を作成。</a:t>
            </a:r>
            <a:endParaRPr kumimoji="1" lang="en-US" altLang="ja-JP" sz="1600" dirty="0" smtClean="0"/>
          </a:p>
          <a:p>
            <a:pPr marL="179388" indent="-179388">
              <a:spcAft>
                <a:spcPts val="600"/>
              </a:spcAft>
            </a:pPr>
            <a:r>
              <a:rPr kumimoji="1" lang="ja-JP" altLang="en-US" sz="1600" dirty="0" smtClean="0"/>
              <a:t>○</a:t>
            </a:r>
            <a:r>
              <a:rPr kumimoji="1" lang="ja-JP" altLang="en-US" sz="1600" b="1" u="sng" dirty="0" smtClean="0"/>
              <a:t>市町村が、介護の地域支援事業・国保の保健事業との一体的な取組</a:t>
            </a:r>
            <a:r>
              <a:rPr kumimoji="1" lang="ja-JP" altLang="en-US" sz="1600" dirty="0" smtClean="0"/>
              <a:t>を実施。</a:t>
            </a:r>
            <a:endParaRPr kumimoji="1" lang="en-US" altLang="ja-JP" sz="1600" dirty="0" smtClean="0"/>
          </a:p>
          <a:p>
            <a:pPr marL="179388" indent="-179388">
              <a:spcAft>
                <a:spcPts val="600"/>
              </a:spcAft>
            </a:pPr>
            <a:r>
              <a:rPr kumimoji="1" lang="ja-JP" altLang="en-US" sz="1600" dirty="0" smtClean="0"/>
              <a:t>　（例）データ分析、アウトリーチ支援、通いの場への</a:t>
            </a:r>
            <a:r>
              <a:rPr kumimoji="1" lang="en-US" altLang="ja-JP" sz="1600" dirty="0" smtClean="0"/>
              <a:t/>
            </a:r>
            <a:br>
              <a:rPr kumimoji="1" lang="en-US" altLang="ja-JP" sz="1600" dirty="0" smtClean="0"/>
            </a:br>
            <a:r>
              <a:rPr kumimoji="1" lang="ja-JP" altLang="en-US" sz="1600" dirty="0" smtClean="0"/>
              <a:t>　　  参画、支援メニューの改善　等　　　　　</a:t>
            </a:r>
            <a:endParaRPr kumimoji="1" lang="en-US" altLang="ja-JP" sz="1600" dirty="0" smtClean="0"/>
          </a:p>
          <a:p>
            <a:pPr marL="179388" indent="-179388">
              <a:spcAft>
                <a:spcPts val="600"/>
              </a:spcAft>
            </a:pPr>
            <a:r>
              <a:rPr kumimoji="1" lang="ja-JP" altLang="en-US" sz="1600" dirty="0" smtClean="0"/>
              <a:t>○</a:t>
            </a:r>
            <a:r>
              <a:rPr kumimoji="1" lang="ja-JP" altLang="en-US" sz="1600" b="1" u="sng" dirty="0" smtClean="0"/>
              <a:t>広域連合</a:t>
            </a:r>
            <a:r>
              <a:rPr kumimoji="1" lang="ja-JP" altLang="en-US" sz="1600" b="1" dirty="0" smtClean="0"/>
              <a:t>に</a:t>
            </a:r>
            <a:r>
              <a:rPr kumimoji="1" lang="ja-JP" altLang="en-US" sz="1600" b="1" u="sng" dirty="0" smtClean="0"/>
              <a:t>被保険者の医療情報等の提供</a:t>
            </a:r>
            <a:r>
              <a:rPr kumimoji="1" lang="ja-JP" altLang="en-US" sz="1600" dirty="0" smtClean="0"/>
              <a:t>を求めることができる。</a:t>
            </a:r>
            <a:endParaRPr kumimoji="1" lang="en-US" altLang="ja-JP" sz="1600" dirty="0"/>
          </a:p>
          <a:p>
            <a:pPr marL="179388" indent="-179388">
              <a:spcAft>
                <a:spcPts val="600"/>
              </a:spcAft>
            </a:pPr>
            <a:r>
              <a:rPr kumimoji="1" lang="ja-JP" altLang="en-US" sz="1600" dirty="0" smtClean="0"/>
              <a:t>○地域</a:t>
            </a:r>
            <a:r>
              <a:rPr kumimoji="1" lang="ja-JP" altLang="en-US" sz="1600" smtClean="0"/>
              <a:t>ケア会議等も</a:t>
            </a:r>
            <a:r>
              <a:rPr kumimoji="1" lang="ja-JP" altLang="en-US" sz="1600" dirty="0" smtClean="0"/>
              <a:t>活用。</a:t>
            </a:r>
            <a:endParaRPr kumimoji="1" lang="en-US" altLang="ja-JP" sz="1600" dirty="0" smtClean="0"/>
          </a:p>
        </p:txBody>
      </p:sp>
      <p:sp>
        <p:nvSpPr>
          <p:cNvPr id="96" name="テキスト ボックス 95"/>
          <p:cNvSpPr txBox="1"/>
          <p:nvPr/>
        </p:nvSpPr>
        <p:spPr>
          <a:xfrm>
            <a:off x="1405398" y="5316666"/>
            <a:ext cx="6215395" cy="338554"/>
          </a:xfrm>
          <a:prstGeom prst="rect">
            <a:avLst/>
          </a:prstGeom>
          <a:noFill/>
        </p:spPr>
        <p:txBody>
          <a:bodyPr wrap="square" rtlCol="0">
            <a:spAutoFit/>
          </a:bodyPr>
          <a:lstStyle/>
          <a:p>
            <a:r>
              <a:rPr kumimoji="1" lang="ja-JP" altLang="en-US" sz="1600" dirty="0" smtClean="0"/>
              <a:t>○事例の横展開、県内の健康課題の俯瞰的把握、事業の評価　等</a:t>
            </a:r>
            <a:endParaRPr kumimoji="1" lang="en-US" altLang="ja-JP" sz="1600" dirty="0"/>
          </a:p>
        </p:txBody>
      </p:sp>
      <p:sp>
        <p:nvSpPr>
          <p:cNvPr id="17" name="テキスト ボックス 16"/>
          <p:cNvSpPr txBox="1"/>
          <p:nvPr/>
        </p:nvSpPr>
        <p:spPr>
          <a:xfrm>
            <a:off x="347908" y="469284"/>
            <a:ext cx="9280705" cy="861774"/>
          </a:xfrm>
          <a:prstGeom prst="rect">
            <a:avLst/>
          </a:prstGeom>
          <a:noFill/>
        </p:spPr>
        <p:txBody>
          <a:bodyPr wrap="square" rtlCol="0">
            <a:spAutoFit/>
          </a:bodyPr>
          <a:lstStyle/>
          <a:p>
            <a:pPr>
              <a:lnSpc>
                <a:spcPts val="2000"/>
              </a:lnSpc>
            </a:pPr>
            <a:r>
              <a:rPr kumimoji="1" lang="ja-JP" altLang="en-US" sz="1600" dirty="0"/>
              <a:t>高齢者の</a:t>
            </a:r>
            <a:r>
              <a:rPr kumimoji="1" lang="ja-JP" altLang="en-US" sz="1600" dirty="0" smtClean="0"/>
              <a:t>心身の多様</a:t>
            </a:r>
            <a:r>
              <a:rPr kumimoji="1" lang="ja-JP" altLang="en-US" sz="1600" dirty="0"/>
              <a:t>な課題に</a:t>
            </a:r>
            <a:r>
              <a:rPr kumimoji="1" lang="ja-JP" altLang="en-US" sz="1600" dirty="0" smtClean="0"/>
              <a:t>対応し、きめ細かな支援を実施するため、</a:t>
            </a:r>
            <a:r>
              <a:rPr kumimoji="1" lang="ja-JP" altLang="en-US" sz="1600" b="1" u="sng" dirty="0" smtClean="0"/>
              <a:t>高齢者</a:t>
            </a:r>
            <a:r>
              <a:rPr kumimoji="1" lang="ja-JP" altLang="en-US" sz="1600" b="1" u="sng" dirty="0"/>
              <a:t>の保健事業</a:t>
            </a:r>
            <a:r>
              <a:rPr kumimoji="1" lang="ja-JP" altLang="en-US" sz="1600" dirty="0"/>
              <a:t>について、</a:t>
            </a:r>
            <a:r>
              <a:rPr kumimoji="1" lang="en-US" altLang="ja-JP" sz="1600" dirty="0" smtClean="0"/>
              <a:t/>
            </a:r>
            <a:br>
              <a:rPr kumimoji="1" lang="en-US" altLang="ja-JP" sz="1600" dirty="0" smtClean="0"/>
            </a:br>
            <a:r>
              <a:rPr kumimoji="1" lang="ja-JP" altLang="en-US" sz="1600" dirty="0" smtClean="0"/>
              <a:t>広域連合と市町村の連携内容を明示し、</a:t>
            </a:r>
            <a:r>
              <a:rPr kumimoji="1" lang="ja-JP" altLang="en-US" sz="1600" b="1" u="sng" dirty="0" smtClean="0"/>
              <a:t>市町村において、介護保険の地域支援事業や国民健康保険の保健事業と一体的に実施</a:t>
            </a:r>
            <a:r>
              <a:rPr kumimoji="1" lang="ja-JP" altLang="en-US" sz="1600" dirty="0" smtClean="0"/>
              <a:t>。</a:t>
            </a:r>
            <a:endParaRPr kumimoji="1" lang="en-US" altLang="ja-JP" sz="1600" dirty="0"/>
          </a:p>
        </p:txBody>
      </p:sp>
      <p:sp>
        <p:nvSpPr>
          <p:cNvPr id="22" name="テキスト ボックス 21"/>
          <p:cNvSpPr txBox="1"/>
          <p:nvPr/>
        </p:nvSpPr>
        <p:spPr>
          <a:xfrm>
            <a:off x="188532" y="5740420"/>
            <a:ext cx="1130943" cy="52322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国保中央会国保連合会</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1424539" y="5798298"/>
            <a:ext cx="5985282" cy="338554"/>
          </a:xfrm>
          <a:prstGeom prst="rect">
            <a:avLst/>
          </a:prstGeom>
          <a:noFill/>
        </p:spPr>
        <p:txBody>
          <a:bodyPr wrap="square" rtlCol="0">
            <a:spAutoFit/>
          </a:bodyPr>
          <a:lstStyle/>
          <a:p>
            <a:r>
              <a:rPr kumimoji="1" lang="ja-JP" altLang="en-US" sz="1600" dirty="0" smtClean="0"/>
              <a:t>○データ分析手法の研修・支援、実施状況等の分析・評価　等</a:t>
            </a:r>
            <a:endParaRPr kumimoji="1" lang="en-US" altLang="ja-JP" sz="1600" dirty="0" smtClean="0"/>
          </a:p>
        </p:txBody>
      </p:sp>
      <p:sp>
        <p:nvSpPr>
          <p:cNvPr id="4" name="角丸四角形 3"/>
          <p:cNvSpPr/>
          <p:nvPr/>
        </p:nvSpPr>
        <p:spPr>
          <a:xfrm>
            <a:off x="67961" y="5176583"/>
            <a:ext cx="7884715" cy="1645090"/>
          </a:xfrm>
          <a:prstGeom prst="roundRect">
            <a:avLst>
              <a:gd name="adj" fmla="val 12019"/>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755785" y="4788731"/>
            <a:ext cx="1061534" cy="307777"/>
          </a:xfrm>
          <a:prstGeom prst="rect">
            <a:avLst/>
          </a:prstGeom>
          <a:noFill/>
        </p:spPr>
        <p:txBody>
          <a:bodyPr wrap="square" rtlCol="0">
            <a:spAutoFit/>
          </a:bodyPr>
          <a:lstStyle/>
          <a:p>
            <a:pPr algn="ctr"/>
            <a:r>
              <a:rPr kumimoji="1" lang="ja-JP" altLang="en-US" sz="1400" dirty="0" smtClean="0"/>
              <a:t>必要な援助</a:t>
            </a:r>
            <a:endParaRPr kumimoji="1" lang="en-US" altLang="ja-JP" sz="1400" dirty="0" smtClean="0"/>
          </a:p>
        </p:txBody>
      </p:sp>
      <p:cxnSp>
        <p:nvCxnSpPr>
          <p:cNvPr id="31" name="直線矢印コネクタ 30"/>
          <p:cNvCxnSpPr/>
          <p:nvPr/>
        </p:nvCxnSpPr>
        <p:spPr>
          <a:xfrm>
            <a:off x="4676232" y="1990752"/>
            <a:ext cx="1980000" cy="0"/>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8209601" y="5322011"/>
            <a:ext cx="1502101" cy="984885"/>
          </a:xfrm>
          <a:prstGeom prst="rect">
            <a:avLst/>
          </a:prstGeom>
          <a:solidFill>
            <a:srgbClr val="FFFFD3"/>
          </a:solidFill>
          <a:ln>
            <a:noFill/>
            <a:prstDash val="sysDot"/>
          </a:ln>
        </p:spPr>
        <p:txBody>
          <a:bodyPr wrap="square" rtlCol="0">
            <a:spAutoFit/>
          </a:bodyPr>
          <a:lstStyle/>
          <a:p>
            <a:r>
              <a:rPr kumimoji="1" lang="ja-JP" altLang="en-US" sz="1100" dirty="0" smtClean="0"/>
              <a:t>事業の一部を民間機関に委託できる。</a:t>
            </a:r>
            <a:endParaRPr kumimoji="1" lang="en-US" altLang="ja-JP" sz="1100" dirty="0" smtClean="0"/>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p:txBody>
      </p:sp>
      <p:sp>
        <p:nvSpPr>
          <p:cNvPr id="5" name="上矢印 4"/>
          <p:cNvSpPr/>
          <p:nvPr/>
        </p:nvSpPr>
        <p:spPr>
          <a:xfrm>
            <a:off x="4775714" y="4766824"/>
            <a:ext cx="746569" cy="351207"/>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上矢印 31"/>
          <p:cNvSpPr/>
          <p:nvPr/>
        </p:nvSpPr>
        <p:spPr>
          <a:xfrm rot="5400000">
            <a:off x="1948848" y="2911929"/>
            <a:ext cx="1320420" cy="278648"/>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774021" y="1475808"/>
            <a:ext cx="7079286" cy="32624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743193" y="1455367"/>
            <a:ext cx="7058838" cy="307777"/>
          </a:xfrm>
          <a:prstGeom prst="rect">
            <a:avLst/>
          </a:prstGeom>
          <a:noFill/>
        </p:spPr>
        <p:txBody>
          <a:bodyPr wrap="square" rtlCol="0">
            <a:spAutoFit/>
          </a:bodyPr>
          <a:lstStyle/>
          <a:p>
            <a:pPr algn="ctr"/>
            <a:r>
              <a:rPr kumimoji="1" lang="ja-JP" altLang="en-US" sz="1400" b="1" u="sng" dirty="0" smtClean="0">
                <a:solidFill>
                  <a:schemeClr val="accent6">
                    <a:lumMod val="75000"/>
                  </a:schemeClr>
                </a:solidFill>
              </a:rPr>
              <a:t>＜市町村が、介護の地域支援事業・国保の保健事業との一体的</a:t>
            </a:r>
            <a:r>
              <a:rPr kumimoji="1" lang="ja-JP" altLang="en-US" sz="1400" b="1" u="sng" dirty="0">
                <a:solidFill>
                  <a:schemeClr val="accent6">
                    <a:lumMod val="75000"/>
                  </a:schemeClr>
                </a:solidFill>
              </a:rPr>
              <a:t>な取組を</a:t>
            </a:r>
            <a:r>
              <a:rPr kumimoji="1" lang="ja-JP" altLang="en-US" sz="1400" b="1" u="sng" dirty="0" smtClean="0">
                <a:solidFill>
                  <a:schemeClr val="accent6">
                    <a:lumMod val="75000"/>
                  </a:schemeClr>
                </a:solidFill>
              </a:rPr>
              <a:t>実施＞</a:t>
            </a:r>
            <a:endParaRPr kumimoji="1" lang="ja-JP" altLang="en-US" sz="1400" b="1" u="sng" dirty="0">
              <a:solidFill>
                <a:schemeClr val="accent6">
                  <a:lumMod val="75000"/>
                </a:schemeClr>
              </a:solidFill>
            </a:endParaRPr>
          </a:p>
        </p:txBody>
      </p:sp>
      <p:cxnSp>
        <p:nvCxnSpPr>
          <p:cNvPr id="36" name="直線矢印コネクタ 35"/>
          <p:cNvCxnSpPr/>
          <p:nvPr/>
        </p:nvCxnSpPr>
        <p:spPr>
          <a:xfrm rot="5400000">
            <a:off x="8638924" y="5039672"/>
            <a:ext cx="504000" cy="0"/>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532812" y="4744070"/>
            <a:ext cx="1383782" cy="461665"/>
          </a:xfrm>
          <a:prstGeom prst="rect">
            <a:avLst/>
          </a:prstGeom>
          <a:noFill/>
        </p:spPr>
        <p:txBody>
          <a:bodyPr wrap="square" rtlCol="0">
            <a:spAutoFit/>
          </a:bodyPr>
          <a:lstStyle/>
          <a:p>
            <a:pPr algn="ctr"/>
            <a:r>
              <a:rPr kumimoji="1" lang="ja-JP" altLang="en-US" sz="1200" dirty="0" smtClean="0"/>
              <a:t>都道府県への</a:t>
            </a:r>
            <a:endParaRPr kumimoji="1" lang="en-US" altLang="ja-JP" sz="1200" dirty="0" smtClean="0"/>
          </a:p>
          <a:p>
            <a:pPr algn="ctr"/>
            <a:r>
              <a:rPr kumimoji="1" lang="ja-JP" altLang="en-US" sz="1200" dirty="0" smtClean="0"/>
              <a:t>報告・相談</a:t>
            </a:r>
            <a:endParaRPr kumimoji="1" lang="en-US" altLang="ja-JP" sz="1200" dirty="0" smtClean="0"/>
          </a:p>
        </p:txBody>
      </p:sp>
      <p:sp>
        <p:nvSpPr>
          <p:cNvPr id="35" name="テキスト ボックス 34"/>
          <p:cNvSpPr txBox="1"/>
          <p:nvPr/>
        </p:nvSpPr>
        <p:spPr>
          <a:xfrm>
            <a:off x="188531" y="6315245"/>
            <a:ext cx="1130943" cy="461665"/>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三師会等の</a:t>
            </a: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ja-JP" altLang="en-US" sz="1200" dirty="0" smtClean="0">
                <a:latin typeface="ＭＳ Ｐゴシック" panose="020B0600070205080204" pitchFamily="50" charset="-128"/>
                <a:ea typeface="ＭＳ Ｐゴシック" panose="020B0600070205080204" pitchFamily="50" charset="-128"/>
              </a:rPr>
              <a:t>医療関係団体</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38" name="正方形/長方形 37"/>
          <p:cNvSpPr/>
          <p:nvPr/>
        </p:nvSpPr>
        <p:spPr>
          <a:xfrm>
            <a:off x="1424539" y="6297810"/>
            <a:ext cx="6425565" cy="461169"/>
          </a:xfrm>
          <a:prstGeom prst="rect">
            <a:avLst/>
          </a:prstGeom>
          <a:solidFill>
            <a:schemeClr val="accent5">
              <a:lumMod val="20000"/>
              <a:lumOff val="80000"/>
              <a:alpha val="4274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424539" y="6362495"/>
            <a:ext cx="6215395" cy="338554"/>
          </a:xfrm>
          <a:prstGeom prst="rect">
            <a:avLst/>
          </a:prstGeom>
          <a:noFill/>
        </p:spPr>
        <p:txBody>
          <a:bodyPr wrap="square" rtlCol="0">
            <a:spAutoFit/>
          </a:bodyPr>
          <a:lstStyle/>
          <a:p>
            <a:r>
              <a:rPr kumimoji="1" lang="ja-JP" altLang="en-US" sz="1600" dirty="0" smtClean="0"/>
              <a:t>○取組全体への助言、かかりつけ医等との連携強化　等</a:t>
            </a:r>
            <a:endParaRPr kumimoji="1" lang="en-US" altLang="ja-JP" sz="1600" dirty="0"/>
          </a:p>
        </p:txBody>
      </p:sp>
      <p:sp>
        <p:nvSpPr>
          <p:cNvPr id="40" name="上矢印 39"/>
          <p:cNvSpPr/>
          <p:nvPr/>
        </p:nvSpPr>
        <p:spPr>
          <a:xfrm rot="10800000">
            <a:off x="5930581" y="4796839"/>
            <a:ext cx="746569" cy="321192"/>
          </a:xfrm>
          <a:prstGeom prst="up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139953" y="5738716"/>
            <a:ext cx="1775012" cy="564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（市町村</a:t>
            </a:r>
            <a:r>
              <a:rPr kumimoji="1" lang="ja-JP" altLang="en-US" sz="1100" dirty="0">
                <a:solidFill>
                  <a:schemeClr val="tx1"/>
                </a:solidFill>
                <a:latin typeface="ＭＳ ゴシック" panose="020B0609070205080204" pitchFamily="49" charset="-128"/>
                <a:ea typeface="ＭＳ ゴシック" panose="020B0609070205080204" pitchFamily="49" charset="-128"/>
              </a:rPr>
              <a:t>は事業</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の</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実施</a:t>
            </a:r>
            <a:r>
              <a:rPr kumimoji="1" lang="ja-JP" altLang="en-US" sz="1100" dirty="0">
                <a:solidFill>
                  <a:schemeClr val="tx1"/>
                </a:solidFill>
                <a:latin typeface="ＭＳ ゴシック" panose="020B0609070205080204" pitchFamily="49" charset="-128"/>
                <a:ea typeface="ＭＳ ゴシック" panose="020B0609070205080204" pitchFamily="49" charset="-128"/>
              </a:rPr>
              <a:t>状況</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を把握、</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　検証）</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p:txBody>
      </p:sp>
      <p:grpSp>
        <p:nvGrpSpPr>
          <p:cNvPr id="14" name="グループ化 13"/>
          <p:cNvGrpSpPr/>
          <p:nvPr/>
        </p:nvGrpSpPr>
        <p:grpSpPr>
          <a:xfrm>
            <a:off x="1725646" y="2629098"/>
            <a:ext cx="374094" cy="307777"/>
            <a:chOff x="-765023" y="1778038"/>
            <a:chExt cx="374094" cy="307777"/>
          </a:xfrm>
        </p:grpSpPr>
        <p:sp>
          <p:nvSpPr>
            <p:cNvPr id="10" name="テキスト ボックス 9"/>
            <p:cNvSpPr txBox="1"/>
            <p:nvPr/>
          </p:nvSpPr>
          <p:spPr>
            <a:xfrm>
              <a:off x="-765023" y="1778038"/>
              <a:ext cx="374094" cy="307777"/>
            </a:xfrm>
            <a:prstGeom prst="rect">
              <a:avLst/>
            </a:prstGeom>
            <a:noFill/>
          </p:spPr>
          <p:txBody>
            <a:bodyPr wrap="square" rtlCol="0">
              <a:spAutoFit/>
            </a:bodyPr>
            <a:lstStyle/>
            <a:p>
              <a:r>
                <a:rPr kumimoji="1" lang="ja-JP" altLang="en-US" sz="1400" dirty="0" smtClean="0">
                  <a:solidFill>
                    <a:srgbClr val="FF0000"/>
                  </a:solidFill>
                </a:rPr>
                <a:t>法</a:t>
              </a:r>
              <a:endParaRPr kumimoji="1" lang="ja-JP" altLang="en-US" sz="1400" dirty="0">
                <a:solidFill>
                  <a:srgbClr val="FF0000"/>
                </a:solidFill>
              </a:endParaRPr>
            </a:p>
          </p:txBody>
        </p:sp>
        <p:sp>
          <p:nvSpPr>
            <p:cNvPr id="12" name="楕円 11"/>
            <p:cNvSpPr/>
            <p:nvPr/>
          </p:nvSpPr>
          <p:spPr>
            <a:xfrm>
              <a:off x="-711927" y="1810126"/>
              <a:ext cx="248160" cy="248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a:off x="3558456" y="2798884"/>
            <a:ext cx="374094" cy="307777"/>
            <a:chOff x="-765023" y="1778038"/>
            <a:chExt cx="374094" cy="307777"/>
          </a:xfrm>
        </p:grpSpPr>
        <p:sp>
          <p:nvSpPr>
            <p:cNvPr id="42" name="テキスト ボックス 41"/>
            <p:cNvSpPr txBox="1"/>
            <p:nvPr/>
          </p:nvSpPr>
          <p:spPr>
            <a:xfrm>
              <a:off x="-765023" y="1778038"/>
              <a:ext cx="374094" cy="307777"/>
            </a:xfrm>
            <a:prstGeom prst="rect">
              <a:avLst/>
            </a:prstGeom>
            <a:noFill/>
          </p:spPr>
          <p:txBody>
            <a:bodyPr wrap="square" rtlCol="0">
              <a:spAutoFit/>
            </a:bodyPr>
            <a:lstStyle/>
            <a:p>
              <a:r>
                <a:rPr kumimoji="1" lang="ja-JP" altLang="en-US" sz="1400" dirty="0" smtClean="0">
                  <a:solidFill>
                    <a:srgbClr val="FF0000"/>
                  </a:solidFill>
                </a:rPr>
                <a:t>法</a:t>
              </a:r>
              <a:endParaRPr kumimoji="1" lang="ja-JP" altLang="en-US" sz="1400" dirty="0">
                <a:solidFill>
                  <a:srgbClr val="FF0000"/>
                </a:solidFill>
              </a:endParaRPr>
            </a:p>
          </p:txBody>
        </p:sp>
        <p:sp>
          <p:nvSpPr>
            <p:cNvPr id="43" name="楕円 42"/>
            <p:cNvSpPr/>
            <p:nvPr/>
          </p:nvSpPr>
          <p:spPr>
            <a:xfrm>
              <a:off x="-711927" y="1810126"/>
              <a:ext cx="248160" cy="248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9455778" y="2237154"/>
            <a:ext cx="374094" cy="307777"/>
            <a:chOff x="-765023" y="1778038"/>
            <a:chExt cx="374094" cy="307777"/>
          </a:xfrm>
        </p:grpSpPr>
        <p:sp>
          <p:nvSpPr>
            <p:cNvPr id="45" name="テキスト ボックス 44"/>
            <p:cNvSpPr txBox="1"/>
            <p:nvPr/>
          </p:nvSpPr>
          <p:spPr>
            <a:xfrm>
              <a:off x="-765023" y="1778038"/>
              <a:ext cx="374094" cy="307777"/>
            </a:xfrm>
            <a:prstGeom prst="rect">
              <a:avLst/>
            </a:prstGeom>
            <a:noFill/>
          </p:spPr>
          <p:txBody>
            <a:bodyPr wrap="square" rtlCol="0">
              <a:spAutoFit/>
            </a:bodyPr>
            <a:lstStyle/>
            <a:p>
              <a:r>
                <a:rPr kumimoji="1" lang="ja-JP" altLang="en-US" sz="1400" dirty="0" smtClean="0">
                  <a:solidFill>
                    <a:srgbClr val="FF0000"/>
                  </a:solidFill>
                </a:rPr>
                <a:t>法</a:t>
              </a:r>
              <a:endParaRPr kumimoji="1" lang="ja-JP" altLang="en-US" sz="1400" dirty="0">
                <a:solidFill>
                  <a:srgbClr val="FF0000"/>
                </a:solidFill>
              </a:endParaRPr>
            </a:p>
          </p:txBody>
        </p:sp>
        <p:sp>
          <p:nvSpPr>
            <p:cNvPr id="46" name="楕円 45"/>
            <p:cNvSpPr/>
            <p:nvPr/>
          </p:nvSpPr>
          <p:spPr>
            <a:xfrm>
              <a:off x="-711927" y="1810126"/>
              <a:ext cx="248160" cy="248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7617672" y="2841127"/>
            <a:ext cx="374094" cy="307777"/>
            <a:chOff x="-765023" y="1778038"/>
            <a:chExt cx="374094" cy="307777"/>
          </a:xfrm>
        </p:grpSpPr>
        <p:sp>
          <p:nvSpPr>
            <p:cNvPr id="48" name="テキスト ボックス 47"/>
            <p:cNvSpPr txBox="1"/>
            <p:nvPr/>
          </p:nvSpPr>
          <p:spPr>
            <a:xfrm>
              <a:off x="-765023" y="1778038"/>
              <a:ext cx="374094" cy="307777"/>
            </a:xfrm>
            <a:prstGeom prst="rect">
              <a:avLst/>
            </a:prstGeom>
            <a:noFill/>
          </p:spPr>
          <p:txBody>
            <a:bodyPr wrap="square" rtlCol="0">
              <a:spAutoFit/>
            </a:bodyPr>
            <a:lstStyle/>
            <a:p>
              <a:r>
                <a:rPr kumimoji="1" lang="ja-JP" altLang="en-US" sz="1400" dirty="0" smtClean="0">
                  <a:solidFill>
                    <a:srgbClr val="FF0000"/>
                  </a:solidFill>
                </a:rPr>
                <a:t>法</a:t>
              </a:r>
              <a:endParaRPr kumimoji="1" lang="ja-JP" altLang="en-US" sz="1400" dirty="0">
                <a:solidFill>
                  <a:srgbClr val="FF0000"/>
                </a:solidFill>
              </a:endParaRPr>
            </a:p>
          </p:txBody>
        </p:sp>
        <p:sp>
          <p:nvSpPr>
            <p:cNvPr id="49" name="楕円 48"/>
            <p:cNvSpPr/>
            <p:nvPr/>
          </p:nvSpPr>
          <p:spPr>
            <a:xfrm>
              <a:off x="-711927" y="1810126"/>
              <a:ext cx="248160" cy="248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6680197" y="3960492"/>
            <a:ext cx="374094" cy="307777"/>
            <a:chOff x="-765023" y="1778038"/>
            <a:chExt cx="374094" cy="307777"/>
          </a:xfrm>
        </p:grpSpPr>
        <p:sp>
          <p:nvSpPr>
            <p:cNvPr id="51" name="テキスト ボックス 50"/>
            <p:cNvSpPr txBox="1"/>
            <p:nvPr/>
          </p:nvSpPr>
          <p:spPr>
            <a:xfrm>
              <a:off x="-765023" y="1778038"/>
              <a:ext cx="374094" cy="307777"/>
            </a:xfrm>
            <a:prstGeom prst="rect">
              <a:avLst/>
            </a:prstGeom>
            <a:noFill/>
          </p:spPr>
          <p:txBody>
            <a:bodyPr wrap="square" rtlCol="0">
              <a:spAutoFit/>
            </a:bodyPr>
            <a:lstStyle/>
            <a:p>
              <a:r>
                <a:rPr kumimoji="1" lang="ja-JP" altLang="en-US" sz="1400" dirty="0" smtClean="0">
                  <a:solidFill>
                    <a:srgbClr val="FF0000"/>
                  </a:solidFill>
                </a:rPr>
                <a:t>法</a:t>
              </a:r>
              <a:endParaRPr kumimoji="1" lang="ja-JP" altLang="en-US" sz="1400" dirty="0">
                <a:solidFill>
                  <a:srgbClr val="FF0000"/>
                </a:solidFill>
              </a:endParaRPr>
            </a:p>
          </p:txBody>
        </p:sp>
        <p:sp>
          <p:nvSpPr>
            <p:cNvPr id="52" name="楕円 51"/>
            <p:cNvSpPr/>
            <p:nvPr/>
          </p:nvSpPr>
          <p:spPr>
            <a:xfrm>
              <a:off x="-711927" y="1810126"/>
              <a:ext cx="248160" cy="248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p:cNvGrpSpPr/>
          <p:nvPr/>
        </p:nvGrpSpPr>
        <p:grpSpPr>
          <a:xfrm>
            <a:off x="6846660" y="5813686"/>
            <a:ext cx="374094" cy="307777"/>
            <a:chOff x="-765023" y="1778038"/>
            <a:chExt cx="374094" cy="307777"/>
          </a:xfrm>
        </p:grpSpPr>
        <p:sp>
          <p:nvSpPr>
            <p:cNvPr id="54" name="テキスト ボックス 53"/>
            <p:cNvSpPr txBox="1"/>
            <p:nvPr/>
          </p:nvSpPr>
          <p:spPr>
            <a:xfrm>
              <a:off x="-765023" y="1778038"/>
              <a:ext cx="374094" cy="307777"/>
            </a:xfrm>
            <a:prstGeom prst="rect">
              <a:avLst/>
            </a:prstGeom>
            <a:noFill/>
          </p:spPr>
          <p:txBody>
            <a:bodyPr wrap="square" rtlCol="0">
              <a:spAutoFit/>
            </a:bodyPr>
            <a:lstStyle/>
            <a:p>
              <a:r>
                <a:rPr kumimoji="1" lang="ja-JP" altLang="en-US" sz="1400" dirty="0" smtClean="0">
                  <a:solidFill>
                    <a:srgbClr val="FF0000"/>
                  </a:solidFill>
                </a:rPr>
                <a:t>法</a:t>
              </a:r>
              <a:endParaRPr kumimoji="1" lang="ja-JP" altLang="en-US" sz="1400" dirty="0">
                <a:solidFill>
                  <a:srgbClr val="FF0000"/>
                </a:solidFill>
              </a:endParaRPr>
            </a:p>
          </p:txBody>
        </p:sp>
        <p:sp>
          <p:nvSpPr>
            <p:cNvPr id="55" name="楕円 54"/>
            <p:cNvSpPr/>
            <p:nvPr/>
          </p:nvSpPr>
          <p:spPr>
            <a:xfrm>
              <a:off x="-711927" y="1810126"/>
              <a:ext cx="248160" cy="248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正方形/長方形 55"/>
          <p:cNvSpPr/>
          <p:nvPr/>
        </p:nvSpPr>
        <p:spPr>
          <a:xfrm>
            <a:off x="0" y="0"/>
            <a:ext cx="9921598" cy="3691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ja-JP" altLang="ja-JP" b="1" dirty="0" smtClean="0">
                <a:latin typeface="メイリオ" panose="020B0604030504040204" pitchFamily="50" charset="-128"/>
                <a:ea typeface="メイリオ" panose="020B0604030504040204" pitchFamily="50" charset="-128"/>
              </a:rPr>
              <a:t>高齢者</a:t>
            </a:r>
            <a:r>
              <a:rPr lang="ja-JP" altLang="ja-JP" b="1" dirty="0">
                <a:latin typeface="メイリオ" panose="020B0604030504040204" pitchFamily="50" charset="-128"/>
                <a:ea typeface="メイリオ" panose="020B0604030504040204" pitchFamily="50" charset="-128"/>
              </a:rPr>
              <a:t>の保健事業と介護予防の一体的な実施</a:t>
            </a:r>
            <a:r>
              <a:rPr lang="ja-JP" altLang="en-US" b="1" dirty="0">
                <a:latin typeface="メイリオ" panose="020B0604030504040204" pitchFamily="50" charset="-128"/>
                <a:ea typeface="メイリオ" panose="020B0604030504040204" pitchFamily="50" charset="-128"/>
              </a:rPr>
              <a:t>（スキーム図）</a:t>
            </a:r>
          </a:p>
        </p:txBody>
      </p:sp>
      <p:sp>
        <p:nvSpPr>
          <p:cNvPr id="57" name="テキスト ボックス 56"/>
          <p:cNvSpPr txBox="1"/>
          <p:nvPr/>
        </p:nvSpPr>
        <p:spPr>
          <a:xfrm>
            <a:off x="9289053" y="5530523"/>
            <a:ext cx="374094" cy="307777"/>
          </a:xfrm>
          <a:prstGeom prst="rect">
            <a:avLst/>
          </a:prstGeom>
          <a:noFill/>
        </p:spPr>
        <p:txBody>
          <a:bodyPr wrap="square" rtlCol="0">
            <a:spAutoFit/>
          </a:bodyPr>
          <a:lstStyle/>
          <a:p>
            <a:r>
              <a:rPr kumimoji="1" lang="ja-JP" altLang="en-US" sz="1400" dirty="0" smtClean="0">
                <a:solidFill>
                  <a:srgbClr val="FF0000"/>
                </a:solidFill>
              </a:rPr>
              <a:t>法</a:t>
            </a:r>
            <a:endParaRPr kumimoji="1" lang="ja-JP" altLang="en-US" sz="1400" dirty="0">
              <a:solidFill>
                <a:srgbClr val="FF0000"/>
              </a:solidFill>
            </a:endParaRPr>
          </a:p>
        </p:txBody>
      </p:sp>
      <p:sp>
        <p:nvSpPr>
          <p:cNvPr id="58" name="楕円 57"/>
          <p:cNvSpPr/>
          <p:nvPr/>
        </p:nvSpPr>
        <p:spPr>
          <a:xfrm>
            <a:off x="9352020" y="5564611"/>
            <a:ext cx="248160" cy="248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8358833" y="6428794"/>
            <a:ext cx="374094" cy="307777"/>
          </a:xfrm>
          <a:prstGeom prst="rect">
            <a:avLst/>
          </a:prstGeom>
          <a:noFill/>
        </p:spPr>
        <p:txBody>
          <a:bodyPr wrap="square" rtlCol="0">
            <a:spAutoFit/>
          </a:bodyPr>
          <a:lstStyle/>
          <a:p>
            <a:r>
              <a:rPr kumimoji="1" lang="ja-JP" altLang="en-US" sz="1400" dirty="0" smtClean="0">
                <a:solidFill>
                  <a:srgbClr val="FF0000"/>
                </a:solidFill>
              </a:rPr>
              <a:t>法</a:t>
            </a:r>
            <a:endParaRPr kumimoji="1" lang="ja-JP" altLang="en-US" sz="1400" dirty="0">
              <a:solidFill>
                <a:srgbClr val="FF0000"/>
              </a:solidFill>
            </a:endParaRPr>
          </a:p>
        </p:txBody>
      </p:sp>
      <p:sp>
        <p:nvSpPr>
          <p:cNvPr id="60" name="楕円 59"/>
          <p:cNvSpPr/>
          <p:nvPr/>
        </p:nvSpPr>
        <p:spPr>
          <a:xfrm>
            <a:off x="8421800" y="6455635"/>
            <a:ext cx="248160" cy="248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8616428" y="6458008"/>
            <a:ext cx="1042915" cy="261610"/>
          </a:xfrm>
          <a:prstGeom prst="rect">
            <a:avLst/>
          </a:prstGeom>
          <a:noFill/>
        </p:spPr>
        <p:txBody>
          <a:bodyPr wrap="square" rtlCol="0">
            <a:spAutoFit/>
          </a:bodyPr>
          <a:lstStyle/>
          <a:p>
            <a:pPr algn="ctr"/>
            <a:r>
              <a:rPr kumimoji="1" lang="ja-JP" altLang="en-US" sz="1100" dirty="0" smtClean="0"/>
              <a:t>は法改正事項</a:t>
            </a:r>
            <a:endParaRPr kumimoji="1" lang="en-US" altLang="ja-JP" sz="1100" dirty="0" smtClean="0"/>
          </a:p>
        </p:txBody>
      </p:sp>
      <p:sp>
        <p:nvSpPr>
          <p:cNvPr id="62" name="テキスト ボックス 61"/>
          <p:cNvSpPr txBox="1"/>
          <p:nvPr/>
        </p:nvSpPr>
        <p:spPr>
          <a:xfrm>
            <a:off x="8097942" y="6462240"/>
            <a:ext cx="421172" cy="276999"/>
          </a:xfrm>
          <a:prstGeom prst="rect">
            <a:avLst/>
          </a:prstGeom>
          <a:noFill/>
        </p:spPr>
        <p:txBody>
          <a:bodyPr wrap="square" rtlCol="0">
            <a:spAutoFit/>
          </a:bodyPr>
          <a:lstStyle/>
          <a:p>
            <a:pPr algn="ctr"/>
            <a:r>
              <a:rPr kumimoji="1" lang="en-US" altLang="ja-JP" sz="1200" b="1" dirty="0" smtClean="0"/>
              <a:t>※</a:t>
            </a:r>
          </a:p>
        </p:txBody>
      </p:sp>
      <p:sp>
        <p:nvSpPr>
          <p:cNvPr id="63" name="テキスト ボックス 62"/>
          <p:cNvSpPr txBox="1"/>
          <p:nvPr/>
        </p:nvSpPr>
        <p:spPr>
          <a:xfrm>
            <a:off x="4961288" y="1669176"/>
            <a:ext cx="1061534" cy="369332"/>
          </a:xfrm>
          <a:prstGeom prst="rect">
            <a:avLst/>
          </a:prstGeom>
          <a:noFill/>
        </p:spPr>
        <p:txBody>
          <a:bodyPr wrap="square" rtlCol="0">
            <a:spAutoFit/>
          </a:bodyPr>
          <a:lstStyle/>
          <a:p>
            <a:pPr algn="ctr"/>
            <a:r>
              <a:rPr kumimoji="1" lang="ja-JP" altLang="en-US" dirty="0" smtClean="0"/>
              <a:t>委託</a:t>
            </a:r>
            <a:endParaRPr kumimoji="1" lang="en-US" altLang="ja-JP" dirty="0" smtClean="0"/>
          </a:p>
        </p:txBody>
      </p:sp>
      <p:grpSp>
        <p:nvGrpSpPr>
          <p:cNvPr id="66" name="グループ化 65"/>
          <p:cNvGrpSpPr/>
          <p:nvPr/>
        </p:nvGrpSpPr>
        <p:grpSpPr>
          <a:xfrm>
            <a:off x="5762219" y="1707230"/>
            <a:ext cx="374094" cy="307777"/>
            <a:chOff x="-765023" y="1778038"/>
            <a:chExt cx="374094" cy="307777"/>
          </a:xfrm>
        </p:grpSpPr>
        <p:sp>
          <p:nvSpPr>
            <p:cNvPr id="68" name="テキスト ボックス 67"/>
            <p:cNvSpPr txBox="1"/>
            <p:nvPr/>
          </p:nvSpPr>
          <p:spPr>
            <a:xfrm>
              <a:off x="-765023" y="1778038"/>
              <a:ext cx="374094" cy="307777"/>
            </a:xfrm>
            <a:prstGeom prst="rect">
              <a:avLst/>
            </a:prstGeom>
            <a:noFill/>
          </p:spPr>
          <p:txBody>
            <a:bodyPr wrap="square" rtlCol="0">
              <a:spAutoFit/>
            </a:bodyPr>
            <a:lstStyle/>
            <a:p>
              <a:r>
                <a:rPr kumimoji="1" lang="ja-JP" altLang="en-US" sz="1400" dirty="0" smtClean="0">
                  <a:solidFill>
                    <a:srgbClr val="FF0000"/>
                  </a:solidFill>
                </a:rPr>
                <a:t>法</a:t>
              </a:r>
              <a:endParaRPr kumimoji="1" lang="ja-JP" altLang="en-US" sz="1400" dirty="0">
                <a:solidFill>
                  <a:srgbClr val="FF0000"/>
                </a:solidFill>
              </a:endParaRPr>
            </a:p>
          </p:txBody>
        </p:sp>
        <p:sp>
          <p:nvSpPr>
            <p:cNvPr id="69" name="楕円 68"/>
            <p:cNvSpPr/>
            <p:nvPr/>
          </p:nvSpPr>
          <p:spPr>
            <a:xfrm>
              <a:off x="-711927" y="1810126"/>
              <a:ext cx="248160" cy="248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8"/>
          <p:cNvSpPr>
            <a:spLocks noGrp="1"/>
          </p:cNvSpPr>
          <p:nvPr>
            <p:ph type="sldNum" sz="quarter" idx="12"/>
          </p:nvPr>
        </p:nvSpPr>
        <p:spPr>
          <a:xfrm>
            <a:off x="7460728" y="6511106"/>
            <a:ext cx="2311400" cy="365125"/>
          </a:xfrm>
        </p:spPr>
        <p:txBody>
          <a:bodyPr/>
          <a:lstStyle/>
          <a:p>
            <a:fld id="{953860A0-A186-4B98-968A-A1D3FA922E62}" type="slidenum">
              <a:rPr lang="ja-JP" altLang="en-US" smtClean="0">
                <a:solidFill>
                  <a:prstClr val="black">
                    <a:tint val="75000"/>
                  </a:prstClr>
                </a:solidFill>
              </a:rPr>
              <a:pPr/>
              <a:t>45</a:t>
            </a:fld>
            <a:endParaRPr lang="ja-JP" altLang="en-US" dirty="0">
              <a:solidFill>
                <a:prstClr val="black">
                  <a:tint val="75000"/>
                </a:prstClr>
              </a:solidFill>
            </a:endParaRPr>
          </a:p>
        </p:txBody>
      </p:sp>
    </p:spTree>
    <p:extLst>
      <p:ext uri="{BB962C8B-B14F-4D97-AF65-F5344CB8AC3E}">
        <p14:creationId xmlns:p14="http://schemas.microsoft.com/office/powerpoint/2010/main" val="85144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nvPr>
        </p:nvGraphicFramePr>
        <p:xfrm>
          <a:off x="45225" y="1191701"/>
          <a:ext cx="4915711" cy="3035428"/>
        </p:xfrm>
        <a:graphic>
          <a:graphicData uri="http://schemas.openxmlformats.org/presentationml/2006/ole">
            <mc:AlternateContent xmlns:mc="http://schemas.openxmlformats.org/markup-compatibility/2006">
              <mc:Choice xmlns:v="urn:schemas-microsoft-com:vml" Requires="v">
                <p:oleObj spid="_x0000_s1027" name="ワークシート" r:id="rId3" imgW="5021446" imgH="3261273" progId="Excel.Sheet.8">
                  <p:embed/>
                </p:oleObj>
              </mc:Choice>
              <mc:Fallback>
                <p:oleObj name="ワークシート" r:id="rId3" imgW="5021446" imgH="3261273" progId="Excel.Sheet.8">
                  <p:embed/>
                  <p:pic>
                    <p:nvPicPr>
                      <p:cNvPr id="2050" name="Object 2"/>
                      <p:cNvPicPr>
                        <a:picLocks noChangeAspect="1" noChangeArrowheads="1"/>
                      </p:cNvPicPr>
                      <p:nvPr/>
                    </p:nvPicPr>
                    <p:blipFill>
                      <a:blip r:embed="rId4"/>
                      <a:srcRect/>
                      <a:stretch>
                        <a:fillRect/>
                      </a:stretch>
                    </p:blipFill>
                    <p:spPr bwMode="auto">
                      <a:xfrm>
                        <a:off x="45225" y="1191701"/>
                        <a:ext cx="4915711" cy="3035428"/>
                      </a:xfrm>
                      <a:prstGeom prst="rect">
                        <a:avLst/>
                      </a:prstGeom>
                      <a:noFill/>
                      <a:ln>
                        <a:noFill/>
                      </a:ln>
                      <a:effectLst/>
                      <a:extLst/>
                    </p:spPr>
                  </p:pic>
                </p:oleObj>
              </mc:Fallback>
            </mc:AlternateContent>
          </a:graphicData>
        </a:graphic>
      </p:graphicFrame>
      <p:sp>
        <p:nvSpPr>
          <p:cNvPr id="2058" name="AutoShape 9"/>
          <p:cNvSpPr>
            <a:spLocks noChangeArrowheads="1"/>
          </p:cNvSpPr>
          <p:nvPr/>
        </p:nvSpPr>
        <p:spPr bwMode="auto">
          <a:xfrm>
            <a:off x="8429688" y="1538797"/>
            <a:ext cx="1301256" cy="723552"/>
          </a:xfrm>
          <a:prstGeom prst="irregularSeal1">
            <a:avLst/>
          </a:prstGeom>
          <a:noFill/>
          <a:ln w="15875">
            <a:noFill/>
            <a:miter lim="800000"/>
            <a:headEnd/>
            <a:tailEnd/>
          </a:ln>
        </p:spPr>
        <p:txBody>
          <a:bodyPr wrap="none" lIns="65275" tIns="32637" rIns="65275" bIns="32637" anchor="ctr"/>
          <a:lstStyle/>
          <a:p>
            <a:pPr defTabSz="652137"/>
            <a:r>
              <a:rPr lang="ja-JP" altLang="en-US" sz="1199" b="1" dirty="0">
                <a:solidFill>
                  <a:prstClr val="black"/>
                </a:solidFill>
                <a:latin typeface="メイリオ" panose="020B0604030504040204" pitchFamily="50" charset="-128"/>
                <a:ea typeface="メイリオ" panose="020B0604030504040204" pitchFamily="50" charset="-128"/>
              </a:rPr>
              <a:t>要介護認定率に</a:t>
            </a:r>
            <a:endParaRPr lang="en-US" altLang="ja-JP" sz="1199" b="1" dirty="0">
              <a:solidFill>
                <a:prstClr val="black"/>
              </a:solidFill>
              <a:latin typeface="メイリオ" panose="020B0604030504040204" pitchFamily="50" charset="-128"/>
              <a:ea typeface="メイリオ" panose="020B0604030504040204" pitchFamily="50" charset="-128"/>
            </a:endParaRPr>
          </a:p>
          <a:p>
            <a:pPr defTabSz="652137"/>
            <a:r>
              <a:rPr lang="ja-JP" altLang="en-US" sz="1199" b="1" dirty="0">
                <a:solidFill>
                  <a:prstClr val="black"/>
                </a:solidFill>
                <a:latin typeface="メイリオ" panose="020B0604030504040204" pitchFamily="50" charset="-128"/>
                <a:ea typeface="メイリオ" panose="020B0604030504040204" pitchFamily="50" charset="-128"/>
              </a:rPr>
              <a:t>約７．５倍の差</a:t>
            </a:r>
          </a:p>
        </p:txBody>
      </p:sp>
      <p:sp>
        <p:nvSpPr>
          <p:cNvPr id="2051" name="Text Box 16"/>
          <p:cNvSpPr txBox="1">
            <a:spLocks noChangeArrowheads="1"/>
          </p:cNvSpPr>
          <p:nvPr/>
        </p:nvSpPr>
        <p:spPr bwMode="auto">
          <a:xfrm>
            <a:off x="4800661" y="5588203"/>
            <a:ext cx="4398788" cy="1142612"/>
          </a:xfrm>
          <a:prstGeom prst="rect">
            <a:avLst/>
          </a:prstGeom>
          <a:noFill/>
          <a:ln w="12700">
            <a:solidFill>
              <a:schemeClr val="tx1"/>
            </a:solidFill>
            <a:prstDash val="dash"/>
            <a:miter lim="800000"/>
            <a:headEnd/>
            <a:tailEnd/>
          </a:ln>
        </p:spPr>
        <p:txBody>
          <a:bodyPr wrap="square" lIns="65275" tIns="32637" rIns="65275" bIns="32637">
            <a:spAutoFit/>
          </a:bodyPr>
          <a:lstStyle/>
          <a:p>
            <a:pPr defTabSz="913896">
              <a:spcBef>
                <a:spcPct val="50000"/>
              </a:spcBef>
            </a:pPr>
            <a:r>
              <a:rPr lang="ja-JP" altLang="en-US" sz="999" dirty="0">
                <a:solidFill>
                  <a:prstClr val="black"/>
                </a:solidFill>
                <a:latin typeface="メイリオ" panose="020B0604030504040204" pitchFamily="50" charset="-128"/>
                <a:ea typeface="メイリオ" panose="020B0604030504040204" pitchFamily="50" charset="-128"/>
              </a:rPr>
              <a:t>（</a:t>
            </a:r>
            <a:r>
              <a:rPr lang="en-US" altLang="ja-JP" sz="999" dirty="0">
                <a:solidFill>
                  <a:prstClr val="black"/>
                </a:solidFill>
                <a:latin typeface="メイリオ" panose="020B0604030504040204" pitchFamily="50" charset="-128"/>
                <a:ea typeface="メイリオ" panose="020B0604030504040204" pitchFamily="50" charset="-128"/>
              </a:rPr>
              <a:t>※</a:t>
            </a:r>
            <a:r>
              <a:rPr lang="ja-JP" altLang="en-US" sz="999" dirty="0">
                <a:solidFill>
                  <a:prstClr val="black"/>
                </a:solidFill>
                <a:latin typeface="メイリオ" panose="020B0604030504040204" pitchFamily="50" charset="-128"/>
                <a:ea typeface="メイリオ" panose="020B0604030504040204" pitchFamily="50" charset="-128"/>
              </a:rPr>
              <a:t>）調整交付金の計算方法</a:t>
            </a:r>
          </a:p>
          <a:p>
            <a:pPr defTabSz="913896"/>
            <a:r>
              <a:rPr lang="ja-JP" altLang="en-US" sz="999" dirty="0">
                <a:solidFill>
                  <a:prstClr val="black"/>
                </a:solidFill>
                <a:latin typeface="メイリオ" panose="020B0604030504040204" pitchFamily="50" charset="-128"/>
                <a:ea typeface="メイリオ" panose="020B0604030504040204" pitchFamily="50" charset="-128"/>
              </a:rPr>
              <a:t>各市町村の普通調整交付金の交付額</a:t>
            </a:r>
          </a:p>
          <a:p>
            <a:pPr defTabSz="913896"/>
            <a:r>
              <a:rPr lang="ja-JP" altLang="en-US" sz="999" dirty="0">
                <a:solidFill>
                  <a:prstClr val="black"/>
                </a:solidFill>
                <a:latin typeface="メイリオ" panose="020B0604030504040204" pitchFamily="50" charset="-128"/>
                <a:ea typeface="メイリオ" panose="020B0604030504040204" pitchFamily="50" charset="-128"/>
              </a:rPr>
              <a:t>　＝　当該市町村の標準給付費額　</a:t>
            </a:r>
            <a:r>
              <a:rPr lang="en-US" altLang="ja-JP" sz="999" dirty="0">
                <a:solidFill>
                  <a:prstClr val="black"/>
                </a:solidFill>
                <a:latin typeface="メイリオ" panose="020B0604030504040204" pitchFamily="50" charset="-128"/>
                <a:ea typeface="メイリオ" panose="020B0604030504040204" pitchFamily="50" charset="-128"/>
              </a:rPr>
              <a:t>×</a:t>
            </a:r>
            <a:r>
              <a:rPr lang="ja-JP" altLang="en-US" sz="999" dirty="0">
                <a:solidFill>
                  <a:prstClr val="black"/>
                </a:solidFill>
                <a:latin typeface="メイリオ" panose="020B0604030504040204" pitchFamily="50" charset="-128"/>
                <a:ea typeface="メイリオ" panose="020B0604030504040204" pitchFamily="50" charset="-128"/>
              </a:rPr>
              <a:t>　</a:t>
            </a:r>
            <a:r>
              <a:rPr lang="ja-JP" altLang="en-US" sz="999" u="sng" dirty="0">
                <a:solidFill>
                  <a:prstClr val="black"/>
                </a:solidFill>
                <a:latin typeface="メイリオ" panose="020B0604030504040204" pitchFamily="50" charset="-128"/>
                <a:ea typeface="メイリオ" panose="020B0604030504040204" pitchFamily="50" charset="-128"/>
              </a:rPr>
              <a:t>普通調整交付金の交付割合（％）</a:t>
            </a:r>
            <a:endParaRPr lang="ja-JP" altLang="en-US" sz="999" dirty="0">
              <a:solidFill>
                <a:prstClr val="black"/>
              </a:solidFill>
              <a:latin typeface="メイリオ" panose="020B0604030504040204" pitchFamily="50" charset="-128"/>
              <a:ea typeface="メイリオ" panose="020B0604030504040204" pitchFamily="50" charset="-128"/>
            </a:endParaRPr>
          </a:p>
          <a:p>
            <a:pPr defTabSz="913896"/>
            <a:endParaRPr lang="ja-JP" altLang="en-US" sz="999" dirty="0">
              <a:solidFill>
                <a:prstClr val="black"/>
              </a:solidFill>
              <a:latin typeface="メイリオ" panose="020B0604030504040204" pitchFamily="50" charset="-128"/>
              <a:ea typeface="メイリオ" panose="020B0604030504040204" pitchFamily="50" charset="-128"/>
            </a:endParaRPr>
          </a:p>
          <a:p>
            <a:pPr defTabSz="913896"/>
            <a:r>
              <a:rPr lang="ja-JP" altLang="en-US" sz="999" dirty="0">
                <a:solidFill>
                  <a:prstClr val="black"/>
                </a:solidFill>
                <a:latin typeface="メイリオ" panose="020B0604030504040204" pitchFamily="50" charset="-128"/>
                <a:ea typeface="メイリオ" panose="020B0604030504040204" pitchFamily="50" charset="-128"/>
              </a:rPr>
              <a:t>　普通調整交付金の交付割合（％）</a:t>
            </a:r>
          </a:p>
          <a:p>
            <a:pPr defTabSz="913896"/>
            <a:r>
              <a:rPr lang="ja-JP" altLang="en-US" sz="999" dirty="0">
                <a:solidFill>
                  <a:prstClr val="black"/>
                </a:solidFill>
                <a:latin typeface="メイリオ" panose="020B0604030504040204" pitchFamily="50" charset="-128"/>
                <a:ea typeface="メイリオ" panose="020B0604030504040204" pitchFamily="50" charset="-128"/>
              </a:rPr>
              <a:t>　＝　２８％　－　（２３％　</a:t>
            </a:r>
            <a:r>
              <a:rPr lang="en-US" altLang="ja-JP" sz="999" dirty="0">
                <a:solidFill>
                  <a:prstClr val="black"/>
                </a:solidFill>
                <a:latin typeface="メイリオ" panose="020B0604030504040204" pitchFamily="50" charset="-128"/>
                <a:ea typeface="メイリオ" panose="020B0604030504040204" pitchFamily="50" charset="-128"/>
              </a:rPr>
              <a:t>×</a:t>
            </a:r>
            <a:r>
              <a:rPr lang="ja-JP" altLang="en-US" sz="999" dirty="0">
                <a:solidFill>
                  <a:prstClr val="black"/>
                </a:solidFill>
                <a:latin typeface="メイリオ" panose="020B0604030504040204" pitchFamily="50" charset="-128"/>
                <a:ea typeface="メイリオ" panose="020B0604030504040204" pitchFamily="50" charset="-128"/>
              </a:rPr>
              <a:t>　</a:t>
            </a:r>
            <a:r>
              <a:rPr lang="ja-JP" altLang="en-US" sz="999" u="sng" dirty="0">
                <a:solidFill>
                  <a:prstClr val="black"/>
                </a:solidFill>
                <a:latin typeface="メイリオ" panose="020B0604030504040204" pitchFamily="50" charset="-128"/>
                <a:ea typeface="メイリオ" panose="020B0604030504040204" pitchFamily="50" charset="-128"/>
              </a:rPr>
              <a:t>後期高齢者加入割合補正係数</a:t>
            </a:r>
            <a:endParaRPr lang="ja-JP" altLang="en-US" sz="999" dirty="0">
              <a:solidFill>
                <a:prstClr val="black"/>
              </a:solidFill>
              <a:latin typeface="メイリオ" panose="020B0604030504040204" pitchFamily="50" charset="-128"/>
              <a:ea typeface="メイリオ" panose="020B0604030504040204" pitchFamily="50" charset="-128"/>
            </a:endParaRPr>
          </a:p>
          <a:p>
            <a:pPr defTabSz="913896"/>
            <a:r>
              <a:rPr lang="ja-JP" altLang="en-US" sz="999" dirty="0">
                <a:solidFill>
                  <a:prstClr val="black"/>
                </a:solidFill>
                <a:latin typeface="メイリオ" panose="020B0604030504040204" pitchFamily="50" charset="-128"/>
                <a:ea typeface="メイリオ" panose="020B0604030504040204" pitchFamily="50" charset="-128"/>
              </a:rPr>
              <a:t>　　　　　　　　　　　　　　　　　</a:t>
            </a:r>
            <a:r>
              <a:rPr lang="en-US" altLang="ja-JP" sz="999" dirty="0">
                <a:solidFill>
                  <a:prstClr val="black"/>
                </a:solidFill>
                <a:latin typeface="メイリオ" panose="020B0604030504040204" pitchFamily="50" charset="-128"/>
                <a:ea typeface="メイリオ" panose="020B0604030504040204" pitchFamily="50" charset="-128"/>
              </a:rPr>
              <a:t>×</a:t>
            </a:r>
            <a:r>
              <a:rPr lang="ja-JP" altLang="en-US" sz="999" dirty="0">
                <a:solidFill>
                  <a:prstClr val="black"/>
                </a:solidFill>
                <a:latin typeface="メイリオ" panose="020B0604030504040204" pitchFamily="50" charset="-128"/>
                <a:ea typeface="メイリオ" panose="020B0604030504040204" pitchFamily="50" charset="-128"/>
              </a:rPr>
              <a:t>　</a:t>
            </a:r>
            <a:r>
              <a:rPr lang="ja-JP" altLang="en-US" sz="999" u="sng" dirty="0">
                <a:solidFill>
                  <a:prstClr val="black"/>
                </a:solidFill>
                <a:latin typeface="メイリオ" panose="020B0604030504040204" pitchFamily="50" charset="-128"/>
                <a:ea typeface="メイリオ" panose="020B0604030504040204" pitchFamily="50" charset="-128"/>
              </a:rPr>
              <a:t>所得段階別加入割合補正係数</a:t>
            </a:r>
            <a:r>
              <a:rPr lang="ja-JP" altLang="en-US" sz="999" dirty="0">
                <a:solidFill>
                  <a:prstClr val="black"/>
                </a:solidFill>
                <a:latin typeface="メイリオ" panose="020B0604030504040204" pitchFamily="50" charset="-128"/>
                <a:ea typeface="メイリオ" panose="020B0604030504040204" pitchFamily="50" charset="-128"/>
              </a:rPr>
              <a:t>）</a:t>
            </a:r>
          </a:p>
        </p:txBody>
      </p:sp>
      <p:sp>
        <p:nvSpPr>
          <p:cNvPr id="2052" name="Rectangle 3"/>
          <p:cNvSpPr>
            <a:spLocks noChangeArrowheads="1"/>
          </p:cNvSpPr>
          <p:nvPr/>
        </p:nvSpPr>
        <p:spPr bwMode="auto">
          <a:xfrm>
            <a:off x="107328" y="4263623"/>
            <a:ext cx="4288817" cy="2570514"/>
          </a:xfrm>
          <a:prstGeom prst="rect">
            <a:avLst/>
          </a:prstGeom>
          <a:noFill/>
          <a:ln w="19050">
            <a:solidFill>
              <a:schemeClr val="tx1"/>
            </a:solidFill>
            <a:prstDash val="dash"/>
            <a:miter lim="800000"/>
            <a:headEnd/>
            <a:tailEnd/>
          </a:ln>
        </p:spPr>
        <p:txBody>
          <a:bodyPr wrap="none" anchor="ctr"/>
          <a:lstStyle/>
          <a:p>
            <a:pPr defTabSz="913896"/>
            <a:endParaRPr lang="ja-JP" altLang="en-US" sz="1799" dirty="0">
              <a:solidFill>
                <a:prstClr val="black"/>
              </a:solidFill>
              <a:latin typeface="メイリオ" panose="020B0604030504040204" pitchFamily="50" charset="-128"/>
              <a:ea typeface="メイリオ" panose="020B0604030504040204" pitchFamily="50" charset="-128"/>
            </a:endParaRPr>
          </a:p>
        </p:txBody>
      </p:sp>
      <p:sp>
        <p:nvSpPr>
          <p:cNvPr id="2054" name="Text Box 5"/>
          <p:cNvSpPr txBox="1">
            <a:spLocks noChangeArrowheads="1"/>
          </p:cNvSpPr>
          <p:nvPr/>
        </p:nvSpPr>
        <p:spPr bwMode="auto">
          <a:xfrm>
            <a:off x="3003802" y="1130899"/>
            <a:ext cx="1504094" cy="496592"/>
          </a:xfrm>
          <a:prstGeom prst="rect">
            <a:avLst/>
          </a:prstGeom>
          <a:noFill/>
          <a:ln w="9525">
            <a:noFill/>
            <a:miter lim="800000"/>
            <a:headEnd/>
            <a:tailEnd/>
          </a:ln>
        </p:spPr>
        <p:txBody>
          <a:bodyPr lIns="65275" tIns="32637" rIns="65275" bIns="32637">
            <a:spAutoFit/>
          </a:bodyPr>
          <a:lstStyle/>
          <a:p>
            <a:pPr defTabSz="913896"/>
            <a:r>
              <a:rPr lang="ja-JP" altLang="en-US" sz="1399" b="1" dirty="0">
                <a:solidFill>
                  <a:prstClr val="black"/>
                </a:solidFill>
                <a:latin typeface="メイリオ" panose="020B0604030504040204" pitchFamily="50" charset="-128"/>
                <a:ea typeface="メイリオ" panose="020B0604030504040204" pitchFamily="50" charset="-128"/>
              </a:rPr>
              <a:t>調整交付金</a:t>
            </a:r>
          </a:p>
          <a:p>
            <a:pPr defTabSz="913896"/>
            <a:r>
              <a:rPr lang="ja-JP" altLang="en-US" sz="1399" b="1" dirty="0">
                <a:solidFill>
                  <a:prstClr val="black"/>
                </a:solidFill>
                <a:latin typeface="メイリオ" panose="020B0604030504040204" pitchFamily="50" charset="-128"/>
                <a:ea typeface="メイリオ" panose="020B0604030504040204" pitchFamily="50" charset="-128"/>
              </a:rPr>
              <a:t>平均</a:t>
            </a:r>
            <a:r>
              <a:rPr lang="en-US" altLang="ja-JP" sz="1399" b="1" dirty="0">
                <a:solidFill>
                  <a:prstClr val="black"/>
                </a:solidFill>
                <a:latin typeface="メイリオ" panose="020B0604030504040204" pitchFamily="50" charset="-128"/>
                <a:ea typeface="メイリオ" panose="020B0604030504040204" pitchFamily="50" charset="-128"/>
              </a:rPr>
              <a:t>5%</a:t>
            </a:r>
            <a:endParaRPr lang="en-US" altLang="ja-JP" sz="700" b="1" dirty="0">
              <a:solidFill>
                <a:prstClr val="black"/>
              </a:solidFill>
              <a:latin typeface="メイリオ" panose="020B0604030504040204" pitchFamily="50" charset="-128"/>
              <a:ea typeface="メイリオ" panose="020B0604030504040204" pitchFamily="50" charset="-128"/>
            </a:endParaRPr>
          </a:p>
        </p:txBody>
      </p:sp>
      <p:sp>
        <p:nvSpPr>
          <p:cNvPr id="2055" name="Text Box 6"/>
          <p:cNvSpPr txBox="1">
            <a:spLocks noChangeArrowheads="1"/>
          </p:cNvSpPr>
          <p:nvPr/>
        </p:nvSpPr>
        <p:spPr bwMode="auto">
          <a:xfrm>
            <a:off x="4564536" y="1235876"/>
            <a:ext cx="4287100" cy="312015"/>
          </a:xfrm>
          <a:prstGeom prst="rect">
            <a:avLst/>
          </a:prstGeom>
          <a:solidFill>
            <a:srgbClr val="C0C0C0">
              <a:alpha val="39999"/>
            </a:srgbClr>
          </a:solidFill>
          <a:ln w="9525">
            <a:solidFill>
              <a:schemeClr val="tx1"/>
            </a:solidFill>
            <a:miter lim="800000"/>
            <a:headEnd/>
            <a:tailEnd/>
          </a:ln>
        </p:spPr>
        <p:txBody>
          <a:bodyPr lIns="65275" tIns="32637" rIns="65275" bIns="32637">
            <a:spAutoFit/>
          </a:bodyPr>
          <a:lstStyle/>
          <a:p>
            <a:pPr defTabSz="652137">
              <a:spcBef>
                <a:spcPct val="50000"/>
              </a:spcBef>
            </a:pPr>
            <a:r>
              <a:rPr lang="ja-JP" altLang="en-US" sz="1599" dirty="0">
                <a:solidFill>
                  <a:prstClr val="black"/>
                </a:solidFill>
                <a:latin typeface="メイリオ" panose="020B0604030504040204" pitchFamily="50" charset="-128"/>
                <a:ea typeface="メイリオ" panose="020B0604030504040204" pitchFamily="50" charset="-128"/>
              </a:rPr>
              <a:t>１．後期高齢者と前期高齢者の比率の違い</a:t>
            </a:r>
          </a:p>
        </p:txBody>
      </p:sp>
      <p:sp>
        <p:nvSpPr>
          <p:cNvPr id="2056" name="Text Box 7"/>
          <p:cNvSpPr txBox="1">
            <a:spLocks noChangeArrowheads="1"/>
          </p:cNvSpPr>
          <p:nvPr/>
        </p:nvSpPr>
        <p:spPr bwMode="auto">
          <a:xfrm>
            <a:off x="4517385" y="1657356"/>
            <a:ext cx="4059129" cy="527355"/>
          </a:xfrm>
          <a:prstGeom prst="rect">
            <a:avLst/>
          </a:prstGeom>
          <a:noFill/>
          <a:ln w="9525">
            <a:noFill/>
            <a:miter lim="800000"/>
            <a:headEnd/>
            <a:tailEnd/>
          </a:ln>
        </p:spPr>
        <p:txBody>
          <a:bodyPr wrap="square" lIns="65275" tIns="32637" rIns="65275" bIns="32637">
            <a:spAutoFit/>
          </a:bodyPr>
          <a:lstStyle/>
          <a:p>
            <a:pPr defTabSz="652137">
              <a:spcBef>
                <a:spcPct val="50000"/>
              </a:spcBef>
            </a:pPr>
            <a:r>
              <a:rPr lang="ja-JP" altLang="en-US" sz="1199" dirty="0">
                <a:solidFill>
                  <a:prstClr val="black"/>
                </a:solidFill>
                <a:latin typeface="メイリオ" panose="020B0604030504040204" pitchFamily="50" charset="-128"/>
                <a:ea typeface="メイリオ" panose="020B0604030504040204" pitchFamily="50" charset="-128"/>
              </a:rPr>
              <a:t>・前期高齢者（６５歳～７４歳）：認定率 </a:t>
            </a:r>
            <a:r>
              <a:rPr lang="ja-JP" altLang="en-US" sz="1199" b="1" dirty="0">
                <a:solidFill>
                  <a:prstClr val="black"/>
                </a:solidFill>
                <a:latin typeface="メイリオ" panose="020B0604030504040204" pitchFamily="50" charset="-128"/>
                <a:ea typeface="メイリオ" panose="020B0604030504040204" pitchFamily="50" charset="-128"/>
              </a:rPr>
              <a:t>約４．３％</a:t>
            </a:r>
          </a:p>
          <a:p>
            <a:pPr defTabSz="652137">
              <a:spcBef>
                <a:spcPct val="50000"/>
              </a:spcBef>
            </a:pPr>
            <a:r>
              <a:rPr lang="ja-JP" altLang="en-US" sz="1199" dirty="0">
                <a:solidFill>
                  <a:prstClr val="black"/>
                </a:solidFill>
                <a:latin typeface="メイリオ" panose="020B0604030504040204" pitchFamily="50" charset="-128"/>
                <a:ea typeface="メイリオ" panose="020B0604030504040204" pitchFamily="50" charset="-128"/>
              </a:rPr>
              <a:t>・後期高齢者（７５歳以上）　　：認定率 </a:t>
            </a:r>
            <a:r>
              <a:rPr lang="ja-JP" altLang="en-US" sz="1199" b="1" dirty="0">
                <a:solidFill>
                  <a:prstClr val="black"/>
                </a:solidFill>
                <a:latin typeface="メイリオ" panose="020B0604030504040204" pitchFamily="50" charset="-128"/>
                <a:ea typeface="メイリオ" panose="020B0604030504040204" pitchFamily="50" charset="-128"/>
              </a:rPr>
              <a:t>約３２．２％</a:t>
            </a:r>
          </a:p>
        </p:txBody>
      </p:sp>
      <p:sp>
        <p:nvSpPr>
          <p:cNvPr id="2057" name="AutoShape 8"/>
          <p:cNvSpPr>
            <a:spLocks noChangeArrowheads="1"/>
          </p:cNvSpPr>
          <p:nvPr/>
        </p:nvSpPr>
        <p:spPr bwMode="auto">
          <a:xfrm>
            <a:off x="8441929" y="1674316"/>
            <a:ext cx="296206" cy="425767"/>
          </a:xfrm>
          <a:prstGeom prst="upDownArrow">
            <a:avLst>
              <a:gd name="adj1" fmla="val 50000"/>
              <a:gd name="adj2" fmla="val 32442"/>
            </a:avLst>
          </a:prstGeom>
          <a:solidFill>
            <a:srgbClr val="CCFFFF"/>
          </a:solidFill>
          <a:ln w="9525">
            <a:solidFill>
              <a:schemeClr val="tx1"/>
            </a:solidFill>
            <a:miter lim="800000"/>
            <a:headEnd/>
            <a:tailEnd/>
          </a:ln>
        </p:spPr>
        <p:txBody>
          <a:bodyPr vert="eaVert" wrap="none" anchor="ctr"/>
          <a:lstStyle/>
          <a:p>
            <a:pPr defTabSz="913896"/>
            <a:endParaRPr lang="ja-JP" altLang="en-US" sz="1799">
              <a:solidFill>
                <a:prstClr val="black"/>
              </a:solidFill>
              <a:latin typeface="Arial"/>
              <a:ea typeface="ＭＳ Ｐゴシック"/>
            </a:endParaRPr>
          </a:p>
        </p:txBody>
      </p:sp>
      <p:sp>
        <p:nvSpPr>
          <p:cNvPr id="2059" name="Text Box 10"/>
          <p:cNvSpPr txBox="1">
            <a:spLocks noChangeArrowheads="1"/>
          </p:cNvSpPr>
          <p:nvPr/>
        </p:nvSpPr>
        <p:spPr bwMode="auto">
          <a:xfrm>
            <a:off x="4889437" y="2286162"/>
            <a:ext cx="4964400" cy="435067"/>
          </a:xfrm>
          <a:prstGeom prst="rect">
            <a:avLst/>
          </a:prstGeom>
          <a:noFill/>
          <a:ln w="9525">
            <a:noFill/>
            <a:miter lim="800000"/>
            <a:headEnd/>
            <a:tailEnd/>
          </a:ln>
        </p:spPr>
        <p:txBody>
          <a:bodyPr wrap="square" lIns="65275" tIns="32637" rIns="65275" bIns="32637">
            <a:spAutoFit/>
          </a:bodyPr>
          <a:lstStyle/>
          <a:p>
            <a:pPr defTabSz="652137">
              <a:spcBef>
                <a:spcPct val="20000"/>
              </a:spcBef>
            </a:pPr>
            <a:r>
              <a:rPr lang="ja-JP" altLang="en-US" sz="1199" b="1" u="sng" dirty="0">
                <a:solidFill>
                  <a:prstClr val="black"/>
                </a:solidFill>
                <a:latin typeface="メイリオ" panose="020B0604030504040204" pitchFamily="50" charset="-128"/>
                <a:ea typeface="メイリオ" panose="020B0604030504040204" pitchFamily="50" charset="-128"/>
              </a:rPr>
              <a:t>後期高齢者の構成割合が大きい市町村</a:t>
            </a:r>
          </a:p>
          <a:p>
            <a:pPr defTabSz="652137"/>
            <a:r>
              <a:rPr lang="ja-JP" altLang="en-US" sz="1199" b="1" dirty="0">
                <a:solidFill>
                  <a:prstClr val="black"/>
                </a:solidFill>
                <a:latin typeface="メイリオ" panose="020B0604030504040204" pitchFamily="50" charset="-128"/>
                <a:ea typeface="メイリオ" panose="020B0604030504040204" pitchFamily="50" charset="-128"/>
              </a:rPr>
              <a:t>　→保険給付費が増大　→調整しなければ、保険料が高くなる</a:t>
            </a:r>
          </a:p>
        </p:txBody>
      </p:sp>
      <p:sp>
        <p:nvSpPr>
          <p:cNvPr id="2060" name="Text Box 11"/>
          <p:cNvSpPr txBox="1">
            <a:spLocks noChangeArrowheads="1"/>
          </p:cNvSpPr>
          <p:nvPr/>
        </p:nvSpPr>
        <p:spPr bwMode="auto">
          <a:xfrm>
            <a:off x="4564536" y="2853318"/>
            <a:ext cx="4287100" cy="312015"/>
          </a:xfrm>
          <a:prstGeom prst="rect">
            <a:avLst/>
          </a:prstGeom>
          <a:solidFill>
            <a:srgbClr val="C0C0C0">
              <a:alpha val="39999"/>
            </a:srgbClr>
          </a:solidFill>
          <a:ln w="9525">
            <a:solidFill>
              <a:schemeClr val="tx1"/>
            </a:solidFill>
            <a:miter lim="800000"/>
            <a:headEnd/>
            <a:tailEnd/>
          </a:ln>
        </p:spPr>
        <p:txBody>
          <a:bodyPr lIns="65275" tIns="32637" rIns="65275" bIns="32637">
            <a:spAutoFit/>
          </a:bodyPr>
          <a:lstStyle/>
          <a:p>
            <a:pPr defTabSz="652137">
              <a:spcBef>
                <a:spcPct val="50000"/>
              </a:spcBef>
            </a:pPr>
            <a:r>
              <a:rPr lang="ja-JP" altLang="en-US" sz="1599">
                <a:solidFill>
                  <a:prstClr val="black"/>
                </a:solidFill>
                <a:latin typeface="メイリオ" panose="020B0604030504040204" pitchFamily="50" charset="-128"/>
                <a:ea typeface="メイリオ" panose="020B0604030504040204" pitchFamily="50" charset="-128"/>
              </a:rPr>
              <a:t>２．被保険者の所得水準の違い</a:t>
            </a:r>
          </a:p>
        </p:txBody>
      </p:sp>
      <p:sp>
        <p:nvSpPr>
          <p:cNvPr id="2061" name="Text Box 12"/>
          <p:cNvSpPr txBox="1">
            <a:spLocks noChangeArrowheads="1"/>
          </p:cNvSpPr>
          <p:nvPr/>
        </p:nvSpPr>
        <p:spPr bwMode="auto">
          <a:xfrm>
            <a:off x="4889437" y="3294382"/>
            <a:ext cx="4810680" cy="881128"/>
          </a:xfrm>
          <a:prstGeom prst="rect">
            <a:avLst/>
          </a:prstGeom>
          <a:noFill/>
          <a:ln w="9525">
            <a:noFill/>
            <a:miter lim="800000"/>
            <a:headEnd/>
            <a:tailEnd/>
          </a:ln>
        </p:spPr>
        <p:txBody>
          <a:bodyPr wrap="square" lIns="65275" tIns="32637" rIns="65275" bIns="32637">
            <a:spAutoFit/>
          </a:bodyPr>
          <a:lstStyle/>
          <a:p>
            <a:pPr defTabSz="652137"/>
            <a:r>
              <a:rPr lang="ja-JP" altLang="en-US" sz="1199" b="1" u="sng" dirty="0">
                <a:solidFill>
                  <a:prstClr val="black"/>
                </a:solidFill>
                <a:latin typeface="メイリオ" panose="020B0604030504040204" pitchFamily="50" charset="-128"/>
                <a:ea typeface="メイリオ" panose="020B0604030504040204" pitchFamily="50" charset="-128"/>
              </a:rPr>
              <a:t>所得の高い高齢者が相対的に多い市町村</a:t>
            </a:r>
            <a:br>
              <a:rPr lang="ja-JP" altLang="en-US" sz="1199" b="1" u="sng" dirty="0">
                <a:solidFill>
                  <a:prstClr val="black"/>
                </a:solidFill>
                <a:latin typeface="メイリオ" panose="020B0604030504040204" pitchFamily="50" charset="-128"/>
                <a:ea typeface="メイリオ" panose="020B0604030504040204" pitchFamily="50" charset="-128"/>
              </a:rPr>
            </a:br>
            <a:r>
              <a:rPr lang="ja-JP" altLang="en-US" sz="1199" dirty="0">
                <a:solidFill>
                  <a:prstClr val="black"/>
                </a:solidFill>
                <a:latin typeface="メイリオ" panose="020B0604030504040204" pitchFamily="50" charset="-128"/>
                <a:ea typeface="メイリオ" panose="020B0604030504040204" pitchFamily="50" charset="-128"/>
              </a:rPr>
              <a:t>　　→　調整しなければ、同じ所得でも、</a:t>
            </a:r>
            <a:r>
              <a:rPr lang="ja-JP" altLang="en-US" sz="1199" b="1" dirty="0">
                <a:solidFill>
                  <a:prstClr val="black"/>
                </a:solidFill>
                <a:latin typeface="メイリオ" panose="020B0604030504040204" pitchFamily="50" charset="-128"/>
                <a:ea typeface="メイリオ" panose="020B0604030504040204" pitchFamily="50" charset="-128"/>
              </a:rPr>
              <a:t>保険料は低くてすむ</a:t>
            </a:r>
          </a:p>
          <a:p>
            <a:pPr defTabSz="652137">
              <a:spcBef>
                <a:spcPts val="600"/>
              </a:spcBef>
            </a:pPr>
            <a:r>
              <a:rPr lang="ja-JP" altLang="en-US" sz="1199" b="1" u="sng" dirty="0">
                <a:solidFill>
                  <a:prstClr val="black"/>
                </a:solidFill>
                <a:latin typeface="メイリオ" panose="020B0604030504040204" pitchFamily="50" charset="-128"/>
                <a:ea typeface="メイリオ" panose="020B0604030504040204" pitchFamily="50" charset="-128"/>
              </a:rPr>
              <a:t>所得の低い高齢者が相対的に多い市町村</a:t>
            </a:r>
            <a:br>
              <a:rPr lang="ja-JP" altLang="en-US" sz="1199" b="1" u="sng" dirty="0">
                <a:solidFill>
                  <a:prstClr val="black"/>
                </a:solidFill>
                <a:latin typeface="メイリオ" panose="020B0604030504040204" pitchFamily="50" charset="-128"/>
                <a:ea typeface="メイリオ" panose="020B0604030504040204" pitchFamily="50" charset="-128"/>
              </a:rPr>
            </a:br>
            <a:r>
              <a:rPr lang="ja-JP" altLang="en-US" sz="1199" dirty="0">
                <a:solidFill>
                  <a:prstClr val="black"/>
                </a:solidFill>
                <a:latin typeface="メイリオ" panose="020B0604030504040204" pitchFamily="50" charset="-128"/>
                <a:ea typeface="メイリオ" panose="020B0604030504040204" pitchFamily="50" charset="-128"/>
              </a:rPr>
              <a:t>　　→　調整しなければ、同じ所得でも、</a:t>
            </a:r>
            <a:r>
              <a:rPr lang="ja-JP" altLang="en-US" sz="1199" b="1" dirty="0">
                <a:solidFill>
                  <a:prstClr val="black"/>
                </a:solidFill>
                <a:latin typeface="メイリオ" panose="020B0604030504040204" pitchFamily="50" charset="-128"/>
                <a:ea typeface="メイリオ" panose="020B0604030504040204" pitchFamily="50" charset="-128"/>
              </a:rPr>
              <a:t>保険料は高くなる</a:t>
            </a:r>
          </a:p>
        </p:txBody>
      </p:sp>
      <p:sp>
        <p:nvSpPr>
          <p:cNvPr id="2062" name="AutoShape 13"/>
          <p:cNvSpPr>
            <a:spLocks noChangeArrowheads="1"/>
          </p:cNvSpPr>
          <p:nvPr/>
        </p:nvSpPr>
        <p:spPr bwMode="auto">
          <a:xfrm>
            <a:off x="6095651" y="4220707"/>
            <a:ext cx="1232497" cy="191996"/>
          </a:xfrm>
          <a:prstGeom prst="downArrow">
            <a:avLst>
              <a:gd name="adj1" fmla="val 44426"/>
              <a:gd name="adj2" fmla="val 53898"/>
            </a:avLst>
          </a:prstGeom>
          <a:solidFill>
            <a:srgbClr val="FFCC99"/>
          </a:solidFill>
          <a:ln w="9525">
            <a:solidFill>
              <a:schemeClr val="tx1"/>
            </a:solidFill>
            <a:miter lim="800000"/>
            <a:headEnd/>
            <a:tailEnd/>
          </a:ln>
        </p:spPr>
        <p:txBody>
          <a:bodyPr vert="eaVert" wrap="none" anchor="ctr"/>
          <a:lstStyle/>
          <a:p>
            <a:pPr defTabSz="913896"/>
            <a:endParaRPr lang="ja-JP" altLang="en-US" sz="1799">
              <a:solidFill>
                <a:prstClr val="black"/>
              </a:solidFill>
              <a:latin typeface="Arial"/>
              <a:ea typeface="ＭＳ Ｐゴシック"/>
            </a:endParaRPr>
          </a:p>
        </p:txBody>
      </p:sp>
      <p:sp>
        <p:nvSpPr>
          <p:cNvPr id="2063" name="Rectangle 14"/>
          <p:cNvSpPr>
            <a:spLocks noChangeArrowheads="1"/>
          </p:cNvSpPr>
          <p:nvPr/>
        </p:nvSpPr>
        <p:spPr bwMode="auto">
          <a:xfrm>
            <a:off x="4809054" y="4508601"/>
            <a:ext cx="3755917" cy="977430"/>
          </a:xfrm>
          <a:prstGeom prst="rect">
            <a:avLst/>
          </a:prstGeom>
          <a:solidFill>
            <a:srgbClr val="99CCFF">
              <a:alpha val="39999"/>
            </a:srgbClr>
          </a:solidFill>
          <a:ln w="9525">
            <a:solidFill>
              <a:schemeClr val="tx1"/>
            </a:solidFill>
            <a:miter lim="800000"/>
            <a:headEnd/>
            <a:tailEnd/>
          </a:ln>
        </p:spPr>
        <p:txBody>
          <a:bodyPr lIns="65275" tIns="32637" rIns="65275" bIns="32637" anchor="ctr"/>
          <a:lstStyle/>
          <a:p>
            <a:pPr defTabSz="652137"/>
            <a:r>
              <a:rPr lang="en-US" altLang="ja-JP" sz="1599" dirty="0">
                <a:solidFill>
                  <a:prstClr val="black"/>
                </a:solidFill>
                <a:latin typeface="メイリオ" panose="020B0604030504040204" pitchFamily="50" charset="-128"/>
                <a:ea typeface="メイリオ" panose="020B0604030504040204" pitchFamily="50" charset="-128"/>
              </a:rPr>
              <a:t>【</a:t>
            </a:r>
            <a:r>
              <a:rPr lang="ja-JP" altLang="en-US" sz="1599" dirty="0">
                <a:solidFill>
                  <a:prstClr val="black"/>
                </a:solidFill>
                <a:latin typeface="メイリオ" panose="020B0604030504040204" pitchFamily="50" charset="-128"/>
                <a:ea typeface="メイリオ" panose="020B0604030504040204" pitchFamily="50" charset="-128"/>
              </a:rPr>
              <a:t>調整交付金の役割</a:t>
            </a:r>
            <a:r>
              <a:rPr lang="en-US" altLang="ja-JP" sz="1599" dirty="0">
                <a:solidFill>
                  <a:prstClr val="black"/>
                </a:solidFill>
                <a:latin typeface="メイリオ" panose="020B0604030504040204" pitchFamily="50" charset="-128"/>
                <a:ea typeface="メイリオ" panose="020B0604030504040204" pitchFamily="50" charset="-128"/>
              </a:rPr>
              <a:t>】</a:t>
            </a:r>
          </a:p>
          <a:p>
            <a:pPr defTabSz="652137"/>
            <a:r>
              <a:rPr lang="ja-JP" altLang="en-US" sz="1199" dirty="0">
                <a:solidFill>
                  <a:prstClr val="black"/>
                </a:solidFill>
                <a:latin typeface="メイリオ" panose="020B0604030504040204" pitchFamily="50" charset="-128"/>
                <a:ea typeface="メイリオ" panose="020B0604030504040204" pitchFamily="50" charset="-128"/>
              </a:rPr>
              <a:t>・　</a:t>
            </a:r>
            <a:r>
              <a:rPr lang="ja-JP" altLang="en-US" sz="1199" u="sng" dirty="0">
                <a:solidFill>
                  <a:prstClr val="black"/>
                </a:solidFill>
                <a:latin typeface="メイリオ" panose="020B0604030504040204" pitchFamily="50" charset="-128"/>
                <a:ea typeface="メイリオ" panose="020B0604030504040204" pitchFamily="50" charset="-128"/>
              </a:rPr>
              <a:t>保険者の給付水準が同じ</a:t>
            </a:r>
            <a:r>
              <a:rPr lang="ja-JP" altLang="en-US" sz="1199" dirty="0">
                <a:solidFill>
                  <a:prstClr val="black"/>
                </a:solidFill>
                <a:latin typeface="メイリオ" panose="020B0604030504040204" pitchFamily="50" charset="-128"/>
                <a:ea typeface="メイリオ" panose="020B0604030504040204" pitchFamily="50" charset="-128"/>
              </a:rPr>
              <a:t>であり、</a:t>
            </a:r>
          </a:p>
          <a:p>
            <a:pPr defTabSz="652137"/>
            <a:r>
              <a:rPr lang="ja-JP" altLang="en-US" sz="1199" dirty="0">
                <a:solidFill>
                  <a:prstClr val="black"/>
                </a:solidFill>
                <a:latin typeface="メイリオ" panose="020B0604030504040204" pitchFamily="50" charset="-128"/>
                <a:ea typeface="メイリオ" panose="020B0604030504040204" pitchFamily="50" charset="-128"/>
              </a:rPr>
              <a:t>・　</a:t>
            </a:r>
            <a:r>
              <a:rPr lang="ja-JP" altLang="en-US" sz="1199" u="sng" dirty="0">
                <a:solidFill>
                  <a:prstClr val="black"/>
                </a:solidFill>
                <a:latin typeface="メイリオ" panose="020B0604030504040204" pitchFamily="50" charset="-128"/>
                <a:ea typeface="メイリオ" panose="020B0604030504040204" pitchFamily="50" charset="-128"/>
              </a:rPr>
              <a:t>収入が</a:t>
            </a:r>
            <a:r>
              <a:rPr lang="ja-JP" altLang="en-US" sz="1199" dirty="0">
                <a:solidFill>
                  <a:prstClr val="black"/>
                </a:solidFill>
                <a:latin typeface="メイリオ" panose="020B0604030504040204" pitchFamily="50" charset="-128"/>
                <a:ea typeface="メイリオ" panose="020B0604030504040204" pitchFamily="50" charset="-128"/>
              </a:rPr>
              <a:t>同じ被保険者であれば、</a:t>
            </a:r>
          </a:p>
          <a:p>
            <a:pPr defTabSz="652137"/>
            <a:r>
              <a:rPr lang="ja-JP" altLang="en-US" sz="1199" dirty="0">
                <a:solidFill>
                  <a:prstClr val="black"/>
                </a:solidFill>
                <a:latin typeface="メイリオ" panose="020B0604030504040204" pitchFamily="50" charset="-128"/>
                <a:ea typeface="メイリオ" panose="020B0604030504040204" pitchFamily="50" charset="-128"/>
              </a:rPr>
              <a:t>　</a:t>
            </a:r>
            <a:r>
              <a:rPr lang="ja-JP" altLang="en-US" sz="1199" b="1" u="sng" dirty="0">
                <a:solidFill>
                  <a:prstClr val="black"/>
                </a:solidFill>
                <a:latin typeface="メイリオ" panose="020B0604030504040204" pitchFamily="50" charset="-128"/>
                <a:ea typeface="メイリオ" panose="020B0604030504040204" pitchFamily="50" charset="-128"/>
              </a:rPr>
              <a:t>保険料負担額が同一</a:t>
            </a:r>
            <a:r>
              <a:rPr lang="ja-JP" altLang="en-US" sz="1199" dirty="0">
                <a:solidFill>
                  <a:prstClr val="black"/>
                </a:solidFill>
                <a:latin typeface="メイリオ" panose="020B0604030504040204" pitchFamily="50" charset="-128"/>
                <a:ea typeface="メイリオ" panose="020B0604030504040204" pitchFamily="50" charset="-128"/>
              </a:rPr>
              <a:t>となるよう調整するもの。</a:t>
            </a:r>
          </a:p>
        </p:txBody>
      </p:sp>
      <p:sp>
        <p:nvSpPr>
          <p:cNvPr id="2065" name="Rectangle 17"/>
          <p:cNvSpPr>
            <a:spLocks noChangeArrowheads="1"/>
          </p:cNvSpPr>
          <p:nvPr/>
        </p:nvSpPr>
        <p:spPr bwMode="auto">
          <a:xfrm>
            <a:off x="275698" y="4828782"/>
            <a:ext cx="1614108" cy="434766"/>
          </a:xfrm>
          <a:prstGeom prst="rect">
            <a:avLst/>
          </a:prstGeom>
          <a:noFill/>
          <a:ln w="9525">
            <a:solidFill>
              <a:schemeClr val="tx1"/>
            </a:solidFill>
            <a:miter lim="800000"/>
            <a:headEnd/>
            <a:tailEnd/>
          </a:ln>
        </p:spPr>
        <p:txBody>
          <a:bodyPr wrap="none" lIns="65275" tIns="32637" rIns="65275" bIns="32637" anchor="ctr"/>
          <a:lstStyle/>
          <a:p>
            <a:pPr defTabSz="652137">
              <a:lnSpc>
                <a:spcPct val="90000"/>
              </a:lnSpc>
            </a:pPr>
            <a:r>
              <a:rPr lang="ja-JP" altLang="en-US" sz="800" dirty="0">
                <a:solidFill>
                  <a:prstClr val="black"/>
                </a:solidFill>
                <a:latin typeface="メイリオ" panose="020B0604030504040204" pitchFamily="50" charset="-128"/>
                <a:ea typeface="メイリオ" panose="020B0604030504040204" pitchFamily="50" charset="-128"/>
              </a:rPr>
              <a:t>後期高齢者</a:t>
            </a:r>
            <a:r>
              <a:rPr lang="en-US" altLang="ja-JP" sz="800" dirty="0">
                <a:solidFill>
                  <a:prstClr val="black"/>
                </a:solidFill>
                <a:latin typeface="メイリオ" panose="020B0604030504040204" pitchFamily="50" charset="-128"/>
                <a:ea typeface="メイリオ" panose="020B0604030504040204" pitchFamily="50" charset="-128"/>
              </a:rPr>
              <a:t>(75</a:t>
            </a:r>
            <a:r>
              <a:rPr lang="ja-JP" altLang="en-US" sz="800" dirty="0">
                <a:solidFill>
                  <a:prstClr val="black"/>
                </a:solidFill>
                <a:latin typeface="メイリオ" panose="020B0604030504040204" pitchFamily="50" charset="-128"/>
                <a:ea typeface="メイリオ" panose="020B0604030504040204" pitchFamily="50" charset="-128"/>
              </a:rPr>
              <a:t>歳以上</a:t>
            </a: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が多い</a:t>
            </a:r>
          </a:p>
          <a:p>
            <a:pPr defTabSz="652137">
              <a:lnSpc>
                <a:spcPct val="90000"/>
              </a:lnSpc>
            </a:pPr>
            <a:r>
              <a:rPr lang="ja-JP" altLang="en-US" sz="800" dirty="0">
                <a:solidFill>
                  <a:prstClr val="black"/>
                </a:solidFill>
                <a:latin typeface="メイリオ" panose="020B0604030504040204" pitchFamily="50" charset="-128"/>
                <a:ea typeface="メイリオ" panose="020B0604030504040204" pitchFamily="50" charset="-128"/>
              </a:rPr>
              <a:t>保険者</a:t>
            </a:r>
          </a:p>
          <a:p>
            <a:pPr defTabSz="652137">
              <a:lnSpc>
                <a:spcPct val="90000"/>
              </a:lnSpc>
            </a:pPr>
            <a:r>
              <a:rPr lang="ja-JP" altLang="en-US" sz="800" dirty="0">
                <a:solidFill>
                  <a:prstClr val="black"/>
                </a:solidFill>
                <a:latin typeface="メイリオ" panose="020B0604030504040204" pitchFamily="50" charset="-128"/>
                <a:ea typeface="メイリオ" panose="020B0604030504040204" pitchFamily="50" charset="-128"/>
              </a:rPr>
              <a:t>低所得の高齢者が多い保険者</a:t>
            </a:r>
          </a:p>
        </p:txBody>
      </p:sp>
      <p:sp>
        <p:nvSpPr>
          <p:cNvPr id="2066" name="Text Box 18"/>
          <p:cNvSpPr txBox="1">
            <a:spLocks noChangeArrowheads="1"/>
          </p:cNvSpPr>
          <p:nvPr/>
        </p:nvSpPr>
        <p:spPr bwMode="auto">
          <a:xfrm>
            <a:off x="260311" y="4485768"/>
            <a:ext cx="876348" cy="234837"/>
          </a:xfrm>
          <a:prstGeom prst="rect">
            <a:avLst/>
          </a:prstGeom>
          <a:solidFill>
            <a:schemeClr val="tx1"/>
          </a:solidFill>
          <a:ln w="9525">
            <a:noFill/>
            <a:miter lim="800000"/>
            <a:headEnd/>
            <a:tailEnd/>
          </a:ln>
        </p:spPr>
        <p:txBody>
          <a:bodyPr wrap="square" lIns="65275" tIns="32637" rIns="65275" bIns="32637">
            <a:spAutoFit/>
          </a:bodyPr>
          <a:lstStyle/>
          <a:p>
            <a:pPr defTabSz="652137">
              <a:spcBef>
                <a:spcPct val="50000"/>
              </a:spcBef>
            </a:pPr>
            <a:r>
              <a:rPr lang="en-US" altLang="ja-JP" sz="1099" b="1" dirty="0">
                <a:solidFill>
                  <a:prstClr val="white"/>
                </a:solidFill>
                <a:latin typeface="メイリオ" panose="020B0604030504040204" pitchFamily="50" charset="-128"/>
                <a:ea typeface="メイリオ" panose="020B0604030504040204" pitchFamily="50" charset="-128"/>
              </a:rPr>
              <a:t>A</a:t>
            </a:r>
            <a:r>
              <a:rPr lang="ja-JP" altLang="en-US" sz="1099" b="1" dirty="0">
                <a:solidFill>
                  <a:prstClr val="white"/>
                </a:solidFill>
                <a:latin typeface="メイリオ" panose="020B0604030504040204" pitchFamily="50" charset="-128"/>
                <a:ea typeface="メイリオ" panose="020B0604030504040204" pitchFamily="50" charset="-128"/>
              </a:rPr>
              <a:t>町</a:t>
            </a:r>
          </a:p>
        </p:txBody>
      </p:sp>
      <p:grpSp>
        <p:nvGrpSpPr>
          <p:cNvPr id="2" name="Group 19"/>
          <p:cNvGrpSpPr>
            <a:grpSpLocks/>
          </p:cNvGrpSpPr>
          <p:nvPr/>
        </p:nvGrpSpPr>
        <p:grpSpPr bwMode="auto">
          <a:xfrm>
            <a:off x="322219" y="5273072"/>
            <a:ext cx="1512689" cy="1442315"/>
            <a:chOff x="-25" y="4550"/>
            <a:chExt cx="1231" cy="1273"/>
          </a:xfrm>
        </p:grpSpPr>
        <p:sp>
          <p:nvSpPr>
            <p:cNvPr id="2082" name="Rectangle 20"/>
            <p:cNvSpPr>
              <a:spLocks noChangeArrowheads="1"/>
            </p:cNvSpPr>
            <p:nvPr/>
          </p:nvSpPr>
          <p:spPr bwMode="auto">
            <a:xfrm>
              <a:off x="972" y="4652"/>
              <a:ext cx="234" cy="282"/>
            </a:xfrm>
            <a:prstGeom prst="rect">
              <a:avLst/>
            </a:prstGeom>
            <a:noFill/>
            <a:ln w="9525">
              <a:solidFill>
                <a:schemeClr val="tx1"/>
              </a:solidFill>
              <a:prstDash val="dash"/>
              <a:miter lim="800000"/>
              <a:headEnd/>
              <a:tailEnd/>
            </a:ln>
          </p:spPr>
          <p:txBody>
            <a:bodyPr wrap="none" anchor="ctr"/>
            <a:lstStyle/>
            <a:p>
              <a:pPr defTabSz="913896"/>
              <a:endParaRPr lang="ja-JP" altLang="en-US" sz="1799">
                <a:solidFill>
                  <a:prstClr val="black"/>
                </a:solidFill>
                <a:latin typeface="メイリオ" panose="020B0604030504040204" pitchFamily="50" charset="-128"/>
                <a:ea typeface="メイリオ" panose="020B0604030504040204" pitchFamily="50" charset="-128"/>
              </a:endParaRPr>
            </a:p>
          </p:txBody>
        </p:sp>
        <p:sp>
          <p:nvSpPr>
            <p:cNvPr id="2083" name="Rectangle 21" descr="右下がり対角線 (反転)"/>
            <p:cNvSpPr>
              <a:spLocks noChangeArrowheads="1"/>
            </p:cNvSpPr>
            <p:nvPr/>
          </p:nvSpPr>
          <p:spPr bwMode="auto">
            <a:xfrm>
              <a:off x="972" y="4934"/>
              <a:ext cx="234" cy="889"/>
            </a:xfrm>
            <a:prstGeom prst="rect">
              <a:avLst/>
            </a:prstGeom>
            <a:pattFill prst="dkDnDiag">
              <a:fgClr>
                <a:schemeClr val="accent1"/>
              </a:fgClr>
              <a:bgClr>
                <a:schemeClr val="bg1"/>
              </a:bgClr>
            </a:pattFill>
            <a:ln w="9525">
              <a:solidFill>
                <a:schemeClr val="tx1"/>
              </a:solidFill>
              <a:miter lim="800000"/>
              <a:headEnd/>
              <a:tailEnd/>
            </a:ln>
          </p:spPr>
          <p:txBody>
            <a:bodyPr vert="eaVert" wrap="none" lIns="65275" tIns="32637" rIns="65275" bIns="32637" anchor="ctr"/>
            <a:lstStyle/>
            <a:p>
              <a:pPr defTabSz="652137"/>
              <a:r>
                <a:rPr lang="ja-JP" altLang="en-US" sz="1299" dirty="0">
                  <a:solidFill>
                    <a:prstClr val="black"/>
                  </a:solidFill>
                  <a:latin typeface="メイリオ" panose="020B0604030504040204" pitchFamily="50" charset="-128"/>
                  <a:ea typeface="メイリオ" panose="020B0604030504040204" pitchFamily="50" charset="-128"/>
                </a:rPr>
                <a:t>第１号保険料</a:t>
              </a:r>
            </a:p>
          </p:txBody>
        </p:sp>
        <p:sp>
          <p:nvSpPr>
            <p:cNvPr id="2084" name="Line 22"/>
            <p:cNvSpPr>
              <a:spLocks noChangeShapeType="1"/>
            </p:cNvSpPr>
            <p:nvPr/>
          </p:nvSpPr>
          <p:spPr bwMode="auto">
            <a:xfrm>
              <a:off x="842" y="4652"/>
              <a:ext cx="104" cy="0"/>
            </a:xfrm>
            <a:prstGeom prst="line">
              <a:avLst/>
            </a:prstGeom>
            <a:noFill/>
            <a:ln w="9525">
              <a:solidFill>
                <a:schemeClr val="tx1"/>
              </a:solidFill>
              <a:round/>
              <a:headEnd/>
              <a:tailEnd type="triangle" w="med" len="med"/>
            </a:ln>
          </p:spPr>
          <p:txBody>
            <a:bodyPr/>
            <a:lstStyle/>
            <a:p>
              <a:pPr defTabSz="913896"/>
              <a:endParaRPr lang="ja-JP" altLang="en-US" sz="1799">
                <a:solidFill>
                  <a:prstClr val="black"/>
                </a:solidFill>
                <a:latin typeface="メイリオ" panose="020B0604030504040204" pitchFamily="50" charset="-128"/>
                <a:ea typeface="メイリオ" panose="020B0604030504040204" pitchFamily="50" charset="-128"/>
              </a:endParaRPr>
            </a:p>
          </p:txBody>
        </p:sp>
        <p:sp>
          <p:nvSpPr>
            <p:cNvPr id="2085" name="Text Box 23"/>
            <p:cNvSpPr txBox="1">
              <a:spLocks noChangeArrowheads="1"/>
            </p:cNvSpPr>
            <p:nvPr/>
          </p:nvSpPr>
          <p:spPr bwMode="auto">
            <a:xfrm>
              <a:off x="403" y="4864"/>
              <a:ext cx="522" cy="303"/>
            </a:xfrm>
            <a:prstGeom prst="rect">
              <a:avLst/>
            </a:prstGeom>
            <a:noFill/>
            <a:ln w="9525">
              <a:noFill/>
              <a:miter lim="800000"/>
              <a:headEnd/>
              <a:tailEnd/>
            </a:ln>
          </p:spPr>
          <p:txBody>
            <a:bodyPr lIns="65275" tIns="32637" rIns="65275" bIns="32637">
              <a:spAutoFit/>
            </a:bodyPr>
            <a:lstStyle/>
            <a:p>
              <a:pPr defTabSz="652137">
                <a:spcBef>
                  <a:spcPct val="50000"/>
                </a:spcBef>
              </a:pPr>
              <a:r>
                <a:rPr lang="ja-JP" altLang="en-US" sz="900" dirty="0">
                  <a:solidFill>
                    <a:prstClr val="black"/>
                  </a:solidFill>
                  <a:latin typeface="メイリオ" panose="020B0604030504040204" pitchFamily="50" charset="-128"/>
                  <a:ea typeface="メイリオ" panose="020B0604030504040204" pitchFamily="50" charset="-128"/>
                </a:rPr>
                <a:t>実際は</a:t>
              </a:r>
              <a:r>
                <a:rPr lang="en-US" altLang="ja-JP" sz="900" dirty="0">
                  <a:solidFill>
                    <a:prstClr val="black"/>
                  </a:solidFill>
                  <a:latin typeface="メイリオ" panose="020B0604030504040204" pitchFamily="50" charset="-128"/>
                  <a:ea typeface="メイリオ" panose="020B0604030504040204" pitchFamily="50" charset="-128"/>
                </a:rPr>
                <a:t>6,200</a:t>
              </a:r>
              <a:r>
                <a:rPr lang="ja-JP" altLang="en-US" sz="900" dirty="0">
                  <a:solidFill>
                    <a:prstClr val="black"/>
                  </a:solidFill>
                  <a:latin typeface="メイリオ" panose="020B0604030504040204" pitchFamily="50" charset="-128"/>
                  <a:ea typeface="メイリオ" panose="020B0604030504040204" pitchFamily="50" charset="-128"/>
                </a:rPr>
                <a:t>円</a:t>
              </a:r>
            </a:p>
          </p:txBody>
        </p:sp>
        <p:sp>
          <p:nvSpPr>
            <p:cNvPr id="2086" name="Line 24"/>
            <p:cNvSpPr>
              <a:spLocks noChangeShapeType="1"/>
            </p:cNvSpPr>
            <p:nvPr/>
          </p:nvSpPr>
          <p:spPr bwMode="auto">
            <a:xfrm>
              <a:off x="842" y="4934"/>
              <a:ext cx="104" cy="0"/>
            </a:xfrm>
            <a:prstGeom prst="line">
              <a:avLst/>
            </a:prstGeom>
            <a:noFill/>
            <a:ln w="9525">
              <a:solidFill>
                <a:schemeClr val="tx1"/>
              </a:solidFill>
              <a:round/>
              <a:headEnd/>
              <a:tailEnd type="triangle" w="med" len="med"/>
            </a:ln>
          </p:spPr>
          <p:txBody>
            <a:bodyPr/>
            <a:lstStyle/>
            <a:p>
              <a:pPr defTabSz="913896"/>
              <a:endParaRPr lang="ja-JP" altLang="en-US" sz="1799">
                <a:solidFill>
                  <a:prstClr val="black"/>
                </a:solidFill>
                <a:latin typeface="メイリオ" panose="020B0604030504040204" pitchFamily="50" charset="-128"/>
                <a:ea typeface="メイリオ" panose="020B0604030504040204" pitchFamily="50" charset="-128"/>
              </a:endParaRPr>
            </a:p>
          </p:txBody>
        </p:sp>
        <p:sp>
          <p:nvSpPr>
            <p:cNvPr id="2087" name="AutoShape 25"/>
            <p:cNvSpPr>
              <a:spLocks noChangeArrowheads="1"/>
            </p:cNvSpPr>
            <p:nvPr/>
          </p:nvSpPr>
          <p:spPr bwMode="auto">
            <a:xfrm>
              <a:off x="1045" y="4652"/>
              <a:ext cx="72" cy="282"/>
            </a:xfrm>
            <a:prstGeom prst="downArrow">
              <a:avLst>
                <a:gd name="adj1" fmla="val 50000"/>
                <a:gd name="adj2" fmla="val 97917"/>
              </a:avLst>
            </a:prstGeom>
            <a:solidFill>
              <a:srgbClr val="FF0000"/>
            </a:solidFill>
            <a:ln w="9525">
              <a:noFill/>
              <a:miter lim="800000"/>
              <a:headEnd/>
              <a:tailEnd/>
            </a:ln>
          </p:spPr>
          <p:txBody>
            <a:bodyPr vert="eaVert" wrap="none" anchor="ctr"/>
            <a:lstStyle/>
            <a:p>
              <a:pPr defTabSz="913896"/>
              <a:endParaRPr lang="ja-JP" altLang="en-US" sz="1799">
                <a:solidFill>
                  <a:prstClr val="black"/>
                </a:solidFill>
                <a:latin typeface="メイリオ" panose="020B0604030504040204" pitchFamily="50" charset="-128"/>
                <a:ea typeface="メイリオ" panose="020B0604030504040204" pitchFamily="50" charset="-128"/>
              </a:endParaRPr>
            </a:p>
          </p:txBody>
        </p:sp>
        <p:sp>
          <p:nvSpPr>
            <p:cNvPr id="2088" name="Text Box 26"/>
            <p:cNvSpPr txBox="1">
              <a:spLocks noChangeArrowheads="1"/>
            </p:cNvSpPr>
            <p:nvPr/>
          </p:nvSpPr>
          <p:spPr bwMode="auto">
            <a:xfrm>
              <a:off x="-25" y="4550"/>
              <a:ext cx="927" cy="303"/>
            </a:xfrm>
            <a:prstGeom prst="rect">
              <a:avLst/>
            </a:prstGeom>
            <a:noFill/>
            <a:ln w="9525">
              <a:noFill/>
              <a:miter lim="800000"/>
              <a:headEnd/>
              <a:tailEnd/>
            </a:ln>
          </p:spPr>
          <p:txBody>
            <a:bodyPr lIns="65275" tIns="32637" rIns="65275" bIns="32637">
              <a:spAutoFit/>
            </a:bodyPr>
            <a:lstStyle/>
            <a:p>
              <a:pPr defTabSz="652137">
                <a:spcBef>
                  <a:spcPct val="50000"/>
                </a:spcBef>
              </a:pPr>
              <a:r>
                <a:rPr lang="ja-JP" altLang="en-US" sz="900" dirty="0">
                  <a:solidFill>
                    <a:prstClr val="black"/>
                  </a:solidFill>
                  <a:latin typeface="メイリオ" panose="020B0604030504040204" pitchFamily="50" charset="-128"/>
                  <a:ea typeface="メイリオ" panose="020B0604030504040204" pitchFamily="50" charset="-128"/>
                </a:rPr>
                <a:t>調整交付金が</a:t>
              </a:r>
              <a:r>
                <a:rPr lang="en-US" altLang="ja-JP" sz="900" dirty="0">
                  <a:solidFill>
                    <a:prstClr val="black"/>
                  </a:solidFill>
                  <a:latin typeface="メイリオ" panose="020B0604030504040204" pitchFamily="50" charset="-128"/>
                  <a:ea typeface="メイリオ" panose="020B0604030504040204" pitchFamily="50" charset="-128"/>
                </a:rPr>
                <a:t>5%</a:t>
              </a:r>
              <a:r>
                <a:rPr lang="ja-JP" altLang="en-US" sz="900" dirty="0">
                  <a:solidFill>
                    <a:prstClr val="black"/>
                  </a:solidFill>
                  <a:latin typeface="メイリオ" panose="020B0604030504040204" pitchFamily="50" charset="-128"/>
                  <a:ea typeface="メイリオ" panose="020B0604030504040204" pitchFamily="50" charset="-128"/>
                </a:rPr>
                <a:t>であれば、</a:t>
              </a:r>
              <a:r>
                <a:rPr lang="en-US" altLang="ja-JP" sz="900" dirty="0">
                  <a:solidFill>
                    <a:prstClr val="black"/>
                  </a:solidFill>
                  <a:latin typeface="メイリオ" panose="020B0604030504040204" pitchFamily="50" charset="-128"/>
                  <a:ea typeface="メイリオ" panose="020B0604030504040204" pitchFamily="50" charset="-128"/>
                </a:rPr>
                <a:t>11,200</a:t>
              </a:r>
              <a:r>
                <a:rPr lang="ja-JP" altLang="en-US" sz="900" dirty="0">
                  <a:solidFill>
                    <a:prstClr val="black"/>
                  </a:solidFill>
                  <a:latin typeface="メイリオ" panose="020B0604030504040204" pitchFamily="50" charset="-128"/>
                  <a:ea typeface="メイリオ" panose="020B0604030504040204" pitchFamily="50" charset="-128"/>
                </a:rPr>
                <a:t>円</a:t>
              </a:r>
            </a:p>
          </p:txBody>
        </p:sp>
        <p:sp>
          <p:nvSpPr>
            <p:cNvPr id="2089" name="AutoShape 27"/>
            <p:cNvSpPr>
              <a:spLocks/>
            </p:cNvSpPr>
            <p:nvPr/>
          </p:nvSpPr>
          <p:spPr bwMode="auto">
            <a:xfrm>
              <a:off x="97" y="5175"/>
              <a:ext cx="576" cy="525"/>
            </a:xfrm>
            <a:prstGeom prst="borderCallout2">
              <a:avLst>
                <a:gd name="adj1" fmla="val 13713"/>
                <a:gd name="adj2" fmla="val 108333"/>
                <a:gd name="adj3" fmla="val 13713"/>
                <a:gd name="adj4" fmla="val 139236"/>
                <a:gd name="adj5" fmla="val -72764"/>
                <a:gd name="adj6" fmla="val 171356"/>
              </a:avLst>
            </a:prstGeom>
            <a:noFill/>
            <a:ln w="9525">
              <a:solidFill>
                <a:srgbClr val="FF0000"/>
              </a:solidFill>
              <a:miter lim="800000"/>
              <a:headEnd/>
              <a:tailEnd/>
            </a:ln>
          </p:spPr>
          <p:txBody>
            <a:bodyPr lIns="65275" tIns="32637" rIns="65275" bIns="32637"/>
            <a:lstStyle/>
            <a:p>
              <a:pPr defTabSz="913896"/>
              <a:endParaRPr lang="ja-JP" altLang="ja-JP" sz="1799">
                <a:solidFill>
                  <a:prstClr val="black"/>
                </a:solidFill>
                <a:latin typeface="メイリオ" panose="020B0604030504040204" pitchFamily="50" charset="-128"/>
                <a:ea typeface="メイリオ" panose="020B0604030504040204" pitchFamily="50" charset="-128"/>
              </a:endParaRPr>
            </a:p>
          </p:txBody>
        </p:sp>
        <p:sp>
          <p:nvSpPr>
            <p:cNvPr id="2090" name="Text Box 28"/>
            <p:cNvSpPr txBox="1">
              <a:spLocks noChangeArrowheads="1"/>
            </p:cNvSpPr>
            <p:nvPr/>
          </p:nvSpPr>
          <p:spPr bwMode="auto">
            <a:xfrm>
              <a:off x="86" y="5182"/>
              <a:ext cx="635" cy="498"/>
            </a:xfrm>
            <a:prstGeom prst="rect">
              <a:avLst/>
            </a:prstGeom>
            <a:noFill/>
            <a:ln w="9525">
              <a:noFill/>
              <a:miter lim="800000"/>
              <a:headEnd/>
              <a:tailEnd/>
            </a:ln>
          </p:spPr>
          <p:txBody>
            <a:bodyPr lIns="65275" tIns="32637" rIns="65275" bIns="32637">
              <a:spAutoFit/>
            </a:bodyPr>
            <a:lstStyle/>
            <a:p>
              <a:pPr defTabSz="913896">
                <a:lnSpc>
                  <a:spcPct val="90000"/>
                </a:lnSpc>
              </a:pPr>
              <a:r>
                <a:rPr lang="ja-JP" altLang="en-US" sz="900" b="1" dirty="0">
                  <a:solidFill>
                    <a:prstClr val="black"/>
                  </a:solidFill>
                  <a:latin typeface="メイリオ" panose="020B0604030504040204" pitchFamily="50" charset="-128"/>
                  <a:ea typeface="メイリオ" panose="020B0604030504040204" pitchFamily="50" charset="-128"/>
                </a:rPr>
                <a:t>調整交付金を多く（</a:t>
              </a:r>
              <a:r>
                <a:rPr lang="en-US" altLang="ja-JP" sz="900" b="1" dirty="0">
                  <a:solidFill>
                    <a:prstClr val="black"/>
                  </a:solidFill>
                  <a:latin typeface="メイリオ" panose="020B0604030504040204" pitchFamily="50" charset="-128"/>
                  <a:ea typeface="メイリオ" panose="020B0604030504040204" pitchFamily="50" charset="-128"/>
                </a:rPr>
                <a:t>14.5%</a:t>
              </a:r>
              <a:r>
                <a:rPr lang="ja-JP" altLang="en-US" sz="900" b="1" dirty="0">
                  <a:solidFill>
                    <a:prstClr val="black"/>
                  </a:solidFill>
                  <a:latin typeface="メイリオ" panose="020B0604030504040204" pitchFamily="50" charset="-128"/>
                  <a:ea typeface="メイリオ" panose="020B0604030504040204" pitchFamily="50" charset="-128"/>
                </a:rPr>
                <a:t>）</a:t>
              </a:r>
            </a:p>
            <a:p>
              <a:pPr defTabSz="913896">
                <a:lnSpc>
                  <a:spcPct val="90000"/>
                </a:lnSpc>
              </a:pPr>
              <a:r>
                <a:rPr lang="ja-JP" altLang="en-US" sz="900" b="1" dirty="0">
                  <a:solidFill>
                    <a:prstClr val="black"/>
                  </a:solidFill>
                  <a:latin typeface="メイリオ" panose="020B0604030504040204" pitchFamily="50" charset="-128"/>
                  <a:ea typeface="メイリオ" panose="020B0604030504040204" pitchFamily="50" charset="-128"/>
                </a:rPr>
                <a:t>支給</a:t>
              </a:r>
              <a:endParaRPr lang="ja-JP" altLang="en-US" sz="1799" b="1" dirty="0">
                <a:solidFill>
                  <a:prstClr val="black"/>
                </a:solidFill>
                <a:latin typeface="メイリオ" panose="020B0604030504040204" pitchFamily="50" charset="-128"/>
                <a:ea typeface="メイリオ" panose="020B0604030504040204" pitchFamily="50" charset="-128"/>
              </a:endParaRPr>
            </a:p>
          </p:txBody>
        </p:sp>
      </p:grpSp>
      <p:sp>
        <p:nvSpPr>
          <p:cNvPr id="2068" name="Text Box 29"/>
          <p:cNvSpPr txBox="1">
            <a:spLocks noChangeArrowheads="1"/>
          </p:cNvSpPr>
          <p:nvPr/>
        </p:nvSpPr>
        <p:spPr bwMode="auto">
          <a:xfrm>
            <a:off x="226749" y="4155095"/>
            <a:ext cx="2449526" cy="264985"/>
          </a:xfrm>
          <a:prstGeom prst="rect">
            <a:avLst/>
          </a:prstGeom>
          <a:solidFill>
            <a:schemeClr val="bg1"/>
          </a:solidFill>
          <a:ln w="9525">
            <a:noFill/>
            <a:miter lim="800000"/>
            <a:headEnd/>
            <a:tailEnd/>
          </a:ln>
        </p:spPr>
        <p:txBody>
          <a:bodyPr lIns="65275" tIns="32637" rIns="65275" bIns="32637">
            <a:spAutoFit/>
          </a:bodyPr>
          <a:lstStyle/>
          <a:p>
            <a:pPr defTabSz="913896">
              <a:spcBef>
                <a:spcPct val="50000"/>
              </a:spcBef>
            </a:pPr>
            <a:r>
              <a:rPr lang="ja-JP" altLang="en-US" sz="1299" dirty="0">
                <a:solidFill>
                  <a:prstClr val="black"/>
                </a:solidFill>
                <a:latin typeface="メイリオ" panose="020B0604030504040204" pitchFamily="50" charset="-128"/>
                <a:ea typeface="メイリオ" panose="020B0604030504040204" pitchFamily="50" charset="-128"/>
              </a:rPr>
              <a:t>調整交付金の財政調整の例</a:t>
            </a:r>
          </a:p>
        </p:txBody>
      </p:sp>
      <p:sp>
        <p:nvSpPr>
          <p:cNvPr id="2069" name="Rectangle 30" descr="右下がり対角線 (反転)"/>
          <p:cNvSpPr>
            <a:spLocks noChangeArrowheads="1"/>
          </p:cNvSpPr>
          <p:nvPr/>
        </p:nvSpPr>
        <p:spPr bwMode="auto">
          <a:xfrm>
            <a:off x="3069035" y="5702795"/>
            <a:ext cx="278472" cy="1007515"/>
          </a:xfrm>
          <a:prstGeom prst="rect">
            <a:avLst/>
          </a:prstGeom>
          <a:pattFill prst="dkDnDiag">
            <a:fgClr>
              <a:schemeClr val="accent1"/>
            </a:fgClr>
            <a:bgClr>
              <a:schemeClr val="bg1"/>
            </a:bgClr>
          </a:pattFill>
          <a:ln w="9525">
            <a:solidFill>
              <a:schemeClr val="tx1"/>
            </a:solidFill>
            <a:miter lim="800000"/>
            <a:headEnd/>
            <a:tailEnd/>
          </a:ln>
        </p:spPr>
        <p:txBody>
          <a:bodyPr vert="eaVert" wrap="none" lIns="65275" tIns="32637" rIns="65275" bIns="32637" anchor="ctr"/>
          <a:lstStyle/>
          <a:p>
            <a:pPr defTabSz="652137"/>
            <a:r>
              <a:rPr lang="ja-JP" altLang="en-US" sz="1299">
                <a:solidFill>
                  <a:prstClr val="black"/>
                </a:solidFill>
                <a:latin typeface="Arial"/>
                <a:ea typeface="ＭＳ Ｐゴシック"/>
              </a:rPr>
              <a:t>第１号保険料</a:t>
            </a:r>
          </a:p>
        </p:txBody>
      </p:sp>
      <p:sp>
        <p:nvSpPr>
          <p:cNvPr id="2070" name="Line 31"/>
          <p:cNvSpPr>
            <a:spLocks noChangeShapeType="1"/>
          </p:cNvSpPr>
          <p:nvPr/>
        </p:nvSpPr>
        <p:spPr bwMode="auto">
          <a:xfrm>
            <a:off x="2914407" y="5855121"/>
            <a:ext cx="122047" cy="0"/>
          </a:xfrm>
          <a:prstGeom prst="line">
            <a:avLst/>
          </a:prstGeom>
          <a:noFill/>
          <a:ln w="9525">
            <a:solidFill>
              <a:schemeClr val="tx1"/>
            </a:solidFill>
            <a:round/>
            <a:headEnd/>
            <a:tailEnd type="triangle" w="med" len="med"/>
          </a:ln>
        </p:spPr>
        <p:txBody>
          <a:bodyPr/>
          <a:lstStyle/>
          <a:p>
            <a:pPr defTabSz="913896"/>
            <a:endParaRPr lang="ja-JP" altLang="en-US" sz="1799">
              <a:solidFill>
                <a:prstClr val="black"/>
              </a:solidFill>
              <a:latin typeface="Arial"/>
              <a:ea typeface="ＭＳ Ｐゴシック"/>
            </a:endParaRPr>
          </a:p>
        </p:txBody>
      </p:sp>
      <p:sp>
        <p:nvSpPr>
          <p:cNvPr id="2071" name="Line 32"/>
          <p:cNvSpPr>
            <a:spLocks noChangeShapeType="1"/>
          </p:cNvSpPr>
          <p:nvPr/>
        </p:nvSpPr>
        <p:spPr bwMode="auto">
          <a:xfrm>
            <a:off x="2914407" y="5702794"/>
            <a:ext cx="122047" cy="0"/>
          </a:xfrm>
          <a:prstGeom prst="line">
            <a:avLst/>
          </a:prstGeom>
          <a:noFill/>
          <a:ln w="9525">
            <a:solidFill>
              <a:schemeClr val="tx1"/>
            </a:solidFill>
            <a:round/>
            <a:headEnd/>
            <a:tailEnd type="triangle" w="med" len="med"/>
          </a:ln>
        </p:spPr>
        <p:txBody>
          <a:bodyPr/>
          <a:lstStyle/>
          <a:p>
            <a:pPr defTabSz="913896"/>
            <a:endParaRPr lang="ja-JP" altLang="en-US" sz="1799">
              <a:solidFill>
                <a:prstClr val="black"/>
              </a:solidFill>
              <a:latin typeface="Arial"/>
              <a:ea typeface="ＭＳ Ｐゴシック"/>
            </a:endParaRPr>
          </a:p>
        </p:txBody>
      </p:sp>
      <p:sp>
        <p:nvSpPr>
          <p:cNvPr id="2072" name="Rectangle 33"/>
          <p:cNvSpPr>
            <a:spLocks noChangeArrowheads="1"/>
          </p:cNvSpPr>
          <p:nvPr/>
        </p:nvSpPr>
        <p:spPr bwMode="auto">
          <a:xfrm>
            <a:off x="2280010" y="4845957"/>
            <a:ext cx="1670834" cy="290372"/>
          </a:xfrm>
          <a:prstGeom prst="rect">
            <a:avLst/>
          </a:prstGeom>
          <a:noFill/>
          <a:ln w="9525">
            <a:solidFill>
              <a:schemeClr val="tx1"/>
            </a:solidFill>
            <a:miter lim="800000"/>
            <a:headEnd/>
            <a:tailEnd/>
          </a:ln>
        </p:spPr>
        <p:txBody>
          <a:bodyPr wrap="none" lIns="65275" tIns="32637" rIns="65275" bIns="32637" anchor="ctr"/>
          <a:lstStyle/>
          <a:p>
            <a:pPr defTabSz="652137">
              <a:lnSpc>
                <a:spcPct val="90000"/>
              </a:lnSpc>
            </a:pPr>
            <a:r>
              <a:rPr lang="ja-JP" altLang="en-US" sz="800">
                <a:solidFill>
                  <a:prstClr val="black"/>
                </a:solidFill>
                <a:latin typeface="メイリオ" panose="020B0604030504040204" pitchFamily="50" charset="-128"/>
                <a:ea typeface="メイリオ" panose="020B0604030504040204" pitchFamily="50" charset="-128"/>
              </a:rPr>
              <a:t>後期高齢者が少ない保険者</a:t>
            </a:r>
          </a:p>
          <a:p>
            <a:pPr defTabSz="652137">
              <a:lnSpc>
                <a:spcPct val="90000"/>
              </a:lnSpc>
            </a:pPr>
            <a:r>
              <a:rPr lang="ja-JP" altLang="en-US" sz="800">
                <a:solidFill>
                  <a:prstClr val="black"/>
                </a:solidFill>
                <a:latin typeface="メイリオ" panose="020B0604030504040204" pitchFamily="50" charset="-128"/>
                <a:ea typeface="メイリオ" panose="020B0604030504040204" pitchFamily="50" charset="-128"/>
              </a:rPr>
              <a:t>低所得の高齢者が少ない保険者</a:t>
            </a:r>
          </a:p>
        </p:txBody>
      </p:sp>
      <p:sp>
        <p:nvSpPr>
          <p:cNvPr id="2073" name="Line 34"/>
          <p:cNvSpPr>
            <a:spLocks noChangeShapeType="1"/>
          </p:cNvSpPr>
          <p:nvPr/>
        </p:nvSpPr>
        <p:spPr bwMode="auto">
          <a:xfrm>
            <a:off x="3070864" y="5848774"/>
            <a:ext cx="285348" cy="0"/>
          </a:xfrm>
          <a:prstGeom prst="line">
            <a:avLst/>
          </a:prstGeom>
          <a:noFill/>
          <a:ln w="9525">
            <a:solidFill>
              <a:schemeClr val="tx1"/>
            </a:solidFill>
            <a:prstDash val="dash"/>
            <a:round/>
            <a:headEnd/>
            <a:tailEnd/>
          </a:ln>
        </p:spPr>
        <p:txBody>
          <a:bodyPr/>
          <a:lstStyle/>
          <a:p>
            <a:pPr defTabSz="913896"/>
            <a:endParaRPr lang="ja-JP" altLang="en-US" sz="1799">
              <a:solidFill>
                <a:prstClr val="black"/>
              </a:solidFill>
              <a:latin typeface="Arial"/>
              <a:ea typeface="ＭＳ Ｐゴシック"/>
            </a:endParaRPr>
          </a:p>
        </p:txBody>
      </p:sp>
      <p:sp>
        <p:nvSpPr>
          <p:cNvPr id="2074" name="AutoShape 35"/>
          <p:cNvSpPr>
            <a:spLocks noChangeArrowheads="1"/>
          </p:cNvSpPr>
          <p:nvPr/>
        </p:nvSpPr>
        <p:spPr bwMode="auto">
          <a:xfrm flipV="1">
            <a:off x="3271977" y="5702795"/>
            <a:ext cx="55007" cy="152327"/>
          </a:xfrm>
          <a:prstGeom prst="downArrow">
            <a:avLst>
              <a:gd name="adj1" fmla="val 50000"/>
              <a:gd name="adj2" fmla="val 69264"/>
            </a:avLst>
          </a:prstGeom>
          <a:solidFill>
            <a:srgbClr val="FF0000"/>
          </a:solidFill>
          <a:ln w="9525">
            <a:noFill/>
            <a:miter lim="800000"/>
            <a:headEnd/>
            <a:tailEnd/>
          </a:ln>
        </p:spPr>
        <p:txBody>
          <a:bodyPr vert="eaVert" wrap="none" anchor="ctr"/>
          <a:lstStyle/>
          <a:p>
            <a:pPr defTabSz="913896"/>
            <a:endParaRPr lang="ja-JP" altLang="en-US" sz="1799">
              <a:solidFill>
                <a:prstClr val="black"/>
              </a:solidFill>
              <a:latin typeface="Arial"/>
              <a:ea typeface="ＭＳ Ｐゴシック"/>
            </a:endParaRPr>
          </a:p>
        </p:txBody>
      </p:sp>
      <p:sp>
        <p:nvSpPr>
          <p:cNvPr id="2075" name="Text Box 36"/>
          <p:cNvSpPr txBox="1">
            <a:spLocks noChangeArrowheads="1"/>
          </p:cNvSpPr>
          <p:nvPr/>
        </p:nvSpPr>
        <p:spPr bwMode="auto">
          <a:xfrm>
            <a:off x="1946621" y="5787168"/>
            <a:ext cx="1028807" cy="342778"/>
          </a:xfrm>
          <a:prstGeom prst="rect">
            <a:avLst/>
          </a:prstGeom>
          <a:noFill/>
          <a:ln w="9525">
            <a:noFill/>
            <a:miter lim="800000"/>
            <a:headEnd/>
            <a:tailEnd/>
          </a:ln>
        </p:spPr>
        <p:txBody>
          <a:bodyPr wrap="square" lIns="65275" tIns="32637" rIns="65275" bIns="32637">
            <a:spAutoFit/>
          </a:bodyPr>
          <a:lstStyle/>
          <a:p>
            <a:pPr defTabSz="652137">
              <a:spcBef>
                <a:spcPct val="50000"/>
              </a:spcBef>
            </a:pPr>
            <a:r>
              <a:rPr lang="ja-JP" altLang="en-US" sz="900" dirty="0">
                <a:solidFill>
                  <a:prstClr val="black"/>
                </a:solidFill>
                <a:latin typeface="メイリオ" panose="020B0604030504040204" pitchFamily="50" charset="-128"/>
                <a:ea typeface="メイリオ" panose="020B0604030504040204" pitchFamily="50" charset="-128"/>
              </a:rPr>
              <a:t>調整交付金</a:t>
            </a:r>
            <a:r>
              <a:rPr lang="en-US" altLang="ja-JP" sz="900" dirty="0">
                <a:solidFill>
                  <a:prstClr val="black"/>
                </a:solidFill>
                <a:latin typeface="メイリオ" panose="020B0604030504040204" pitchFamily="50" charset="-128"/>
                <a:ea typeface="メイリオ" panose="020B0604030504040204" pitchFamily="50" charset="-128"/>
              </a:rPr>
              <a:t>5%</a:t>
            </a:r>
            <a:r>
              <a:rPr lang="ja-JP" altLang="en-US" sz="900" dirty="0">
                <a:solidFill>
                  <a:prstClr val="black"/>
                </a:solidFill>
                <a:latin typeface="メイリオ" panose="020B0604030504040204" pitchFamily="50" charset="-128"/>
                <a:ea typeface="メイリオ" panose="020B0604030504040204" pitchFamily="50" charset="-128"/>
              </a:rPr>
              <a:t>であれば、</a:t>
            </a:r>
            <a:r>
              <a:rPr lang="en-US" altLang="ja-JP" sz="900" dirty="0">
                <a:solidFill>
                  <a:prstClr val="black"/>
                </a:solidFill>
                <a:latin typeface="メイリオ" panose="020B0604030504040204" pitchFamily="50" charset="-128"/>
                <a:ea typeface="メイリオ" panose="020B0604030504040204" pitchFamily="50" charset="-128"/>
              </a:rPr>
              <a:t>4,050</a:t>
            </a:r>
            <a:r>
              <a:rPr lang="ja-JP" altLang="en-US" sz="900" dirty="0">
                <a:solidFill>
                  <a:prstClr val="black"/>
                </a:solidFill>
                <a:latin typeface="メイリオ" panose="020B0604030504040204" pitchFamily="50" charset="-128"/>
                <a:ea typeface="メイリオ" panose="020B0604030504040204" pitchFamily="50" charset="-128"/>
              </a:rPr>
              <a:t>円</a:t>
            </a:r>
          </a:p>
        </p:txBody>
      </p:sp>
      <p:sp>
        <p:nvSpPr>
          <p:cNvPr id="2076" name="Text Box 37"/>
          <p:cNvSpPr txBox="1">
            <a:spLocks noChangeArrowheads="1"/>
          </p:cNvSpPr>
          <p:nvPr/>
        </p:nvSpPr>
        <p:spPr bwMode="auto">
          <a:xfrm>
            <a:off x="1946640" y="5599656"/>
            <a:ext cx="1057163" cy="203102"/>
          </a:xfrm>
          <a:prstGeom prst="rect">
            <a:avLst/>
          </a:prstGeom>
          <a:noFill/>
          <a:ln w="9525">
            <a:noFill/>
            <a:miter lim="800000"/>
            <a:headEnd/>
            <a:tailEnd/>
          </a:ln>
        </p:spPr>
        <p:txBody>
          <a:bodyPr lIns="65275" tIns="32637" rIns="65275" bIns="32637">
            <a:spAutoFit/>
          </a:bodyPr>
          <a:lstStyle/>
          <a:p>
            <a:pPr defTabSz="652137"/>
            <a:r>
              <a:rPr lang="ja-JP" altLang="en-US" sz="900" dirty="0">
                <a:solidFill>
                  <a:prstClr val="black"/>
                </a:solidFill>
                <a:latin typeface="メイリオ" panose="020B0604030504040204" pitchFamily="50" charset="-128"/>
                <a:ea typeface="メイリオ" panose="020B0604030504040204" pitchFamily="50" charset="-128"/>
              </a:rPr>
              <a:t>実際は、</a:t>
            </a:r>
            <a:r>
              <a:rPr lang="en-US" altLang="ja-JP" sz="900" dirty="0">
                <a:solidFill>
                  <a:prstClr val="black"/>
                </a:solidFill>
                <a:latin typeface="メイリオ" panose="020B0604030504040204" pitchFamily="50" charset="-128"/>
                <a:ea typeface="メイリオ" panose="020B0604030504040204" pitchFamily="50" charset="-128"/>
              </a:rPr>
              <a:t>4,950</a:t>
            </a:r>
            <a:r>
              <a:rPr lang="ja-JP" altLang="en-US" sz="900" dirty="0">
                <a:solidFill>
                  <a:prstClr val="black"/>
                </a:solidFill>
                <a:latin typeface="メイリオ" panose="020B0604030504040204" pitchFamily="50" charset="-128"/>
                <a:ea typeface="メイリオ" panose="020B0604030504040204" pitchFamily="50" charset="-128"/>
              </a:rPr>
              <a:t>円</a:t>
            </a:r>
          </a:p>
        </p:txBody>
      </p:sp>
      <p:sp>
        <p:nvSpPr>
          <p:cNvPr id="2077" name="Text Box 38"/>
          <p:cNvSpPr txBox="1">
            <a:spLocks noChangeArrowheads="1"/>
          </p:cNvSpPr>
          <p:nvPr/>
        </p:nvSpPr>
        <p:spPr bwMode="auto">
          <a:xfrm>
            <a:off x="2280030" y="4485768"/>
            <a:ext cx="890424" cy="234837"/>
          </a:xfrm>
          <a:prstGeom prst="rect">
            <a:avLst/>
          </a:prstGeom>
          <a:solidFill>
            <a:schemeClr val="tx1"/>
          </a:solidFill>
          <a:ln w="9525">
            <a:noFill/>
            <a:miter lim="800000"/>
            <a:headEnd/>
            <a:tailEnd/>
          </a:ln>
        </p:spPr>
        <p:txBody>
          <a:bodyPr lIns="65275" tIns="32637" rIns="65275" bIns="32637">
            <a:spAutoFit/>
          </a:bodyPr>
          <a:lstStyle/>
          <a:p>
            <a:pPr defTabSz="652137">
              <a:spcBef>
                <a:spcPct val="50000"/>
              </a:spcBef>
            </a:pPr>
            <a:r>
              <a:rPr lang="en-US" altLang="ja-JP" sz="1099" b="1" dirty="0">
                <a:solidFill>
                  <a:prstClr val="white"/>
                </a:solidFill>
                <a:latin typeface="メイリオ" panose="020B0604030504040204" pitchFamily="50" charset="-128"/>
                <a:ea typeface="メイリオ" panose="020B0604030504040204" pitchFamily="50" charset="-128"/>
              </a:rPr>
              <a:t>B</a:t>
            </a:r>
            <a:r>
              <a:rPr lang="ja-JP" altLang="en-US" sz="1099" b="1" dirty="0">
                <a:solidFill>
                  <a:prstClr val="white"/>
                </a:solidFill>
                <a:latin typeface="メイリオ" panose="020B0604030504040204" pitchFamily="50" charset="-128"/>
                <a:ea typeface="メイリオ" panose="020B0604030504040204" pitchFamily="50" charset="-128"/>
              </a:rPr>
              <a:t>市</a:t>
            </a:r>
          </a:p>
        </p:txBody>
      </p:sp>
      <p:sp>
        <p:nvSpPr>
          <p:cNvPr id="2078" name="AutoShape 39"/>
          <p:cNvSpPr>
            <a:spLocks/>
          </p:cNvSpPr>
          <p:nvPr/>
        </p:nvSpPr>
        <p:spPr bwMode="auto">
          <a:xfrm>
            <a:off x="3619102" y="5826840"/>
            <a:ext cx="665240" cy="337974"/>
          </a:xfrm>
          <a:prstGeom prst="borderCallout2">
            <a:avLst>
              <a:gd name="adj1" fmla="val 24162"/>
              <a:gd name="adj2" fmla="val -8856"/>
              <a:gd name="adj3" fmla="val 24162"/>
              <a:gd name="adj4" fmla="val -29338"/>
              <a:gd name="adj5" fmla="val -6375"/>
              <a:gd name="adj6" fmla="val -50736"/>
            </a:avLst>
          </a:prstGeom>
          <a:noFill/>
          <a:ln w="9525">
            <a:solidFill>
              <a:srgbClr val="FF0000"/>
            </a:solidFill>
            <a:miter lim="800000"/>
            <a:headEnd/>
            <a:tailEnd/>
          </a:ln>
        </p:spPr>
        <p:txBody>
          <a:bodyPr lIns="65275" tIns="32637" rIns="65275" bIns="32637"/>
          <a:lstStyle/>
          <a:p>
            <a:pPr defTabSz="913896"/>
            <a:endParaRPr lang="ja-JP" altLang="ja-JP" sz="1799">
              <a:solidFill>
                <a:prstClr val="black"/>
              </a:solidFill>
              <a:latin typeface="Arial"/>
              <a:ea typeface="ＭＳ Ｐゴシック"/>
            </a:endParaRPr>
          </a:p>
        </p:txBody>
      </p:sp>
      <p:sp>
        <p:nvSpPr>
          <p:cNvPr id="2079" name="Text Box 40"/>
          <p:cNvSpPr txBox="1">
            <a:spLocks noChangeArrowheads="1"/>
          </p:cNvSpPr>
          <p:nvPr/>
        </p:nvSpPr>
        <p:spPr bwMode="auto">
          <a:xfrm>
            <a:off x="3615658" y="5856989"/>
            <a:ext cx="668678" cy="315761"/>
          </a:xfrm>
          <a:prstGeom prst="rect">
            <a:avLst/>
          </a:prstGeom>
          <a:noFill/>
          <a:ln w="9525">
            <a:noFill/>
            <a:miter lim="800000"/>
            <a:headEnd/>
            <a:tailEnd/>
          </a:ln>
        </p:spPr>
        <p:txBody>
          <a:bodyPr lIns="65275" tIns="32637" rIns="65275" bIns="32637">
            <a:spAutoFit/>
          </a:bodyPr>
          <a:lstStyle/>
          <a:p>
            <a:pPr defTabSz="913896">
              <a:lnSpc>
                <a:spcPct val="90000"/>
              </a:lnSpc>
            </a:pPr>
            <a:r>
              <a:rPr lang="ja-JP" altLang="en-US" sz="900" b="1" dirty="0">
                <a:solidFill>
                  <a:prstClr val="black"/>
                </a:solidFill>
                <a:latin typeface="Arial"/>
                <a:ea typeface="ＭＳ Ｐゴシック"/>
              </a:rPr>
              <a:t>調整交付金なし</a:t>
            </a:r>
            <a:endParaRPr lang="ja-JP" altLang="en-US" sz="1799" dirty="0">
              <a:solidFill>
                <a:prstClr val="black"/>
              </a:solidFill>
              <a:latin typeface="Arial"/>
              <a:ea typeface="ＭＳ Ｐゴシック"/>
            </a:endParaRPr>
          </a:p>
        </p:txBody>
      </p:sp>
      <p:sp>
        <p:nvSpPr>
          <p:cNvPr id="45" name="正方形/長方形 44"/>
          <p:cNvSpPr/>
          <p:nvPr/>
        </p:nvSpPr>
        <p:spPr>
          <a:xfrm>
            <a:off x="143356" y="464146"/>
            <a:ext cx="9556749" cy="647354"/>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4" rIns="91386" bIns="45694" anchor="ctr"/>
          <a:lstStyle/>
          <a:p>
            <a:pPr marL="174520" indent="-174520" defTabSz="913851">
              <a:defRPr/>
            </a:pPr>
            <a:r>
              <a:rPr lang="en-US" altLang="ja-JP" sz="1599" dirty="0">
                <a:solidFill>
                  <a:srgbClr val="000000"/>
                </a:solidFill>
                <a:latin typeface="メイリオ" panose="020B0604030504040204" pitchFamily="50" charset="-128"/>
                <a:ea typeface="メイリオ" panose="020B0604030504040204" pitchFamily="50" charset="-128"/>
              </a:rPr>
              <a:t> </a:t>
            </a:r>
            <a:r>
              <a:rPr lang="ja-JP" altLang="en-US" sz="1599" dirty="0">
                <a:solidFill>
                  <a:srgbClr val="000000"/>
                </a:solidFill>
                <a:latin typeface="メイリオ" panose="020B0604030504040204" pitchFamily="50" charset="-128"/>
                <a:ea typeface="メイリオ" panose="020B0604030504040204" pitchFamily="50" charset="-128"/>
              </a:rPr>
              <a:t>「後期高齢者比率が高いことによる給付増」と、「被保険者の所得水準が低いことによる収入減」を、国庫負担金２５％のうち５％分を用いて財政調整。市町村間の財政力の差を解消。</a:t>
            </a:r>
            <a:endParaRPr lang="ja-JP" altLang="en-US" sz="1599" dirty="0">
              <a:solidFill>
                <a:prstClr val="white"/>
              </a:solidFill>
              <a:latin typeface="メイリオ" panose="020B0604030504040204" pitchFamily="50" charset="-128"/>
              <a:ea typeface="メイリオ" panose="020B0604030504040204" pitchFamily="50" charset="-128"/>
            </a:endParaRPr>
          </a:p>
        </p:txBody>
      </p:sp>
      <p:sp>
        <p:nvSpPr>
          <p:cNvPr id="54" name="パイ 53"/>
          <p:cNvSpPr/>
          <p:nvPr/>
        </p:nvSpPr>
        <p:spPr>
          <a:xfrm>
            <a:off x="805945" y="1319457"/>
            <a:ext cx="2887349" cy="2735498"/>
          </a:xfrm>
          <a:prstGeom prst="pie">
            <a:avLst>
              <a:gd name="adj1" fmla="val 11193707"/>
              <a:gd name="adj2" fmla="val 17311424"/>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3" name="パイ 2"/>
          <p:cNvSpPr/>
          <p:nvPr/>
        </p:nvSpPr>
        <p:spPr>
          <a:xfrm>
            <a:off x="689077" y="1299012"/>
            <a:ext cx="3051638" cy="2771710"/>
          </a:xfrm>
          <a:prstGeom prst="pie">
            <a:avLst>
              <a:gd name="adj1" fmla="val 14724535"/>
              <a:gd name="adj2" fmla="val 17359924"/>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47" name="Text Box 5"/>
          <p:cNvSpPr txBox="1">
            <a:spLocks noChangeArrowheads="1"/>
          </p:cNvSpPr>
          <p:nvPr/>
        </p:nvSpPr>
        <p:spPr bwMode="auto">
          <a:xfrm>
            <a:off x="57045" y="1314086"/>
            <a:ext cx="1504094" cy="496592"/>
          </a:xfrm>
          <a:prstGeom prst="rect">
            <a:avLst/>
          </a:prstGeom>
          <a:noFill/>
          <a:ln w="9525">
            <a:noFill/>
            <a:miter lim="800000"/>
            <a:headEnd/>
            <a:tailEnd/>
          </a:ln>
        </p:spPr>
        <p:txBody>
          <a:bodyPr lIns="65275" tIns="32637" rIns="65275" bIns="32637">
            <a:spAutoFit/>
          </a:bodyPr>
          <a:lstStyle/>
          <a:p>
            <a:pPr defTabSz="913896"/>
            <a:r>
              <a:rPr lang="ja-JP" altLang="en-US" sz="1399" b="1" dirty="0">
                <a:solidFill>
                  <a:prstClr val="black"/>
                </a:solidFill>
                <a:latin typeface="メイリオ" panose="020B0604030504040204" pitchFamily="50" charset="-128"/>
                <a:ea typeface="メイリオ" panose="020B0604030504040204" pitchFamily="50" charset="-128"/>
              </a:rPr>
              <a:t>第</a:t>
            </a:r>
            <a:r>
              <a:rPr lang="en-US" altLang="ja-JP" sz="1399" b="1" dirty="0">
                <a:solidFill>
                  <a:prstClr val="black"/>
                </a:solidFill>
                <a:latin typeface="メイリオ" panose="020B0604030504040204" pitchFamily="50" charset="-128"/>
                <a:ea typeface="メイリオ" panose="020B0604030504040204" pitchFamily="50" charset="-128"/>
              </a:rPr>
              <a:t>1</a:t>
            </a:r>
            <a:r>
              <a:rPr lang="ja-JP" altLang="en-US" sz="1399" b="1" dirty="0">
                <a:solidFill>
                  <a:prstClr val="black"/>
                </a:solidFill>
                <a:latin typeface="メイリオ" panose="020B0604030504040204" pitchFamily="50" charset="-128"/>
                <a:ea typeface="メイリオ" panose="020B0604030504040204" pitchFamily="50" charset="-128"/>
              </a:rPr>
              <a:t>号保険料</a:t>
            </a:r>
            <a:endParaRPr lang="en-US" altLang="ja-JP" sz="1399" b="1" dirty="0">
              <a:solidFill>
                <a:prstClr val="black"/>
              </a:solidFill>
              <a:latin typeface="メイリオ" panose="020B0604030504040204" pitchFamily="50" charset="-128"/>
              <a:ea typeface="メイリオ" panose="020B0604030504040204" pitchFamily="50" charset="-128"/>
            </a:endParaRPr>
          </a:p>
          <a:p>
            <a:pPr defTabSz="913896"/>
            <a:r>
              <a:rPr lang="ja-JP" altLang="en-US" sz="1399" b="1" dirty="0">
                <a:solidFill>
                  <a:prstClr val="black"/>
                </a:solidFill>
                <a:latin typeface="メイリオ" panose="020B0604030504040204" pitchFamily="50" charset="-128"/>
                <a:ea typeface="メイリオ" panose="020B0604030504040204" pitchFamily="50" charset="-128"/>
              </a:rPr>
              <a:t>　平均</a:t>
            </a:r>
            <a:r>
              <a:rPr lang="en-US" altLang="ja-JP" sz="1399" b="1" dirty="0">
                <a:solidFill>
                  <a:prstClr val="black"/>
                </a:solidFill>
                <a:latin typeface="メイリオ" panose="020B0604030504040204" pitchFamily="50" charset="-128"/>
                <a:ea typeface="メイリオ" panose="020B0604030504040204" pitchFamily="50" charset="-128"/>
              </a:rPr>
              <a:t>23%</a:t>
            </a:r>
            <a:endParaRPr lang="en-US" altLang="ja-JP" sz="700" b="1" dirty="0">
              <a:solidFill>
                <a:prstClr val="black"/>
              </a:solidFill>
              <a:latin typeface="メイリオ" panose="020B0604030504040204" pitchFamily="50" charset="-128"/>
              <a:ea typeface="メイリオ" panose="020B0604030504040204" pitchFamily="50" charset="-128"/>
            </a:endParaRPr>
          </a:p>
        </p:txBody>
      </p:sp>
      <p:sp>
        <p:nvSpPr>
          <p:cNvPr id="55" name="パイ 54"/>
          <p:cNvSpPr/>
          <p:nvPr/>
        </p:nvSpPr>
        <p:spPr>
          <a:xfrm>
            <a:off x="799961" y="1296798"/>
            <a:ext cx="2800452" cy="2804231"/>
          </a:xfrm>
          <a:prstGeom prst="pie">
            <a:avLst>
              <a:gd name="adj1" fmla="val 11257897"/>
              <a:gd name="adj2" fmla="val 14773566"/>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61" name="正方形/長方形 12"/>
          <p:cNvSpPr>
            <a:spLocks noChangeArrowheads="1"/>
          </p:cNvSpPr>
          <p:nvPr/>
        </p:nvSpPr>
        <p:spPr bwMode="auto">
          <a:xfrm>
            <a:off x="2381" y="0"/>
            <a:ext cx="9901238" cy="357016"/>
          </a:xfrm>
          <a:prstGeom prst="rect">
            <a:avLst/>
          </a:prstGeom>
          <a:noFill/>
          <a:ln w="9525" algn="ctr">
            <a:noFill/>
            <a:round/>
            <a:headEnd/>
            <a:tailEnd/>
          </a:ln>
        </p:spPr>
        <p:txBody>
          <a:bodyPr anchor="ctr"/>
          <a:lstStyle/>
          <a:p>
            <a:pPr marL="456971" indent="-456971" algn="ctr" defTabSz="913896"/>
            <a:r>
              <a:rPr lang="ja-JP" altLang="en-US" sz="2000" dirty="0" smtClean="0">
                <a:solidFill>
                  <a:prstClr val="black"/>
                </a:solidFill>
                <a:latin typeface="HGP創英角ｺﾞｼｯｸUB" panose="020B0900000000000000" pitchFamily="50" charset="-128"/>
                <a:ea typeface="HGP創英角ｺﾞｼｯｸUB" panose="020B0900000000000000" pitchFamily="50" charset="-128"/>
              </a:rPr>
              <a:t>調整</a:t>
            </a: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交付</a:t>
            </a:r>
            <a:r>
              <a:rPr lang="ja-JP" altLang="en-US" sz="2000" dirty="0" smtClean="0">
                <a:solidFill>
                  <a:prstClr val="black"/>
                </a:solidFill>
                <a:latin typeface="HGP創英角ｺﾞｼｯｸUB" panose="020B0900000000000000" pitchFamily="50" charset="-128"/>
                <a:ea typeface="HGP創英角ｺﾞｼｯｸUB" panose="020B0900000000000000" pitchFamily="50" charset="-128"/>
              </a:rPr>
              <a:t>金について</a:t>
            </a:r>
            <a:endParaRPr lang="ja-JP" altLang="en-US" sz="2399"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60" name="スライド番号プレースホルダ 14"/>
          <p:cNvSpPr>
            <a:spLocks noGrp="1"/>
          </p:cNvSpPr>
          <p:nvPr>
            <p:ph type="sldNum" sz="quarter" idx="4294967295"/>
          </p:nvPr>
        </p:nvSpPr>
        <p:spPr>
          <a:xfrm>
            <a:off x="9345488" y="6493051"/>
            <a:ext cx="560512" cy="364949"/>
          </a:xfrm>
        </p:spPr>
        <p:txBody>
          <a:bodyPr/>
          <a:lstStyle/>
          <a:p>
            <a:pPr defTabSz="913896">
              <a:defRPr/>
            </a:pPr>
            <a:fld id="{9446A0CD-C51A-48CF-8803-0986D8FBAA76}" type="slidenum">
              <a:rPr lang="ja-JP" altLang="en-US" sz="1400">
                <a:solidFill>
                  <a:prstClr val="black"/>
                </a:solidFill>
                <a:latin typeface="+mn-ea"/>
                <a:cs typeface="Times New Roman" pitchFamily="18" charset="0"/>
              </a:rPr>
              <a:pPr defTabSz="913896">
                <a:defRPr/>
              </a:pPr>
              <a:t>4</a:t>
            </a:fld>
            <a:endParaRPr lang="ja-JP" altLang="en-US" sz="1400" dirty="0">
              <a:solidFill>
                <a:prstClr val="black"/>
              </a:solidFill>
              <a:latin typeface="+mn-ea"/>
              <a:cs typeface="Times New Roman" pitchFamily="18" charset="0"/>
            </a:endParaRPr>
          </a:p>
        </p:txBody>
      </p:sp>
      <p:sp>
        <p:nvSpPr>
          <p:cNvPr id="70" name="パイ 54"/>
          <p:cNvSpPr>
            <a:spLocks noChangeAspect="1"/>
          </p:cNvSpPr>
          <p:nvPr/>
        </p:nvSpPr>
        <p:spPr>
          <a:xfrm>
            <a:off x="1015488" y="1484259"/>
            <a:ext cx="2369399" cy="2390064"/>
          </a:xfrm>
          <a:prstGeom prst="pie">
            <a:avLst>
              <a:gd name="adj1" fmla="val 11172809"/>
              <a:gd name="adj2" fmla="val 15266864"/>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75" name="パイ 2"/>
          <p:cNvSpPr>
            <a:spLocks noChangeAspect="1"/>
          </p:cNvSpPr>
          <p:nvPr/>
        </p:nvSpPr>
        <p:spPr>
          <a:xfrm>
            <a:off x="873026" y="1484041"/>
            <a:ext cx="2654321" cy="2426637"/>
          </a:xfrm>
          <a:prstGeom prst="pie">
            <a:avLst>
              <a:gd name="adj1" fmla="val 15326523"/>
              <a:gd name="adj2" fmla="val 17359924"/>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72" name="パイ 54"/>
          <p:cNvSpPr>
            <a:spLocks noChangeAspect="1"/>
          </p:cNvSpPr>
          <p:nvPr/>
        </p:nvSpPr>
        <p:spPr>
          <a:xfrm>
            <a:off x="1219322" y="1632534"/>
            <a:ext cx="2068520" cy="2113857"/>
          </a:xfrm>
          <a:prstGeom prst="pie">
            <a:avLst>
              <a:gd name="adj1" fmla="val 11226463"/>
              <a:gd name="adj2" fmla="val 15836430"/>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76" name="パイ 2"/>
          <p:cNvSpPr>
            <a:spLocks noChangeAspect="1"/>
          </p:cNvSpPr>
          <p:nvPr/>
        </p:nvSpPr>
        <p:spPr>
          <a:xfrm>
            <a:off x="1114996" y="1644811"/>
            <a:ext cx="2218535" cy="2015031"/>
          </a:xfrm>
          <a:prstGeom prst="pie">
            <a:avLst>
              <a:gd name="adj1" fmla="val 15940764"/>
              <a:gd name="adj2" fmla="val 17359924"/>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73" name="パイ 54"/>
          <p:cNvSpPr>
            <a:spLocks noChangeAspect="1"/>
          </p:cNvSpPr>
          <p:nvPr/>
        </p:nvSpPr>
        <p:spPr>
          <a:xfrm>
            <a:off x="1402871" y="1840984"/>
            <a:ext cx="1649551" cy="1665768"/>
          </a:xfrm>
          <a:prstGeom prst="pie">
            <a:avLst>
              <a:gd name="adj1" fmla="val 11226114"/>
              <a:gd name="adj2" fmla="val 16243313"/>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77" name="パイ 2"/>
          <p:cNvSpPr>
            <a:spLocks noChangeAspect="1"/>
          </p:cNvSpPr>
          <p:nvPr/>
        </p:nvSpPr>
        <p:spPr>
          <a:xfrm>
            <a:off x="1295958" y="1843344"/>
            <a:ext cx="1822365" cy="1655204"/>
          </a:xfrm>
          <a:prstGeom prst="pie">
            <a:avLst>
              <a:gd name="adj1" fmla="val 16376358"/>
              <a:gd name="adj2" fmla="val 17359924"/>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74" name="パイ 54"/>
          <p:cNvSpPr>
            <a:spLocks noChangeAspect="1"/>
          </p:cNvSpPr>
          <p:nvPr/>
        </p:nvSpPr>
        <p:spPr>
          <a:xfrm>
            <a:off x="1552319" y="2024816"/>
            <a:ext cx="1391549" cy="1304845"/>
          </a:xfrm>
          <a:prstGeom prst="pie">
            <a:avLst>
              <a:gd name="adj1" fmla="val 11164499"/>
              <a:gd name="adj2" fmla="val 16732104"/>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48" name="Freeform 4"/>
          <p:cNvSpPr>
            <a:spLocks/>
          </p:cNvSpPr>
          <p:nvPr/>
        </p:nvSpPr>
        <p:spPr bwMode="auto">
          <a:xfrm rot="299178" flipH="1">
            <a:off x="1116264" y="1529708"/>
            <a:ext cx="498902" cy="249511"/>
          </a:xfrm>
          <a:custGeom>
            <a:avLst/>
            <a:gdLst>
              <a:gd name="T0" fmla="*/ 2147483647 w 227"/>
              <a:gd name="T1" fmla="*/ 2147483647 h 106"/>
              <a:gd name="T2" fmla="*/ 2147483647 w 227"/>
              <a:gd name="T3" fmla="*/ 2147483647 h 106"/>
              <a:gd name="T4" fmla="*/ 0 w 227"/>
              <a:gd name="T5" fmla="*/ 2147483647 h 106"/>
              <a:gd name="T6" fmla="*/ 0 60000 65536"/>
              <a:gd name="T7" fmla="*/ 0 60000 65536"/>
              <a:gd name="T8" fmla="*/ 0 60000 65536"/>
              <a:gd name="T9" fmla="*/ 0 w 227"/>
              <a:gd name="T10" fmla="*/ 0 h 106"/>
              <a:gd name="T11" fmla="*/ 227 w 227"/>
              <a:gd name="T12" fmla="*/ 106 h 106"/>
            </a:gdLst>
            <a:ahLst/>
            <a:cxnLst>
              <a:cxn ang="T6">
                <a:pos x="T0" y="T1"/>
              </a:cxn>
              <a:cxn ang="T7">
                <a:pos x="T2" y="T3"/>
              </a:cxn>
              <a:cxn ang="T8">
                <a:pos x="T4" y="T5"/>
              </a:cxn>
            </a:cxnLst>
            <a:rect l="T9" t="T10" r="T11" b="T12"/>
            <a:pathLst>
              <a:path w="227" h="106">
                <a:moveTo>
                  <a:pt x="227" y="15"/>
                </a:moveTo>
                <a:cubicBezTo>
                  <a:pt x="177" y="7"/>
                  <a:pt x="128" y="0"/>
                  <a:pt x="90" y="15"/>
                </a:cubicBezTo>
                <a:cubicBezTo>
                  <a:pt x="52" y="30"/>
                  <a:pt x="26" y="68"/>
                  <a:pt x="0" y="106"/>
                </a:cubicBezTo>
              </a:path>
            </a:pathLst>
          </a:custGeom>
          <a:noFill/>
          <a:ln w="38100">
            <a:pattFill prst="pct75">
              <a:fgClr>
                <a:schemeClr val="tx1"/>
              </a:fgClr>
              <a:bgClr>
                <a:srgbClr val="FFFFFF"/>
              </a:bgClr>
            </a:pattFill>
            <a:round/>
            <a:headEnd/>
            <a:tailEnd type="arrow" w="med" len="med"/>
          </a:ln>
        </p:spPr>
        <p:txBody>
          <a:bodyPr/>
          <a:lstStyle/>
          <a:p>
            <a:pPr defTabSz="913896"/>
            <a:endParaRPr lang="ja-JP" altLang="en-US" sz="1799">
              <a:solidFill>
                <a:prstClr val="black"/>
              </a:solidFill>
              <a:latin typeface="Arial"/>
              <a:ea typeface="ＭＳ Ｐゴシック"/>
            </a:endParaRPr>
          </a:p>
        </p:txBody>
      </p:sp>
      <p:sp>
        <p:nvSpPr>
          <p:cNvPr id="78" name="パイ 2"/>
          <p:cNvSpPr>
            <a:spLocks noChangeAspect="1"/>
          </p:cNvSpPr>
          <p:nvPr/>
        </p:nvSpPr>
        <p:spPr>
          <a:xfrm>
            <a:off x="1422564" y="2032822"/>
            <a:ext cx="1584664" cy="1376149"/>
          </a:xfrm>
          <a:prstGeom prst="pie">
            <a:avLst>
              <a:gd name="adj1" fmla="val 16863185"/>
              <a:gd name="adj2" fmla="val 17359924"/>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96"/>
            <a:endParaRPr lang="ja-JP" altLang="en-US" sz="1799">
              <a:solidFill>
                <a:prstClr val="black"/>
              </a:solidFill>
              <a:latin typeface="Arial"/>
              <a:ea typeface="ＭＳ Ｐゴシック"/>
            </a:endParaRPr>
          </a:p>
        </p:txBody>
      </p:sp>
      <p:sp>
        <p:nvSpPr>
          <p:cNvPr id="2053" name="Freeform 4"/>
          <p:cNvSpPr>
            <a:spLocks/>
          </p:cNvSpPr>
          <p:nvPr/>
        </p:nvSpPr>
        <p:spPr bwMode="auto">
          <a:xfrm>
            <a:off x="2400555" y="1303159"/>
            <a:ext cx="541414" cy="160437"/>
          </a:xfrm>
          <a:custGeom>
            <a:avLst/>
            <a:gdLst>
              <a:gd name="T0" fmla="*/ 2147483647 w 227"/>
              <a:gd name="T1" fmla="*/ 2147483647 h 106"/>
              <a:gd name="T2" fmla="*/ 2147483647 w 227"/>
              <a:gd name="T3" fmla="*/ 2147483647 h 106"/>
              <a:gd name="T4" fmla="*/ 0 w 227"/>
              <a:gd name="T5" fmla="*/ 2147483647 h 106"/>
              <a:gd name="T6" fmla="*/ 0 60000 65536"/>
              <a:gd name="T7" fmla="*/ 0 60000 65536"/>
              <a:gd name="T8" fmla="*/ 0 60000 65536"/>
              <a:gd name="T9" fmla="*/ 0 w 227"/>
              <a:gd name="T10" fmla="*/ 0 h 106"/>
              <a:gd name="T11" fmla="*/ 227 w 227"/>
              <a:gd name="T12" fmla="*/ 106 h 106"/>
            </a:gdLst>
            <a:ahLst/>
            <a:cxnLst>
              <a:cxn ang="T6">
                <a:pos x="T0" y="T1"/>
              </a:cxn>
              <a:cxn ang="T7">
                <a:pos x="T2" y="T3"/>
              </a:cxn>
              <a:cxn ang="T8">
                <a:pos x="T4" y="T5"/>
              </a:cxn>
            </a:cxnLst>
            <a:rect l="T9" t="T10" r="T11" b="T12"/>
            <a:pathLst>
              <a:path w="227" h="106">
                <a:moveTo>
                  <a:pt x="227" y="15"/>
                </a:moveTo>
                <a:cubicBezTo>
                  <a:pt x="177" y="7"/>
                  <a:pt x="128" y="0"/>
                  <a:pt x="90" y="15"/>
                </a:cubicBezTo>
                <a:cubicBezTo>
                  <a:pt x="52" y="30"/>
                  <a:pt x="26" y="68"/>
                  <a:pt x="0" y="106"/>
                </a:cubicBezTo>
              </a:path>
            </a:pathLst>
          </a:custGeom>
          <a:noFill/>
          <a:ln w="38100">
            <a:pattFill prst="pct75">
              <a:fgClr>
                <a:schemeClr val="tx1"/>
              </a:fgClr>
              <a:bgClr>
                <a:srgbClr val="FFFFFF"/>
              </a:bgClr>
            </a:pattFill>
            <a:round/>
            <a:headEnd/>
            <a:tailEnd type="arrow" w="med" len="med"/>
          </a:ln>
        </p:spPr>
        <p:txBody>
          <a:bodyPr/>
          <a:lstStyle/>
          <a:p>
            <a:pPr defTabSz="913896"/>
            <a:endParaRPr lang="ja-JP" altLang="en-US" sz="1799">
              <a:solidFill>
                <a:prstClr val="black"/>
              </a:solidFill>
              <a:latin typeface="Arial"/>
              <a:ea typeface="ＭＳ Ｐゴシック"/>
            </a:endParaRPr>
          </a:p>
        </p:txBody>
      </p:sp>
    </p:spTree>
    <p:extLst>
      <p:ext uri="{BB962C8B-B14F-4D97-AF65-F5344CB8AC3E}">
        <p14:creationId xmlns:p14="http://schemas.microsoft.com/office/powerpoint/2010/main" val="1383641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93000" y="493298"/>
          <a:ext cx="9736448" cy="6336000"/>
        </p:xfrm>
        <a:graphic>
          <a:graphicData uri="http://schemas.openxmlformats.org/drawingml/2006/table">
            <a:tbl>
              <a:tblPr firstRow="1" bandRow="1">
                <a:tableStyleId>{5940675A-B579-460E-94D1-54222C63F5DA}</a:tableStyleId>
              </a:tblPr>
              <a:tblGrid>
                <a:gridCol w="1584000">
                  <a:extLst>
                    <a:ext uri="{9D8B030D-6E8A-4147-A177-3AD203B41FA5}">
                      <a16:colId xmlns:a16="http://schemas.microsoft.com/office/drawing/2014/main" val="20000"/>
                    </a:ext>
                  </a:extLst>
                </a:gridCol>
                <a:gridCol w="8152448">
                  <a:extLst>
                    <a:ext uri="{9D8B030D-6E8A-4147-A177-3AD203B41FA5}">
                      <a16:colId xmlns:a16="http://schemas.microsoft.com/office/drawing/2014/main" val="20001"/>
                    </a:ext>
                  </a:extLst>
                </a:gridCol>
              </a:tblGrid>
              <a:tr h="3024000">
                <a:tc>
                  <a:txBody>
                    <a:bodyPr/>
                    <a:lstStyle/>
                    <a:p>
                      <a:pPr algn="just"/>
                      <a:r>
                        <a:rPr lang="en-US" altLang="ja-JP" sz="1600" dirty="0" smtClean="0">
                          <a:solidFill>
                            <a:schemeClr val="tx1"/>
                          </a:solidFill>
                          <a:latin typeface="+mn-ea"/>
                          <a:ea typeface="+mn-ea"/>
                        </a:rPr>
                        <a:t>【</a:t>
                      </a:r>
                      <a:r>
                        <a:rPr lang="ja-JP" altLang="en-US" sz="1600" dirty="0" smtClean="0">
                          <a:solidFill>
                            <a:schemeClr val="tx1"/>
                          </a:solidFill>
                          <a:latin typeface="+mn-ea"/>
                          <a:ea typeface="+mn-ea"/>
                        </a:rPr>
                        <a:t>財源構成</a:t>
                      </a:r>
                      <a:r>
                        <a:rPr lang="en-US" altLang="ja-JP" sz="1600" dirty="0" smtClean="0">
                          <a:solidFill>
                            <a:schemeClr val="tx1"/>
                          </a:solidFill>
                          <a:latin typeface="+mn-ea"/>
                          <a:ea typeface="+mn-ea"/>
                        </a:rPr>
                        <a:t>】</a:t>
                      </a:r>
                    </a:p>
                    <a:p>
                      <a:pPr marL="36000" indent="0" algn="just">
                        <a:spcBef>
                          <a:spcPts val="0"/>
                        </a:spcBef>
                      </a:pPr>
                      <a:endParaRPr lang="en-US" altLang="ja-JP" sz="1600" dirty="0" smtClean="0">
                        <a:solidFill>
                          <a:schemeClr val="tx1"/>
                        </a:solidFill>
                        <a:latin typeface="+mn-ea"/>
                        <a:ea typeface="+mn-ea"/>
                      </a:endParaRPr>
                    </a:p>
                    <a:p>
                      <a:pPr marL="36000" indent="0" algn="just">
                        <a:spcBef>
                          <a:spcPts val="0"/>
                        </a:spcBef>
                      </a:pPr>
                      <a:r>
                        <a:rPr lang="ja-JP" altLang="en-US" sz="1600" dirty="0" smtClean="0">
                          <a:solidFill>
                            <a:schemeClr val="tx1"/>
                          </a:solidFill>
                          <a:latin typeface="+mn-ea"/>
                          <a:ea typeface="+mn-ea"/>
                        </a:rPr>
                        <a:t>国：</a:t>
                      </a:r>
                      <a:r>
                        <a:rPr lang="en-US" altLang="ja-JP" sz="1600" dirty="0" smtClean="0">
                          <a:solidFill>
                            <a:schemeClr val="tx1"/>
                          </a:solidFill>
                          <a:latin typeface="+mn-ea"/>
                          <a:ea typeface="+mn-ea"/>
                        </a:rPr>
                        <a:t>25%</a:t>
                      </a:r>
                    </a:p>
                    <a:p>
                      <a:pPr marL="36000" indent="0" algn="just">
                        <a:spcBef>
                          <a:spcPts val="0"/>
                        </a:spcBef>
                      </a:pPr>
                      <a:endParaRPr lang="en-US" altLang="ja-JP" sz="1600" dirty="0" smtClean="0">
                        <a:solidFill>
                          <a:schemeClr val="tx1"/>
                        </a:solidFill>
                        <a:latin typeface="+mn-ea"/>
                        <a:ea typeface="+mn-ea"/>
                      </a:endParaRPr>
                    </a:p>
                    <a:p>
                      <a:pPr marL="36000" indent="0" algn="just">
                        <a:spcBef>
                          <a:spcPts val="0"/>
                        </a:spcBef>
                      </a:pPr>
                      <a:r>
                        <a:rPr lang="ja-JP" altLang="en-US" sz="1600" dirty="0" smtClean="0">
                          <a:solidFill>
                            <a:schemeClr val="tx1"/>
                          </a:solidFill>
                          <a:latin typeface="+mn-ea"/>
                          <a:ea typeface="+mn-ea"/>
                        </a:rPr>
                        <a:t>都道府県：</a:t>
                      </a:r>
                      <a:r>
                        <a:rPr lang="en-US" altLang="ja-JP" sz="1600" dirty="0" smtClean="0">
                          <a:solidFill>
                            <a:schemeClr val="tx1"/>
                          </a:solidFill>
                          <a:latin typeface="+mn-ea"/>
                          <a:ea typeface="+mn-ea"/>
                        </a:rPr>
                        <a:t>12.5%</a:t>
                      </a:r>
                    </a:p>
                    <a:p>
                      <a:pPr marL="36000" indent="0" algn="just">
                        <a:spcBef>
                          <a:spcPts val="0"/>
                        </a:spcBef>
                      </a:pPr>
                      <a:endParaRPr lang="en-US" altLang="ja-JP" sz="1600" dirty="0" smtClean="0">
                        <a:solidFill>
                          <a:schemeClr val="tx1"/>
                        </a:solidFill>
                        <a:latin typeface="+mn-ea"/>
                        <a:ea typeface="+mn-ea"/>
                      </a:endParaRPr>
                    </a:p>
                    <a:p>
                      <a:pPr marL="36000" indent="0" algn="just">
                        <a:spcBef>
                          <a:spcPts val="0"/>
                        </a:spcBef>
                      </a:pPr>
                      <a:r>
                        <a:rPr lang="ja-JP" altLang="en-US" sz="1600" dirty="0" smtClean="0">
                          <a:solidFill>
                            <a:schemeClr val="tx1"/>
                          </a:solidFill>
                          <a:latin typeface="+mn-ea"/>
                          <a:ea typeface="+mn-ea"/>
                        </a:rPr>
                        <a:t>市町村：</a:t>
                      </a:r>
                      <a:r>
                        <a:rPr lang="en-US" altLang="ja-JP" sz="1600" dirty="0" smtClean="0">
                          <a:solidFill>
                            <a:schemeClr val="tx1"/>
                          </a:solidFill>
                          <a:latin typeface="+mn-ea"/>
                          <a:ea typeface="+mn-ea"/>
                        </a:rPr>
                        <a:t>12.5%</a:t>
                      </a:r>
                    </a:p>
                    <a:p>
                      <a:pPr marL="36000" indent="0" algn="just">
                        <a:spcBef>
                          <a:spcPts val="0"/>
                        </a:spcBef>
                      </a:pPr>
                      <a:endParaRPr lang="en-US" altLang="ja-JP" sz="1600" dirty="0" smtClean="0">
                        <a:solidFill>
                          <a:schemeClr val="tx1"/>
                        </a:solidFill>
                        <a:latin typeface="+mn-ea"/>
                        <a:ea typeface="+mn-ea"/>
                      </a:endParaRPr>
                    </a:p>
                    <a:p>
                      <a:pPr marL="36000" indent="0" algn="just">
                        <a:spcBef>
                          <a:spcPts val="0"/>
                        </a:spcBef>
                      </a:pPr>
                      <a:r>
                        <a:rPr lang="en-US" altLang="ja-JP" sz="1600" dirty="0" smtClean="0">
                          <a:solidFill>
                            <a:schemeClr val="tx1"/>
                          </a:solidFill>
                          <a:latin typeface="+mn-ea"/>
                          <a:ea typeface="+mn-ea"/>
                        </a:rPr>
                        <a:t>1</a:t>
                      </a:r>
                      <a:r>
                        <a:rPr lang="ja-JP" altLang="en-US" sz="1600" dirty="0" smtClean="0">
                          <a:solidFill>
                            <a:schemeClr val="tx1"/>
                          </a:solidFill>
                          <a:latin typeface="+mn-ea"/>
                          <a:ea typeface="+mn-ea"/>
                        </a:rPr>
                        <a:t>号保険料：</a:t>
                      </a:r>
                      <a:r>
                        <a:rPr lang="en-US" altLang="ja-JP" sz="1600" dirty="0" smtClean="0">
                          <a:solidFill>
                            <a:schemeClr val="tx1"/>
                          </a:solidFill>
                          <a:latin typeface="+mn-ea"/>
                          <a:ea typeface="+mn-ea"/>
                        </a:rPr>
                        <a:t>23%</a:t>
                      </a:r>
                    </a:p>
                    <a:p>
                      <a:pPr marL="36000" indent="0" algn="just">
                        <a:spcBef>
                          <a:spcPts val="0"/>
                        </a:spcBef>
                      </a:pPr>
                      <a:endParaRPr lang="en-US" altLang="ja-JP" sz="1600" dirty="0" smtClean="0">
                        <a:solidFill>
                          <a:schemeClr val="tx1"/>
                        </a:solidFill>
                        <a:latin typeface="+mn-ea"/>
                        <a:ea typeface="+mn-ea"/>
                      </a:endParaRPr>
                    </a:p>
                    <a:p>
                      <a:pPr marL="36000" indent="0" algn="just">
                        <a:spcBef>
                          <a:spcPts val="0"/>
                        </a:spcBef>
                      </a:pPr>
                      <a:r>
                        <a:rPr lang="en-US" altLang="ja-JP" sz="1600" dirty="0" smtClean="0">
                          <a:solidFill>
                            <a:schemeClr val="tx1"/>
                          </a:solidFill>
                          <a:latin typeface="+mn-ea"/>
                          <a:ea typeface="+mn-ea"/>
                        </a:rPr>
                        <a:t>2</a:t>
                      </a:r>
                      <a:r>
                        <a:rPr lang="ja-JP" altLang="en-US" sz="1600" dirty="0" smtClean="0">
                          <a:solidFill>
                            <a:schemeClr val="tx1"/>
                          </a:solidFill>
                          <a:latin typeface="+mn-ea"/>
                          <a:ea typeface="+mn-ea"/>
                        </a:rPr>
                        <a:t>号保険料：</a:t>
                      </a:r>
                      <a:r>
                        <a:rPr lang="en-US" altLang="ja-JP" sz="1600" dirty="0" smtClean="0">
                          <a:solidFill>
                            <a:schemeClr val="tx1"/>
                          </a:solidFill>
                          <a:latin typeface="+mn-ea"/>
                          <a:ea typeface="+mn-ea"/>
                        </a:rPr>
                        <a:t>27%</a:t>
                      </a:r>
                      <a:endParaRPr kumimoji="1" lang="ja-JP" altLang="en-US" sz="1600" dirty="0">
                        <a:latin typeface="+mn-ea"/>
                        <a:ea typeface="+mn-ea"/>
                      </a:endParaRPr>
                    </a:p>
                  </a:txBody>
                  <a:tcPr marL="72000" marR="72000" marT="72000" marB="72000" anchor="ctr">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900" dirty="0"/>
                    </a:p>
                  </a:txBody>
                  <a:tcPr marL="72000" marR="72000" marT="72000" marB="72000">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0"/>
                  </a:ext>
                </a:extLst>
              </a:tr>
              <a:tr h="3312000">
                <a:tc>
                  <a:txBody>
                    <a:bodyPr/>
                    <a:lstStyle/>
                    <a:p>
                      <a:pPr algn="just"/>
                      <a:r>
                        <a:rPr lang="en-US" altLang="ja-JP" sz="1600" dirty="0" smtClean="0">
                          <a:solidFill>
                            <a:schemeClr val="tx1"/>
                          </a:solidFill>
                          <a:latin typeface="+mn-ea"/>
                          <a:ea typeface="+mn-ea"/>
                        </a:rPr>
                        <a:t>【</a:t>
                      </a:r>
                      <a:r>
                        <a:rPr lang="ja-JP" altLang="en-US" sz="1600" dirty="0" smtClean="0">
                          <a:solidFill>
                            <a:schemeClr val="tx1"/>
                          </a:solidFill>
                          <a:latin typeface="+mn-ea"/>
                          <a:ea typeface="+mn-ea"/>
                        </a:rPr>
                        <a:t>財源構成</a:t>
                      </a:r>
                      <a:r>
                        <a:rPr lang="en-US" altLang="ja-JP" sz="1600" dirty="0" smtClean="0">
                          <a:solidFill>
                            <a:schemeClr val="tx1"/>
                          </a:solidFill>
                          <a:latin typeface="+mn-ea"/>
                          <a:ea typeface="+mn-ea"/>
                        </a:rPr>
                        <a:t>】</a:t>
                      </a:r>
                    </a:p>
                    <a:p>
                      <a:pPr algn="just"/>
                      <a:endParaRPr lang="en-US" altLang="ja-JP" sz="1600" dirty="0" smtClean="0">
                        <a:solidFill>
                          <a:schemeClr val="tx1"/>
                        </a:solidFill>
                        <a:latin typeface="+mn-ea"/>
                        <a:ea typeface="+mn-ea"/>
                      </a:endParaRPr>
                    </a:p>
                    <a:p>
                      <a:pPr marL="36000" indent="0" algn="just"/>
                      <a:r>
                        <a:rPr lang="ja-JP" altLang="en-US" sz="1600" dirty="0" smtClean="0">
                          <a:solidFill>
                            <a:schemeClr val="tx1"/>
                          </a:solidFill>
                          <a:latin typeface="+mn-ea"/>
                          <a:ea typeface="+mn-ea"/>
                        </a:rPr>
                        <a:t>国：</a:t>
                      </a:r>
                      <a:r>
                        <a:rPr lang="en-US" altLang="ja-JP" sz="1600" dirty="0" smtClean="0">
                          <a:solidFill>
                            <a:schemeClr val="tx1"/>
                          </a:solidFill>
                          <a:latin typeface="+mn-ea"/>
                          <a:ea typeface="+mn-ea"/>
                        </a:rPr>
                        <a:t>38.5%</a:t>
                      </a:r>
                    </a:p>
                    <a:p>
                      <a:pPr marL="36000" indent="0" algn="just"/>
                      <a:endParaRPr lang="en-US" altLang="ja-JP" sz="1600" dirty="0" smtClean="0">
                        <a:solidFill>
                          <a:schemeClr val="tx1"/>
                        </a:solidFill>
                        <a:latin typeface="+mn-ea"/>
                        <a:ea typeface="+mn-ea"/>
                      </a:endParaRPr>
                    </a:p>
                    <a:p>
                      <a:pPr marL="36000" indent="0" algn="just"/>
                      <a:r>
                        <a:rPr lang="ja-JP" altLang="en-US" sz="1600" dirty="0" smtClean="0">
                          <a:solidFill>
                            <a:schemeClr val="tx1"/>
                          </a:solidFill>
                          <a:latin typeface="+mn-ea"/>
                          <a:ea typeface="+mn-ea"/>
                        </a:rPr>
                        <a:t>都道府県：</a:t>
                      </a:r>
                      <a:r>
                        <a:rPr lang="en-US" altLang="ja-JP" sz="1600" dirty="0" smtClean="0">
                          <a:solidFill>
                            <a:schemeClr val="tx1"/>
                          </a:solidFill>
                          <a:latin typeface="+mn-ea"/>
                          <a:ea typeface="+mn-ea"/>
                        </a:rPr>
                        <a:t>19.25%</a:t>
                      </a:r>
                    </a:p>
                    <a:p>
                      <a:pPr marL="36000" indent="0" algn="just"/>
                      <a:endParaRPr lang="ja-JP" altLang="en-US" sz="1600" dirty="0" smtClean="0">
                        <a:solidFill>
                          <a:schemeClr val="tx1"/>
                        </a:solidFill>
                        <a:latin typeface="+mn-ea"/>
                        <a:ea typeface="+mn-ea"/>
                      </a:endParaRPr>
                    </a:p>
                    <a:p>
                      <a:pPr marL="36000" indent="0" algn="just"/>
                      <a:r>
                        <a:rPr lang="ja-JP" altLang="en-US" sz="1600" dirty="0" smtClean="0">
                          <a:solidFill>
                            <a:schemeClr val="tx1"/>
                          </a:solidFill>
                          <a:latin typeface="+mn-ea"/>
                          <a:ea typeface="+mn-ea"/>
                        </a:rPr>
                        <a:t>市町村：</a:t>
                      </a:r>
                      <a:r>
                        <a:rPr lang="en-US" altLang="ja-JP" sz="1600" dirty="0" smtClean="0">
                          <a:solidFill>
                            <a:schemeClr val="tx1"/>
                          </a:solidFill>
                          <a:latin typeface="+mn-ea"/>
                          <a:ea typeface="+mn-ea"/>
                        </a:rPr>
                        <a:t>19.25%</a:t>
                      </a:r>
                    </a:p>
                    <a:p>
                      <a:pPr marL="36000" indent="0" algn="just"/>
                      <a:endParaRPr lang="en-US" altLang="ja-JP" sz="1600" dirty="0" smtClean="0">
                        <a:solidFill>
                          <a:schemeClr val="tx1"/>
                        </a:solidFill>
                        <a:latin typeface="+mn-ea"/>
                        <a:ea typeface="+mn-ea"/>
                      </a:endParaRPr>
                    </a:p>
                    <a:p>
                      <a:pPr marL="36000" indent="0" algn="just"/>
                      <a:r>
                        <a:rPr lang="en-US" altLang="ja-JP" sz="1600" dirty="0" smtClean="0">
                          <a:solidFill>
                            <a:schemeClr val="tx1"/>
                          </a:solidFill>
                          <a:latin typeface="+mn-ea"/>
                          <a:ea typeface="+mn-ea"/>
                        </a:rPr>
                        <a:t>1</a:t>
                      </a:r>
                      <a:r>
                        <a:rPr lang="ja-JP" altLang="en-US" sz="1600" dirty="0" smtClean="0">
                          <a:solidFill>
                            <a:schemeClr val="tx1"/>
                          </a:solidFill>
                          <a:latin typeface="+mn-ea"/>
                          <a:ea typeface="+mn-ea"/>
                        </a:rPr>
                        <a:t>号保険料：</a:t>
                      </a:r>
                      <a:r>
                        <a:rPr lang="en-US" altLang="ja-JP" sz="1600" dirty="0" smtClean="0">
                          <a:solidFill>
                            <a:schemeClr val="tx1"/>
                          </a:solidFill>
                          <a:latin typeface="+mn-ea"/>
                          <a:ea typeface="+mn-ea"/>
                        </a:rPr>
                        <a:t>23%</a:t>
                      </a:r>
                      <a:endParaRPr kumimoji="1" lang="ja-JP" altLang="en-US" sz="1600" dirty="0">
                        <a:latin typeface="+mn-ea"/>
                        <a:ea typeface="+mn-ea"/>
                      </a:endParaRPr>
                    </a:p>
                  </a:txBody>
                  <a:tcPr marL="72000" marR="72000" marT="72000" marB="72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900" dirty="0"/>
                    </a:p>
                  </a:txBody>
                  <a:tcPr marL="72000" marR="72000" marT="72000" marB="7200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 name="正方形/長方形 14"/>
          <p:cNvSpPr/>
          <p:nvPr/>
        </p:nvSpPr>
        <p:spPr>
          <a:xfrm>
            <a:off x="2504728" y="1581731"/>
            <a:ext cx="7200000" cy="1872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defTabSz="913943">
              <a:defRPr/>
            </a:pPr>
            <a:r>
              <a:rPr lang="ja-JP" altLang="en-US" b="1" dirty="0">
                <a:solidFill>
                  <a:schemeClr val="tx1"/>
                </a:solidFill>
                <a:latin typeface="メイリオ" panose="020B0604030504040204" pitchFamily="50" charset="-128"/>
                <a:ea typeface="メイリオ" panose="020B0604030504040204" pitchFamily="50" charset="-128"/>
              </a:rPr>
              <a:t>介護予防・日常生活支援総合</a:t>
            </a:r>
            <a:r>
              <a:rPr lang="ja-JP" altLang="en-US" b="1" dirty="0" smtClean="0">
                <a:solidFill>
                  <a:schemeClr val="tx1"/>
                </a:solidFill>
                <a:latin typeface="メイリオ" panose="020B0604030504040204" pitchFamily="50" charset="-128"/>
                <a:ea typeface="メイリオ" panose="020B0604030504040204" pitchFamily="50" charset="-128"/>
              </a:rPr>
              <a:t>事業</a:t>
            </a:r>
            <a:r>
              <a:rPr lang="ja-JP" altLang="en-US" sz="1199" dirty="0" smtClean="0">
                <a:solidFill>
                  <a:prstClr val="black"/>
                </a:solidFill>
                <a:latin typeface="メイリオ" panose="020B0604030504040204" pitchFamily="50" charset="-128"/>
                <a:ea typeface="メイリオ" panose="020B0604030504040204" pitchFamily="50" charset="-128"/>
              </a:rPr>
              <a:t>（</a:t>
            </a:r>
            <a:r>
              <a:rPr lang="ja-JP" altLang="en-US" sz="1199" dirty="0">
                <a:solidFill>
                  <a:prstClr val="black"/>
                </a:solidFill>
                <a:latin typeface="メイリオ" panose="020B0604030504040204" pitchFamily="50" charset="-128"/>
                <a:ea typeface="メイリオ" panose="020B0604030504040204" pitchFamily="50" charset="-128"/>
              </a:rPr>
              <a:t>要支援</a:t>
            </a:r>
            <a:r>
              <a:rPr lang="en-US" altLang="ja-JP" sz="1199" dirty="0">
                <a:solidFill>
                  <a:prstClr val="black"/>
                </a:solidFill>
                <a:latin typeface="メイリオ" panose="020B0604030504040204" pitchFamily="50" charset="-128"/>
                <a:ea typeface="メイリオ" panose="020B0604030504040204" pitchFamily="50" charset="-128"/>
              </a:rPr>
              <a:t>1</a:t>
            </a:r>
            <a:r>
              <a:rPr lang="ja-JP" altLang="en-US" sz="1199" dirty="0">
                <a:solidFill>
                  <a:prstClr val="black"/>
                </a:solidFill>
                <a:latin typeface="メイリオ" panose="020B0604030504040204" pitchFamily="50" charset="-128"/>
                <a:ea typeface="メイリオ" panose="020B0604030504040204" pitchFamily="50" charset="-128"/>
              </a:rPr>
              <a:t>～２、それ以外の者）</a:t>
            </a:r>
            <a:endParaRPr lang="en-US" altLang="ja-JP" sz="1799" dirty="0">
              <a:solidFill>
                <a:prstClr val="black"/>
              </a:solidFill>
              <a:latin typeface="メイリオ" panose="020B0604030504040204" pitchFamily="50" charset="-128"/>
              <a:ea typeface="メイリオ" panose="020B0604030504040204" pitchFamily="50" charset="-128"/>
            </a:endParaRPr>
          </a:p>
          <a:p>
            <a:pPr marL="36000" algn="just" defTabSz="913943">
              <a:spcBef>
                <a:spcPts val="600"/>
              </a:spcBef>
              <a:defRPr/>
            </a:pPr>
            <a:r>
              <a:rPr lang="ja-JP" altLang="en-US" sz="1399" b="1" dirty="0">
                <a:solidFill>
                  <a:prstClr val="black"/>
                </a:solidFill>
                <a:latin typeface="メイリオ" panose="020B0604030504040204" pitchFamily="50" charset="-128"/>
                <a:ea typeface="メイリオ" panose="020B0604030504040204" pitchFamily="50" charset="-128"/>
              </a:rPr>
              <a:t>○ 介護予防・生活支援サービス事業</a:t>
            </a:r>
            <a:endParaRPr lang="en-US" altLang="ja-JP" sz="1399" b="1" dirty="0">
              <a:solidFill>
                <a:prstClr val="black"/>
              </a:solidFill>
              <a:latin typeface="メイリオ" panose="020B0604030504040204" pitchFamily="50" charset="-128"/>
              <a:ea typeface="メイリオ" panose="020B0604030504040204" pitchFamily="50" charset="-128"/>
            </a:endParaRPr>
          </a:p>
          <a:p>
            <a:pPr marL="216000" algn="just" defTabSz="913943">
              <a:spcBef>
                <a:spcPts val="200"/>
              </a:spcBef>
              <a:defRPr/>
            </a:pPr>
            <a:r>
              <a:rPr lang="ja-JP" altLang="en-US" sz="1399" dirty="0" smtClean="0">
                <a:solidFill>
                  <a:prstClr val="black"/>
                </a:solidFill>
                <a:latin typeface="メイリオ" panose="020B0604030504040204" pitchFamily="50" charset="-128"/>
                <a:ea typeface="メイリオ" panose="020B0604030504040204" pitchFamily="50" charset="-128"/>
              </a:rPr>
              <a:t>・</a:t>
            </a:r>
            <a:r>
              <a:rPr lang="ja-JP" altLang="en-US" sz="1399" dirty="0">
                <a:solidFill>
                  <a:prstClr val="black"/>
                </a:solidFill>
                <a:latin typeface="メイリオ" panose="020B0604030504040204" pitchFamily="50" charset="-128"/>
                <a:ea typeface="メイリオ" panose="020B0604030504040204" pitchFamily="50" charset="-128"/>
              </a:rPr>
              <a:t>訪問型サービス</a:t>
            </a:r>
            <a:endParaRPr lang="en-US" altLang="ja-JP" sz="1399" dirty="0">
              <a:solidFill>
                <a:prstClr val="black"/>
              </a:solidFill>
              <a:latin typeface="メイリオ" panose="020B0604030504040204" pitchFamily="50" charset="-128"/>
              <a:ea typeface="メイリオ" panose="020B0604030504040204" pitchFamily="50" charset="-128"/>
            </a:endParaRPr>
          </a:p>
          <a:p>
            <a:pPr marL="216000" algn="just" defTabSz="913943">
              <a:spcBef>
                <a:spcPts val="200"/>
              </a:spcBef>
              <a:defRPr/>
            </a:pPr>
            <a:r>
              <a:rPr lang="ja-JP" altLang="en-US" sz="1399" dirty="0" smtClean="0">
                <a:solidFill>
                  <a:prstClr val="black"/>
                </a:solidFill>
                <a:latin typeface="メイリオ" panose="020B0604030504040204" pitchFamily="50" charset="-128"/>
                <a:ea typeface="メイリオ" panose="020B0604030504040204" pitchFamily="50" charset="-128"/>
              </a:rPr>
              <a:t>・</a:t>
            </a:r>
            <a:r>
              <a:rPr lang="ja-JP" altLang="en-US" sz="1399" dirty="0">
                <a:solidFill>
                  <a:prstClr val="black"/>
                </a:solidFill>
                <a:latin typeface="メイリオ" panose="020B0604030504040204" pitchFamily="50" charset="-128"/>
                <a:ea typeface="メイリオ" panose="020B0604030504040204" pitchFamily="50" charset="-128"/>
              </a:rPr>
              <a:t>通所型サービス</a:t>
            </a:r>
            <a:endParaRPr lang="en-US" altLang="ja-JP" sz="1399" dirty="0">
              <a:solidFill>
                <a:prstClr val="black"/>
              </a:solidFill>
              <a:latin typeface="メイリオ" panose="020B0604030504040204" pitchFamily="50" charset="-128"/>
              <a:ea typeface="メイリオ" panose="020B0604030504040204" pitchFamily="50" charset="-128"/>
            </a:endParaRPr>
          </a:p>
          <a:p>
            <a:pPr marL="216000" algn="just" defTabSz="913943">
              <a:spcBef>
                <a:spcPts val="200"/>
              </a:spcBef>
              <a:defRPr/>
            </a:pPr>
            <a:r>
              <a:rPr lang="ja-JP" altLang="en-US" sz="1399" dirty="0" smtClean="0">
                <a:solidFill>
                  <a:prstClr val="black"/>
                </a:solidFill>
                <a:latin typeface="メイリオ" panose="020B0604030504040204" pitchFamily="50" charset="-128"/>
                <a:ea typeface="メイリオ" panose="020B0604030504040204" pitchFamily="50" charset="-128"/>
              </a:rPr>
              <a:t>・</a:t>
            </a:r>
            <a:r>
              <a:rPr lang="ja-JP" altLang="en-US" sz="1399" dirty="0">
                <a:solidFill>
                  <a:prstClr val="black"/>
                </a:solidFill>
                <a:latin typeface="メイリオ" panose="020B0604030504040204" pitchFamily="50" charset="-128"/>
                <a:ea typeface="メイリオ" panose="020B0604030504040204" pitchFamily="50" charset="-128"/>
              </a:rPr>
              <a:t>生活支援サービス（配食等）</a:t>
            </a:r>
            <a:endParaRPr lang="en-US" altLang="ja-JP" sz="1399" dirty="0">
              <a:solidFill>
                <a:prstClr val="black"/>
              </a:solidFill>
              <a:latin typeface="メイリオ" panose="020B0604030504040204" pitchFamily="50" charset="-128"/>
              <a:ea typeface="メイリオ" panose="020B0604030504040204" pitchFamily="50" charset="-128"/>
            </a:endParaRPr>
          </a:p>
          <a:p>
            <a:pPr marL="216000" algn="just" defTabSz="913943">
              <a:spcBef>
                <a:spcPts val="200"/>
              </a:spcBef>
              <a:defRPr/>
            </a:pPr>
            <a:r>
              <a:rPr lang="ja-JP" altLang="en-US" sz="1399" dirty="0" smtClean="0">
                <a:solidFill>
                  <a:prstClr val="black"/>
                </a:solidFill>
                <a:latin typeface="メイリオ" panose="020B0604030504040204" pitchFamily="50" charset="-128"/>
                <a:ea typeface="メイリオ" panose="020B0604030504040204" pitchFamily="50" charset="-128"/>
              </a:rPr>
              <a:t>・</a:t>
            </a:r>
            <a:r>
              <a:rPr lang="ja-JP" altLang="en-US" sz="1399" dirty="0">
                <a:solidFill>
                  <a:prstClr val="black"/>
                </a:solidFill>
                <a:latin typeface="メイリオ" panose="020B0604030504040204" pitchFamily="50" charset="-128"/>
                <a:ea typeface="メイリオ" panose="020B0604030504040204" pitchFamily="50" charset="-128"/>
              </a:rPr>
              <a:t>介護予防支援事業（ケアマネジメント）</a:t>
            </a:r>
            <a:endParaRPr lang="en-US" altLang="ja-JP" sz="1399" dirty="0">
              <a:solidFill>
                <a:prstClr val="black"/>
              </a:solidFill>
              <a:latin typeface="メイリオ" panose="020B0604030504040204" pitchFamily="50" charset="-128"/>
              <a:ea typeface="メイリオ" panose="020B0604030504040204" pitchFamily="50" charset="-128"/>
            </a:endParaRPr>
          </a:p>
          <a:p>
            <a:pPr marL="36000" algn="just" defTabSz="913943">
              <a:spcBef>
                <a:spcPts val="600"/>
              </a:spcBef>
              <a:defRPr/>
            </a:pPr>
            <a:r>
              <a:rPr lang="ja-JP" altLang="en-US" sz="1399" b="1" dirty="0">
                <a:solidFill>
                  <a:prstClr val="black"/>
                </a:solidFill>
                <a:latin typeface="メイリオ" panose="020B0604030504040204" pitchFamily="50" charset="-128"/>
                <a:ea typeface="メイリオ" panose="020B0604030504040204" pitchFamily="50" charset="-128"/>
              </a:rPr>
              <a:t>○ 一般介護予防事業</a:t>
            </a:r>
            <a:endParaRPr lang="en-US" altLang="ja-JP" sz="1399" b="1" dirty="0">
              <a:solidFill>
                <a:prstClr val="black"/>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2504728" y="3573016"/>
            <a:ext cx="7200000" cy="2052000"/>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defTabSz="913943">
              <a:defRPr/>
            </a:pPr>
            <a:r>
              <a:rPr lang="ja-JP" altLang="en-US" b="1" dirty="0">
                <a:solidFill>
                  <a:schemeClr val="tx1"/>
                </a:solidFill>
                <a:latin typeface="メイリオ" panose="020B0604030504040204" pitchFamily="50" charset="-128"/>
                <a:ea typeface="メイリオ" panose="020B0604030504040204" pitchFamily="50" charset="-128"/>
              </a:rPr>
              <a:t>包括的支援事業　</a:t>
            </a:r>
            <a:endParaRPr lang="en-US" altLang="ja-JP" b="1" dirty="0">
              <a:solidFill>
                <a:schemeClr val="tx1"/>
              </a:solidFill>
              <a:latin typeface="メイリオ" panose="020B0604030504040204" pitchFamily="50" charset="-128"/>
              <a:ea typeface="メイリオ" panose="020B0604030504040204" pitchFamily="50" charset="-128"/>
            </a:endParaRPr>
          </a:p>
          <a:p>
            <a:pPr marL="36000" algn="just" defTabSz="913943">
              <a:spcBef>
                <a:spcPts val="600"/>
              </a:spcBef>
              <a:defRPr/>
            </a:pPr>
            <a:r>
              <a:rPr lang="ja-JP" altLang="en-US" sz="1399" b="1" dirty="0">
                <a:solidFill>
                  <a:schemeClr val="tx1"/>
                </a:solidFill>
                <a:latin typeface="メイリオ" panose="020B0604030504040204" pitchFamily="50" charset="-128"/>
                <a:ea typeface="メイリオ" panose="020B0604030504040204" pitchFamily="50" charset="-128"/>
              </a:rPr>
              <a:t>○ 地域包括支援センターの</a:t>
            </a:r>
            <a:r>
              <a:rPr lang="ja-JP" altLang="en-US" sz="1399" b="1" dirty="0" smtClean="0">
                <a:solidFill>
                  <a:schemeClr val="tx1"/>
                </a:solidFill>
                <a:latin typeface="メイリオ" panose="020B0604030504040204" pitchFamily="50" charset="-128"/>
                <a:ea typeface="メイリオ" panose="020B0604030504040204" pitchFamily="50" charset="-128"/>
              </a:rPr>
              <a:t>運営</a:t>
            </a:r>
            <a:endParaRPr lang="en-US" altLang="ja-JP" sz="1399" b="1" dirty="0" smtClean="0">
              <a:solidFill>
                <a:schemeClr val="tx1"/>
              </a:solidFill>
              <a:latin typeface="メイリオ" panose="020B0604030504040204" pitchFamily="50" charset="-128"/>
              <a:ea typeface="メイリオ" panose="020B0604030504040204" pitchFamily="50" charset="-128"/>
            </a:endParaRPr>
          </a:p>
          <a:p>
            <a:pPr marL="108000" algn="just" defTabSz="913943">
              <a:spcBef>
                <a:spcPts val="100"/>
              </a:spcBef>
              <a:defRPr/>
            </a:pPr>
            <a:r>
              <a:rPr lang="ja-JP" altLang="en-US" sz="1050" dirty="0">
                <a:solidFill>
                  <a:schemeClr val="tx1"/>
                </a:solidFill>
                <a:latin typeface="メイリオ" panose="020B0604030504040204" pitchFamily="50" charset="-128"/>
                <a:ea typeface="メイリオ" panose="020B0604030504040204" pitchFamily="50" charset="-128"/>
              </a:rPr>
              <a:t>（介護予防ケアマネジメント、総合相談</a:t>
            </a:r>
            <a:r>
              <a:rPr lang="ja-JP" altLang="en-US" sz="1050" dirty="0" smtClean="0">
                <a:solidFill>
                  <a:schemeClr val="tx1"/>
                </a:solidFill>
                <a:latin typeface="メイリオ" panose="020B0604030504040204" pitchFamily="50" charset="-128"/>
                <a:ea typeface="メイリオ" panose="020B0604030504040204" pitchFamily="50" charset="-128"/>
              </a:rPr>
              <a:t>支援 </a:t>
            </a:r>
            <a:r>
              <a:rPr lang="ja-JP" altLang="en-US" sz="1050" dirty="0">
                <a:solidFill>
                  <a:schemeClr val="tx1"/>
                </a:solidFill>
                <a:latin typeface="メイリオ" panose="020B0604030504040204" pitchFamily="50" charset="-128"/>
                <a:ea typeface="メイリオ" panose="020B0604030504040204" pitchFamily="50" charset="-128"/>
              </a:rPr>
              <a:t>業務、権利擁護業務、ケアマネジメント支援</a:t>
            </a:r>
            <a:r>
              <a:rPr lang="ja-JP" altLang="en-US" sz="1050" dirty="0" smtClean="0">
                <a:solidFill>
                  <a:schemeClr val="tx1"/>
                </a:solidFill>
                <a:latin typeface="メイリオ" panose="020B0604030504040204" pitchFamily="50" charset="-128"/>
                <a:ea typeface="メイリオ" panose="020B0604030504040204" pitchFamily="50" charset="-128"/>
              </a:rPr>
              <a:t>、地域</a:t>
            </a:r>
            <a:r>
              <a:rPr lang="ja-JP" altLang="en-US" sz="1050" dirty="0">
                <a:solidFill>
                  <a:schemeClr val="tx1"/>
                </a:solidFill>
                <a:latin typeface="メイリオ" panose="020B0604030504040204" pitchFamily="50" charset="-128"/>
                <a:ea typeface="メイリオ" panose="020B0604030504040204" pitchFamily="50" charset="-128"/>
              </a:rPr>
              <a:t>ケア会議の</a:t>
            </a:r>
            <a:r>
              <a:rPr lang="ja-JP" altLang="en-US" sz="1050" dirty="0" smtClean="0">
                <a:solidFill>
                  <a:schemeClr val="tx1"/>
                </a:solidFill>
                <a:latin typeface="メイリオ" panose="020B0604030504040204" pitchFamily="50" charset="-128"/>
                <a:ea typeface="メイリオ" panose="020B0604030504040204" pitchFamily="50" charset="-128"/>
              </a:rPr>
              <a:t>充実）</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marL="36000" algn="just" defTabSz="913943">
              <a:spcBef>
                <a:spcPts val="400"/>
              </a:spcBef>
              <a:defRPr/>
            </a:pPr>
            <a:r>
              <a:rPr lang="ja-JP" altLang="en-US" sz="1399" b="1" dirty="0" smtClean="0">
                <a:solidFill>
                  <a:schemeClr val="tx1"/>
                </a:solidFill>
                <a:latin typeface="メイリオ" panose="020B0604030504040204" pitchFamily="50" charset="-128"/>
                <a:ea typeface="メイリオ" panose="020B0604030504040204" pitchFamily="50" charset="-128"/>
              </a:rPr>
              <a:t>○ </a:t>
            </a:r>
            <a:r>
              <a:rPr lang="ja-JP" altLang="en-US" sz="1399" b="1" dirty="0">
                <a:solidFill>
                  <a:schemeClr val="tx1"/>
                </a:solidFill>
                <a:latin typeface="メイリオ" panose="020B0604030504040204" pitchFamily="50" charset="-128"/>
                <a:ea typeface="メイリオ" panose="020B0604030504040204" pitchFamily="50" charset="-128"/>
              </a:rPr>
              <a:t>在宅医療・介護連携推進事業</a:t>
            </a:r>
            <a:endParaRPr lang="en-US" altLang="ja-JP" sz="1399" b="1" dirty="0">
              <a:solidFill>
                <a:schemeClr val="tx1"/>
              </a:solidFill>
              <a:latin typeface="メイリオ" panose="020B0604030504040204" pitchFamily="50" charset="-128"/>
              <a:ea typeface="メイリオ" panose="020B0604030504040204" pitchFamily="50" charset="-128"/>
            </a:endParaRPr>
          </a:p>
          <a:p>
            <a:pPr marL="36000" algn="just" defTabSz="913943">
              <a:spcBef>
                <a:spcPts val="400"/>
              </a:spcBef>
              <a:defRPr/>
            </a:pPr>
            <a:r>
              <a:rPr lang="ja-JP" altLang="en-US" sz="1399" b="1" dirty="0">
                <a:solidFill>
                  <a:schemeClr val="tx1"/>
                </a:solidFill>
                <a:latin typeface="メイリオ" panose="020B0604030504040204" pitchFamily="50" charset="-128"/>
                <a:ea typeface="メイリオ" panose="020B0604030504040204" pitchFamily="50" charset="-128"/>
              </a:rPr>
              <a:t>○ 認知症総合支援事業</a:t>
            </a:r>
            <a:endParaRPr lang="en-US" altLang="ja-JP" sz="1399" b="1" dirty="0">
              <a:solidFill>
                <a:schemeClr val="tx1"/>
              </a:solidFill>
              <a:latin typeface="メイリオ" panose="020B0604030504040204" pitchFamily="50" charset="-128"/>
              <a:ea typeface="メイリオ" panose="020B0604030504040204" pitchFamily="50" charset="-128"/>
            </a:endParaRPr>
          </a:p>
          <a:p>
            <a:pPr marL="108000" algn="just" defTabSz="913943">
              <a:spcBef>
                <a:spcPts val="100"/>
              </a:spcBef>
              <a:defRPr/>
            </a:pPr>
            <a:r>
              <a:rPr lang="ja-JP" altLang="en-US" sz="1050" dirty="0">
                <a:solidFill>
                  <a:schemeClr val="tx1"/>
                </a:solidFill>
                <a:latin typeface="メイリオ" panose="020B0604030504040204" pitchFamily="50" charset="-128"/>
                <a:ea typeface="メイリオ" panose="020B0604030504040204" pitchFamily="50" charset="-128"/>
              </a:rPr>
              <a:t>（認知症初期集中支援事業、認知症地域支援・</a:t>
            </a:r>
            <a:r>
              <a:rPr lang="ja-JP" altLang="en-US" sz="1050" dirty="0" smtClean="0">
                <a:solidFill>
                  <a:schemeClr val="tx1"/>
                </a:solidFill>
                <a:latin typeface="メイリオ" panose="020B0604030504040204" pitchFamily="50" charset="-128"/>
                <a:ea typeface="メイリオ" panose="020B0604030504040204" pitchFamily="50" charset="-128"/>
              </a:rPr>
              <a:t>ケア向上</a:t>
            </a:r>
            <a:r>
              <a:rPr lang="ja-JP" altLang="en-US" sz="1050" dirty="0">
                <a:solidFill>
                  <a:schemeClr val="tx1"/>
                </a:solidFill>
                <a:latin typeface="メイリオ" panose="020B0604030504040204" pitchFamily="50" charset="-128"/>
                <a:ea typeface="メイリオ" panose="020B0604030504040204" pitchFamily="50" charset="-128"/>
              </a:rPr>
              <a:t>事業　等）</a:t>
            </a:r>
            <a:endParaRPr lang="en-US" altLang="ja-JP" sz="1199" dirty="0">
              <a:solidFill>
                <a:schemeClr val="tx1"/>
              </a:solidFill>
              <a:latin typeface="メイリオ" panose="020B0604030504040204" pitchFamily="50" charset="-128"/>
              <a:ea typeface="メイリオ" panose="020B0604030504040204" pitchFamily="50" charset="-128"/>
            </a:endParaRPr>
          </a:p>
          <a:p>
            <a:pPr marL="36000" algn="just" defTabSz="913943">
              <a:spcBef>
                <a:spcPts val="400"/>
              </a:spcBef>
              <a:defRPr/>
            </a:pPr>
            <a:r>
              <a:rPr lang="ja-JP" altLang="en-US" sz="1399" b="1" dirty="0">
                <a:solidFill>
                  <a:schemeClr val="tx1"/>
                </a:solidFill>
                <a:latin typeface="メイリオ" panose="020B0604030504040204" pitchFamily="50" charset="-128"/>
                <a:ea typeface="メイリオ" panose="020B0604030504040204" pitchFamily="50" charset="-128"/>
              </a:rPr>
              <a:t>○ 生活支援体制整備事業</a:t>
            </a:r>
            <a:endParaRPr lang="en-US" altLang="ja-JP" sz="1399" b="1" dirty="0">
              <a:solidFill>
                <a:schemeClr val="tx1"/>
              </a:solidFill>
              <a:latin typeface="メイリオ" panose="020B0604030504040204" pitchFamily="50" charset="-128"/>
              <a:ea typeface="メイリオ" panose="020B0604030504040204" pitchFamily="50" charset="-128"/>
            </a:endParaRPr>
          </a:p>
          <a:p>
            <a:pPr marL="108000" algn="just" defTabSz="913943">
              <a:spcBef>
                <a:spcPts val="100"/>
              </a:spcBef>
              <a:defRPr/>
            </a:pPr>
            <a:r>
              <a:rPr lang="ja-JP" altLang="en-US" sz="1050" dirty="0">
                <a:solidFill>
                  <a:schemeClr val="tx1"/>
                </a:solidFill>
                <a:latin typeface="メイリオ" panose="020B0604030504040204" pitchFamily="50" charset="-128"/>
                <a:ea typeface="メイリオ" panose="020B0604030504040204" pitchFamily="50" charset="-128"/>
              </a:rPr>
              <a:t>（コーディネーターの配置、協議体の設置　等）</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1785690" y="1077675"/>
            <a:ext cx="792000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6125" algn="ctr" defTabSz="913943">
              <a:defRPr/>
            </a:pPr>
            <a:r>
              <a:rPr lang="ja-JP" altLang="en-US" b="1" dirty="0">
                <a:solidFill>
                  <a:prstClr val="black"/>
                </a:solidFill>
                <a:latin typeface="メイリオ" panose="020B0604030504040204" pitchFamily="50" charset="-128"/>
                <a:ea typeface="メイリオ" panose="020B0604030504040204" pitchFamily="50" charset="-128"/>
              </a:rPr>
              <a:t>予防給付（要支援</a:t>
            </a:r>
            <a:r>
              <a:rPr lang="en-US" altLang="ja-JP" b="1" dirty="0">
                <a:solidFill>
                  <a:prstClr val="black"/>
                </a:solidFill>
                <a:latin typeface="メイリオ" panose="020B0604030504040204" pitchFamily="50" charset="-128"/>
                <a:ea typeface="メイリオ" panose="020B0604030504040204" pitchFamily="50" charset="-128"/>
              </a:rPr>
              <a:t>1</a:t>
            </a:r>
            <a:r>
              <a:rPr lang="ja-JP" altLang="en-US" b="1" dirty="0">
                <a:solidFill>
                  <a:prstClr val="black"/>
                </a:solidFill>
                <a:latin typeface="メイリオ" panose="020B0604030504040204" pitchFamily="50" charset="-128"/>
                <a:ea typeface="メイリオ" panose="020B0604030504040204" pitchFamily="50" charset="-128"/>
              </a:rPr>
              <a:t>～２）</a:t>
            </a:r>
            <a:endParaRPr lang="en-US" altLang="ja-JP" b="1" dirty="0">
              <a:solidFill>
                <a:prstClr val="black"/>
              </a:solidFill>
              <a:latin typeface="メイリオ" panose="020B0604030504040204" pitchFamily="50" charset="-128"/>
              <a:ea typeface="メイリオ" panose="020B0604030504040204" pitchFamily="50" charset="-128"/>
            </a:endParaRPr>
          </a:p>
        </p:txBody>
      </p:sp>
      <p:sp>
        <p:nvSpPr>
          <p:cNvPr id="39" name="正方形/長方形 38"/>
          <p:cNvSpPr/>
          <p:nvPr/>
        </p:nvSpPr>
        <p:spPr>
          <a:xfrm>
            <a:off x="2504728" y="5722195"/>
            <a:ext cx="7200000" cy="1080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3943">
              <a:defRPr/>
            </a:pPr>
            <a:r>
              <a:rPr lang="ja-JP" altLang="en-US" b="1" dirty="0">
                <a:solidFill>
                  <a:prstClr val="black"/>
                </a:solidFill>
                <a:latin typeface="メイリオ" panose="020B0604030504040204" pitchFamily="50" charset="-128"/>
                <a:ea typeface="メイリオ" panose="020B0604030504040204" pitchFamily="50" charset="-128"/>
              </a:rPr>
              <a:t>任意事業</a:t>
            </a:r>
            <a:endParaRPr lang="en-US" altLang="ja-JP" b="1" dirty="0">
              <a:solidFill>
                <a:prstClr val="black"/>
              </a:solidFill>
              <a:latin typeface="メイリオ" panose="020B0604030504040204" pitchFamily="50" charset="-128"/>
              <a:ea typeface="メイリオ" panose="020B0604030504040204" pitchFamily="50" charset="-128"/>
            </a:endParaRPr>
          </a:p>
          <a:p>
            <a:pPr marL="36000" algn="just" defTabSz="913943">
              <a:spcBef>
                <a:spcPts val="200"/>
              </a:spcBef>
              <a:defRPr/>
            </a:pPr>
            <a:r>
              <a:rPr lang="ja-JP" altLang="en-US" sz="1400" b="1" dirty="0">
                <a:solidFill>
                  <a:prstClr val="black"/>
                </a:solidFill>
                <a:latin typeface="メイリオ" panose="020B0604030504040204" pitchFamily="50" charset="-128"/>
                <a:ea typeface="メイリオ" panose="020B0604030504040204" pitchFamily="50" charset="-128"/>
              </a:rPr>
              <a:t>○ 介護給付費適正化事業</a:t>
            </a:r>
            <a:endParaRPr lang="en-US" altLang="ja-JP" sz="1400" b="1" dirty="0">
              <a:solidFill>
                <a:prstClr val="black"/>
              </a:solidFill>
              <a:latin typeface="メイリオ" panose="020B0604030504040204" pitchFamily="50" charset="-128"/>
              <a:ea typeface="メイリオ" panose="020B0604030504040204" pitchFamily="50" charset="-128"/>
            </a:endParaRPr>
          </a:p>
          <a:p>
            <a:pPr marL="36000" algn="just" defTabSz="913943">
              <a:spcBef>
                <a:spcPts val="200"/>
              </a:spcBef>
              <a:defRPr/>
            </a:pPr>
            <a:r>
              <a:rPr lang="ja-JP" altLang="en-US" sz="1400" b="1" dirty="0">
                <a:solidFill>
                  <a:prstClr val="black"/>
                </a:solidFill>
                <a:latin typeface="メイリオ" panose="020B0604030504040204" pitchFamily="50" charset="-128"/>
                <a:ea typeface="メイリオ" panose="020B0604030504040204" pitchFamily="50" charset="-128"/>
              </a:rPr>
              <a:t>○ 家族介護支援事業</a:t>
            </a:r>
            <a:endParaRPr lang="en-US" altLang="ja-JP" sz="1400" b="1" dirty="0">
              <a:solidFill>
                <a:prstClr val="black"/>
              </a:solidFill>
              <a:latin typeface="メイリオ" panose="020B0604030504040204" pitchFamily="50" charset="-128"/>
              <a:ea typeface="メイリオ" panose="020B0604030504040204" pitchFamily="50" charset="-128"/>
            </a:endParaRPr>
          </a:p>
          <a:p>
            <a:pPr marL="36000" algn="just" defTabSz="913943">
              <a:spcBef>
                <a:spcPts val="200"/>
              </a:spcBef>
              <a:defRPr/>
            </a:pPr>
            <a:r>
              <a:rPr lang="ja-JP" altLang="en-US" sz="1400" b="1" dirty="0">
                <a:solidFill>
                  <a:prstClr val="black"/>
                </a:solidFill>
                <a:latin typeface="メイリオ" panose="020B0604030504040204" pitchFamily="50" charset="-128"/>
                <a:ea typeface="メイリオ" panose="020B0604030504040204" pitchFamily="50" charset="-128"/>
              </a:rPr>
              <a:t>○ その他の事業</a:t>
            </a:r>
          </a:p>
        </p:txBody>
      </p:sp>
      <p:sp>
        <p:nvSpPr>
          <p:cNvPr id="54" name="正方形/長方形 53"/>
          <p:cNvSpPr/>
          <p:nvPr/>
        </p:nvSpPr>
        <p:spPr>
          <a:xfrm>
            <a:off x="1791094" y="1582195"/>
            <a:ext cx="540000" cy="5220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defTabSz="913943">
              <a:defRPr/>
            </a:pPr>
            <a:r>
              <a:rPr lang="ja-JP" altLang="en-US" sz="2000" dirty="0">
                <a:solidFill>
                  <a:prstClr val="black"/>
                </a:solidFill>
                <a:latin typeface="メイリオ" panose="020B0604030504040204" pitchFamily="50" charset="-128"/>
                <a:ea typeface="メイリオ" panose="020B0604030504040204" pitchFamily="50" charset="-128"/>
              </a:rPr>
              <a:t>地域支援事業</a:t>
            </a:r>
            <a:endParaRPr lang="en-US" altLang="ja-JP" sz="1400" dirty="0">
              <a:solidFill>
                <a:prstClr val="black"/>
              </a:solidFill>
              <a:latin typeface="メイリオ" panose="020B0604030504040204" pitchFamily="50" charset="-128"/>
              <a:ea typeface="メイリオ" panose="020B0604030504040204" pitchFamily="50" charset="-128"/>
            </a:endParaRPr>
          </a:p>
        </p:txBody>
      </p:sp>
      <p:sp>
        <p:nvSpPr>
          <p:cNvPr id="56" name="正方形/長方形 55"/>
          <p:cNvSpPr/>
          <p:nvPr/>
        </p:nvSpPr>
        <p:spPr>
          <a:xfrm>
            <a:off x="1785690" y="548680"/>
            <a:ext cx="792000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587" algn="ctr" defTabSz="913943">
              <a:defRPr/>
            </a:pPr>
            <a:r>
              <a:rPr lang="ja-JP" altLang="en-US" b="1" dirty="0">
                <a:solidFill>
                  <a:prstClr val="black"/>
                </a:solidFill>
                <a:latin typeface="メイリオ" panose="020B0604030504040204" pitchFamily="50" charset="-128"/>
                <a:ea typeface="メイリオ" panose="020B0604030504040204" pitchFamily="50" charset="-128"/>
              </a:rPr>
              <a:t>介護給付（要介護</a:t>
            </a:r>
            <a:r>
              <a:rPr lang="en-US" altLang="ja-JP" b="1" dirty="0">
                <a:solidFill>
                  <a:prstClr val="black"/>
                </a:solidFill>
                <a:latin typeface="メイリオ" panose="020B0604030504040204" pitchFamily="50" charset="-128"/>
                <a:ea typeface="メイリオ" panose="020B0604030504040204" pitchFamily="50" charset="-128"/>
              </a:rPr>
              <a:t>1</a:t>
            </a:r>
            <a:r>
              <a:rPr lang="ja-JP" altLang="en-US" b="1" dirty="0">
                <a:solidFill>
                  <a:prstClr val="black"/>
                </a:solidFill>
                <a:latin typeface="メイリオ" panose="020B0604030504040204" pitchFamily="50" charset="-128"/>
                <a:ea typeface="メイリオ" panose="020B0604030504040204" pitchFamily="50" charset="-128"/>
              </a:rPr>
              <a:t>～５）</a:t>
            </a:r>
            <a:endParaRPr lang="en-US" altLang="ja-JP" b="1" dirty="0">
              <a:solidFill>
                <a:prstClr val="black"/>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2381" y="1649"/>
            <a:ext cx="9901238" cy="41301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lIns="91313" tIns="45658" rIns="91313" bIns="45658" rtlCol="0" anchor="ctr"/>
          <a:lstStyle/>
          <a:p>
            <a:pPr algn="ctr" defTabSz="913943">
              <a:defRPr/>
            </a:pPr>
            <a:r>
              <a:rPr kumimoji="0" lang="ja-JP" altLang="en-US" sz="1999" kern="0" dirty="0" smtClean="0">
                <a:solidFill>
                  <a:prstClr val="black"/>
                </a:solidFill>
                <a:latin typeface="HGP創英角ｺﾞｼｯｸUB" panose="020B0900000000000000" pitchFamily="50" charset="-128"/>
                <a:ea typeface="HGP創英角ｺﾞｼｯｸUB" panose="020B0900000000000000" pitchFamily="50" charset="-128"/>
              </a:rPr>
              <a:t>介護保険給付・地域支援事業の全体像</a:t>
            </a:r>
            <a:endParaRPr lang="ja-JP" altLang="en-US" sz="1999"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2" name="スライド番号プレースホルダー 1"/>
          <p:cNvSpPr txBox="1">
            <a:spLocks noGrp="1"/>
          </p:cNvSpPr>
          <p:nvPr/>
        </p:nvSpPr>
        <p:spPr bwMode="auto">
          <a:xfrm>
            <a:off x="9087853" y="6493051"/>
            <a:ext cx="818147" cy="364949"/>
          </a:xfrm>
          <a:prstGeom prst="rect">
            <a:avLst/>
          </a:prstGeom>
          <a:noFill/>
          <a:ln>
            <a:miter lim="800000"/>
            <a:headEnd/>
            <a:tailEnd/>
          </a:ln>
        </p:spPr>
        <p:txBody>
          <a:bodyPr lIns="36000" tIns="36000" rIns="36000" bIns="36000" anchor="ctr"/>
          <a:lstStyle/>
          <a:p>
            <a:pPr algn="r" defTabSz="913943">
              <a:defRPr/>
            </a:pPr>
            <a:fld id="{71316A0E-05EA-4553-ABD2-DA07ABB94753}" type="slidenum">
              <a:rPr lang="ja-JP" altLang="en-US" sz="1400">
                <a:solidFill>
                  <a:srgbClr val="000000"/>
                </a:solidFill>
                <a:latin typeface="+mn-ea"/>
              </a:rPr>
              <a:pPr algn="r" defTabSz="913943">
                <a:defRPr/>
              </a:pPr>
              <a:t>5</a:t>
            </a:fld>
            <a:endParaRPr lang="en-US" altLang="ja-JP" sz="1400" dirty="0">
              <a:solidFill>
                <a:srgbClr val="000000"/>
              </a:solidFill>
              <a:latin typeface="+mn-ea"/>
            </a:endParaRPr>
          </a:p>
        </p:txBody>
      </p:sp>
    </p:spTree>
    <p:extLst>
      <p:ext uri="{BB962C8B-B14F-4D97-AF65-F5344CB8AC3E}">
        <p14:creationId xmlns:p14="http://schemas.microsoft.com/office/powerpoint/2010/main" val="2705988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93000" y="379725"/>
          <a:ext cx="9720000" cy="6300000"/>
        </p:xfrm>
        <a:graphic>
          <a:graphicData uri="http://schemas.openxmlformats.org/drawingml/2006/table">
            <a:tbl>
              <a:tblPr firstRow="1" bandRow="1">
                <a:tableStyleId>{5940675A-B579-460E-94D1-54222C63F5DA}</a:tableStyleId>
              </a:tblPr>
              <a:tblGrid>
                <a:gridCol w="437958">
                  <a:extLst>
                    <a:ext uri="{9D8B030D-6E8A-4147-A177-3AD203B41FA5}">
                      <a16:colId xmlns:a16="http://schemas.microsoft.com/office/drawing/2014/main" val="20000"/>
                    </a:ext>
                  </a:extLst>
                </a:gridCol>
                <a:gridCol w="5554890">
                  <a:extLst>
                    <a:ext uri="{9D8B030D-6E8A-4147-A177-3AD203B41FA5}">
                      <a16:colId xmlns:a16="http://schemas.microsoft.com/office/drawing/2014/main" val="20001"/>
                    </a:ext>
                  </a:extLst>
                </a:gridCol>
                <a:gridCol w="3727152">
                  <a:extLst>
                    <a:ext uri="{9D8B030D-6E8A-4147-A177-3AD203B41FA5}">
                      <a16:colId xmlns:a16="http://schemas.microsoft.com/office/drawing/2014/main" val="20002"/>
                    </a:ext>
                  </a:extLst>
                </a:gridCol>
              </a:tblGrid>
              <a:tr h="540000">
                <a:tc>
                  <a:txBody>
                    <a:bodyPr/>
                    <a:lstStyle/>
                    <a:p>
                      <a:pPr algn="l"/>
                      <a:r>
                        <a:rPr kumimoji="1" lang="ja-JP" altLang="en-US" sz="1800" dirty="0" smtClean="0">
                          <a:solidFill>
                            <a:schemeClr val="tx1"/>
                          </a:solidFill>
                          <a:latin typeface="ＭＳ Ｐゴシック" pitchFamily="50" charset="-128"/>
                          <a:ea typeface="ＭＳ Ｐゴシック" pitchFamily="50" charset="-128"/>
                        </a:rPr>
                        <a:t>　</a:t>
                      </a:r>
                      <a:endParaRPr kumimoji="1" lang="ja-JP" altLang="en-US" sz="1800" dirty="0">
                        <a:solidFill>
                          <a:schemeClr val="tx1"/>
                        </a:solidFill>
                        <a:latin typeface="ＭＳ Ｐゴシック" pitchFamily="50" charset="-128"/>
                        <a:ea typeface="ＭＳ Ｐゴシック" pitchFamily="50" charset="-128"/>
                      </a:endParaRP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latin typeface="ＭＳ Ｐゴシック" pitchFamily="50" charset="-128"/>
                          <a:ea typeface="ＭＳ Ｐゴシック" pitchFamily="50" charset="-128"/>
                        </a:rPr>
                        <a:t>都道府県・政令市・中核市</a:t>
                      </a:r>
                      <a:r>
                        <a:rPr kumimoji="1" lang="ja-JP" altLang="en-US" sz="1800" dirty="0" smtClean="0">
                          <a:solidFill>
                            <a:schemeClr val="tx1"/>
                          </a:solidFill>
                          <a:latin typeface="ＭＳ Ｐゴシック" pitchFamily="50" charset="-128"/>
                          <a:ea typeface="ＭＳ Ｐゴシック" pitchFamily="50" charset="-128"/>
                        </a:rPr>
                        <a:t>が指定・監督を行うサービス</a:t>
                      </a:r>
                      <a:endParaRPr kumimoji="1" lang="ja-JP" altLang="en-US" sz="1800" dirty="0">
                        <a:solidFill>
                          <a:schemeClr val="tx1"/>
                        </a:solidFill>
                        <a:latin typeface="ＭＳ Ｐゴシック" pitchFamily="50" charset="-128"/>
                        <a:ea typeface="ＭＳ Ｐゴシック"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800" dirty="0" smtClean="0">
                          <a:solidFill>
                            <a:schemeClr val="tx1"/>
                          </a:solidFill>
                          <a:latin typeface="ＭＳ Ｐゴシック" pitchFamily="50" charset="-128"/>
                          <a:ea typeface="ＭＳ Ｐゴシック" pitchFamily="50" charset="-128"/>
                        </a:rPr>
                        <a:t>　</a:t>
                      </a:r>
                      <a:r>
                        <a:rPr kumimoji="1" lang="ja-JP" altLang="en-US" sz="1800" b="1" i="0" dirty="0" smtClean="0">
                          <a:solidFill>
                            <a:schemeClr val="tx1"/>
                          </a:solidFill>
                          <a:latin typeface="ＭＳ Ｐゴシック" pitchFamily="50" charset="-128"/>
                          <a:ea typeface="ＭＳ Ｐゴシック" pitchFamily="50" charset="-128"/>
                        </a:rPr>
                        <a:t>市町村</a:t>
                      </a:r>
                      <a:r>
                        <a:rPr kumimoji="1" lang="ja-JP" altLang="en-US" sz="1800" dirty="0" smtClean="0">
                          <a:solidFill>
                            <a:schemeClr val="tx1"/>
                          </a:solidFill>
                          <a:latin typeface="ＭＳ Ｐゴシック" pitchFamily="50" charset="-128"/>
                          <a:ea typeface="ＭＳ Ｐゴシック" pitchFamily="50" charset="-128"/>
                        </a:rPr>
                        <a:t>が指定・監督を行うサービス</a:t>
                      </a:r>
                      <a:endParaRPr kumimoji="1" lang="ja-JP" altLang="en-US" sz="1800" dirty="0">
                        <a:solidFill>
                          <a:schemeClr val="tx1"/>
                        </a:solidFill>
                        <a:latin typeface="ＭＳ Ｐゴシック" pitchFamily="50" charset="-128"/>
                        <a:ea typeface="ＭＳ Ｐゴシック"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20000">
                <a:tc>
                  <a:txBody>
                    <a:bodyPr/>
                    <a:lstStyle/>
                    <a:p>
                      <a:pPr algn="ctr"/>
                      <a:r>
                        <a:rPr kumimoji="1" lang="ja-JP" altLang="en-US" sz="1800" dirty="0" smtClean="0">
                          <a:solidFill>
                            <a:schemeClr val="tx1"/>
                          </a:solidFill>
                          <a:latin typeface="ＭＳ Ｐゴシック" pitchFamily="50" charset="-128"/>
                          <a:ea typeface="ＭＳ Ｐゴシック" pitchFamily="50" charset="-128"/>
                        </a:rPr>
                        <a:t>介護給付</a:t>
                      </a:r>
                      <a:endParaRPr kumimoji="1" lang="ja-JP" altLang="en-US" sz="1800" dirty="0">
                        <a:solidFill>
                          <a:schemeClr val="tx1"/>
                        </a:solidFill>
                        <a:latin typeface="ＭＳ Ｐゴシック" pitchFamily="50" charset="-128"/>
                        <a:ea typeface="ＭＳ Ｐゴシック" pitchFamily="50" charset="-128"/>
                      </a:endParaRP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kumimoji="1" lang="ja-JP" altLang="en-US" sz="1800" dirty="0">
                        <a:solidFill>
                          <a:schemeClr val="tx1"/>
                        </a:solidFill>
                        <a:latin typeface="ＭＳ Ｐゴシック" pitchFamily="50" charset="-128"/>
                        <a:ea typeface="ＭＳ Ｐゴシック"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kumimoji="1" lang="ja-JP" altLang="en-US" sz="1800" dirty="0">
                        <a:solidFill>
                          <a:schemeClr val="tx1"/>
                        </a:solidFill>
                        <a:latin typeface="ＭＳ Ｐゴシック" pitchFamily="50" charset="-128"/>
                        <a:ea typeface="ＭＳ Ｐゴシック" pitchFamily="50" charset="-128"/>
                      </a:endParaRP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40000">
                <a:tc>
                  <a:txBody>
                    <a:bodyPr/>
                    <a:lstStyle/>
                    <a:p>
                      <a:pPr algn="ctr"/>
                      <a:r>
                        <a:rPr kumimoji="1" lang="ja-JP" altLang="en-US" sz="1800" dirty="0" smtClean="0">
                          <a:solidFill>
                            <a:schemeClr val="tx1"/>
                          </a:solidFill>
                          <a:latin typeface="ＭＳ Ｐゴシック" pitchFamily="50" charset="-128"/>
                          <a:ea typeface="ＭＳ Ｐゴシック" pitchFamily="50" charset="-128"/>
                        </a:rPr>
                        <a:t>予防給付</a:t>
                      </a:r>
                      <a:endParaRPr kumimoji="1" lang="ja-JP" altLang="en-US" sz="1800" dirty="0">
                        <a:solidFill>
                          <a:schemeClr val="tx1"/>
                        </a:solidFill>
                        <a:latin typeface="ＭＳ Ｐゴシック" pitchFamily="50" charset="-128"/>
                        <a:ea typeface="ＭＳ Ｐゴシック" pitchFamily="50" charset="-128"/>
                      </a:endParaRP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kumimoji="1" lang="ja-JP" altLang="en-US" sz="1800" dirty="0">
                        <a:solidFill>
                          <a:schemeClr val="tx1"/>
                        </a:solidFill>
                        <a:latin typeface="ＭＳ Ｐゴシック" pitchFamily="50" charset="-128"/>
                        <a:ea typeface="ＭＳ Ｐゴシック"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kumimoji="1" lang="ja-JP" altLang="en-US" sz="1800" dirty="0">
                        <a:solidFill>
                          <a:schemeClr val="tx1"/>
                        </a:solidFill>
                        <a:latin typeface="ＭＳ Ｐゴシック" pitchFamily="50" charset="-128"/>
                        <a:ea typeface="ＭＳ Ｐゴシック"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角丸四角形 10"/>
          <p:cNvSpPr/>
          <p:nvPr/>
        </p:nvSpPr>
        <p:spPr bwMode="auto">
          <a:xfrm>
            <a:off x="6141128" y="4420822"/>
            <a:ext cx="3600000" cy="1662362"/>
          </a:xfrm>
          <a:prstGeom prst="roundRect">
            <a:avLst/>
          </a:prstGeom>
          <a:solidFill>
            <a:srgbClr val="FFCC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endParaRPr lang="en-US" altLang="ja-JP" sz="1300" dirty="0">
              <a:solidFill>
                <a:prstClr val="black"/>
              </a:solidFill>
              <a:latin typeface="ＭＳ Ｐゴシック" pitchFamily="50" charset="-128"/>
              <a:ea typeface="ＭＳ Ｐゴシック"/>
            </a:endParaRPr>
          </a:p>
        </p:txBody>
      </p:sp>
      <p:sp>
        <p:nvSpPr>
          <p:cNvPr id="7191" name="テキスト ボックス 11"/>
          <p:cNvSpPr txBox="1">
            <a:spLocks noChangeArrowheads="1"/>
          </p:cNvSpPr>
          <p:nvPr/>
        </p:nvSpPr>
        <p:spPr bwMode="auto">
          <a:xfrm>
            <a:off x="6105128" y="4632159"/>
            <a:ext cx="3672000" cy="1239689"/>
          </a:xfrm>
          <a:prstGeom prst="rect">
            <a:avLst/>
          </a:prstGeom>
          <a:noFill/>
          <a:ln w="9525">
            <a:noFill/>
            <a:miter lim="800000"/>
            <a:headEnd/>
            <a:tailEnd/>
          </a:ln>
        </p:spPr>
        <p:txBody>
          <a:bodyPr wrap="square" lIns="36000" tIns="36000" rIns="36000" bIns="36000">
            <a:spAutoFit/>
          </a:bodyPr>
          <a:lstStyle/>
          <a:p>
            <a:pPr>
              <a:lnSpc>
                <a:spcPts val="1900"/>
              </a:lnSpc>
              <a:defRPr/>
            </a:pPr>
            <a:r>
              <a:rPr lang="ja-JP" altLang="en-US" sz="1400" b="1" dirty="0">
                <a:solidFill>
                  <a:prstClr val="black"/>
                </a:solidFill>
                <a:latin typeface="ＭＳ Ｐゴシック" pitchFamily="50" charset="-128"/>
                <a:ea typeface="ＭＳ Ｐゴシック"/>
              </a:rPr>
              <a:t>◎地域密着型介護予防サービス</a:t>
            </a:r>
            <a:endParaRPr lang="en-US" altLang="ja-JP" sz="1400" b="1" dirty="0">
              <a:solidFill>
                <a:prstClr val="black"/>
              </a:solidFill>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介護予防認知症対応型通所介護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介護予防小規模多機能型居宅介護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介護予防認知症対応型共同生活</a:t>
            </a:r>
            <a:r>
              <a:rPr lang="ja-JP" altLang="en-US" sz="1200" dirty="0" smtClean="0">
                <a:latin typeface="ＭＳ Ｐゴシック" pitchFamily="50" charset="-128"/>
                <a:ea typeface="ＭＳ Ｐゴシック"/>
              </a:rPr>
              <a:t>介護</a:t>
            </a:r>
            <a:endParaRPr lang="en-US" altLang="ja-JP" sz="1200" dirty="0" smtClean="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グループホーム）</a:t>
            </a:r>
            <a:endParaRPr lang="en-US" altLang="ja-JP" sz="1200" dirty="0">
              <a:latin typeface="ＭＳ Ｐゴシック" pitchFamily="50" charset="-128"/>
              <a:ea typeface="ＭＳ Ｐゴシック"/>
            </a:endParaRPr>
          </a:p>
        </p:txBody>
      </p:sp>
      <p:sp>
        <p:nvSpPr>
          <p:cNvPr id="9" name="角丸四角形 8"/>
          <p:cNvSpPr/>
          <p:nvPr/>
        </p:nvSpPr>
        <p:spPr bwMode="auto">
          <a:xfrm>
            <a:off x="6141128" y="1075222"/>
            <a:ext cx="3600000" cy="2544864"/>
          </a:xfrm>
          <a:prstGeom prst="roundRect">
            <a:avLst>
              <a:gd name="adj" fmla="val 4124"/>
            </a:avLst>
          </a:prstGeom>
          <a:solidFill>
            <a:srgbClr val="FF99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endParaRPr lang="en-US" altLang="ja-JP" sz="1300" dirty="0">
              <a:solidFill>
                <a:prstClr val="black"/>
              </a:solidFill>
              <a:latin typeface="ＭＳ Ｐゴシック" pitchFamily="50" charset="-128"/>
              <a:ea typeface="ＭＳ Ｐゴシック"/>
            </a:endParaRPr>
          </a:p>
        </p:txBody>
      </p:sp>
      <p:sp>
        <p:nvSpPr>
          <p:cNvPr id="7197" name="テキスト ボックス 9"/>
          <p:cNvSpPr txBox="1">
            <a:spLocks noChangeArrowheads="1"/>
          </p:cNvSpPr>
          <p:nvPr/>
        </p:nvSpPr>
        <p:spPr bwMode="auto">
          <a:xfrm>
            <a:off x="6105128" y="1147326"/>
            <a:ext cx="3672000" cy="2400657"/>
          </a:xfrm>
          <a:prstGeom prst="rect">
            <a:avLst/>
          </a:prstGeom>
          <a:noFill/>
          <a:ln w="9525">
            <a:noFill/>
            <a:miter lim="800000"/>
            <a:headEnd/>
            <a:tailEnd/>
          </a:ln>
        </p:spPr>
        <p:txBody>
          <a:bodyPr wrap="square" lIns="36000" tIns="36000" rIns="36000" bIns="36000">
            <a:spAutoFit/>
          </a:bodyPr>
          <a:lstStyle/>
          <a:p>
            <a:pPr>
              <a:lnSpc>
                <a:spcPts val="1800"/>
              </a:lnSpc>
              <a:defRPr/>
            </a:pPr>
            <a:r>
              <a:rPr lang="ja-JP" altLang="en-US" sz="1400" b="1" dirty="0">
                <a:solidFill>
                  <a:prstClr val="black"/>
                </a:solidFill>
                <a:latin typeface="ＭＳ Ｐゴシック" pitchFamily="50" charset="-128"/>
                <a:ea typeface="ＭＳ Ｐゴシック"/>
              </a:rPr>
              <a:t>◎地域密着型介護サービス</a:t>
            </a:r>
            <a:endParaRPr lang="en-US" altLang="ja-JP" sz="1400" b="1" dirty="0">
              <a:solidFill>
                <a:prstClr val="black"/>
              </a:solidFill>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定期巡回・随時対応型訪問介護看護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○夜間</a:t>
            </a:r>
            <a:r>
              <a:rPr lang="ja-JP" altLang="en-US" sz="1200" dirty="0">
                <a:latin typeface="ＭＳ Ｐゴシック" pitchFamily="50" charset="-128"/>
                <a:ea typeface="ＭＳ Ｐゴシック"/>
              </a:rPr>
              <a:t>対応型訪問介護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地域密着型通所介護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認知症対応型通所介護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小規模多機能型居宅介護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認知症対応型共同生活介護（グループホーム）</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地域密着型特定施設入居者生活介護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地域密着型介護老人福祉施設入所者生活介護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a:t>
            </a:r>
            <a:r>
              <a:rPr lang="ja-JP" altLang="en-US" sz="1200" dirty="0">
                <a:latin typeface="ＭＳ Ｐゴシック" pitchFamily="50" charset="-128"/>
                <a:ea typeface="ＭＳ Ｐゴシック"/>
              </a:rPr>
              <a:t>複合型サービス（看護小規模多機能型居宅介護）</a:t>
            </a:r>
            <a:endParaRPr lang="ja-JP" altLang="en-US" sz="1200" dirty="0">
              <a:latin typeface="Calibri"/>
              <a:ea typeface="ＭＳ Ｐゴシック"/>
            </a:endParaRPr>
          </a:p>
        </p:txBody>
      </p:sp>
      <p:sp>
        <p:nvSpPr>
          <p:cNvPr id="13" name="角丸四角形 12"/>
          <p:cNvSpPr/>
          <p:nvPr/>
        </p:nvSpPr>
        <p:spPr bwMode="auto">
          <a:xfrm>
            <a:off x="6141128" y="6139413"/>
            <a:ext cx="3600000" cy="478656"/>
          </a:xfrm>
          <a:prstGeom prst="roundRect">
            <a:avLst>
              <a:gd name="adj" fmla="val 32104"/>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lvl="0">
              <a:lnSpc>
                <a:spcPts val="1900"/>
              </a:lnSpc>
              <a:defRPr/>
            </a:pPr>
            <a:r>
              <a:rPr lang="ja-JP" altLang="en-US" sz="1400">
                <a:solidFill>
                  <a:prstClr val="black"/>
                </a:solidFill>
                <a:latin typeface="ＭＳ Ｐゴシック" pitchFamily="50" charset="-128"/>
                <a:ea typeface="ＭＳ Ｐゴシック"/>
              </a:rPr>
              <a:t>◎介護予防支援</a:t>
            </a:r>
            <a:endParaRPr lang="ja-JP" altLang="en-US" sz="1400" dirty="0">
              <a:solidFill>
                <a:prstClr val="black"/>
              </a:solidFill>
              <a:ea typeface="ＭＳ Ｐゴシック"/>
            </a:endParaRPr>
          </a:p>
        </p:txBody>
      </p:sp>
      <p:sp>
        <p:nvSpPr>
          <p:cNvPr id="29" name="角丸四角形 28"/>
          <p:cNvSpPr/>
          <p:nvPr/>
        </p:nvSpPr>
        <p:spPr bwMode="auto">
          <a:xfrm>
            <a:off x="605259" y="3514825"/>
            <a:ext cx="5400000" cy="756000"/>
          </a:xfrm>
          <a:prstGeom prst="round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endParaRPr lang="en-US" altLang="ja-JP" sz="1300" dirty="0">
              <a:solidFill>
                <a:prstClr val="black"/>
              </a:solidFill>
              <a:latin typeface="ＭＳ Ｐゴシック" pitchFamily="50" charset="-128"/>
              <a:ea typeface="ＭＳ Ｐゴシック"/>
            </a:endParaRPr>
          </a:p>
        </p:txBody>
      </p:sp>
      <p:sp>
        <p:nvSpPr>
          <p:cNvPr id="7205" name="テキスト ボックス 29"/>
          <p:cNvSpPr txBox="1">
            <a:spLocks noChangeArrowheads="1"/>
          </p:cNvSpPr>
          <p:nvPr/>
        </p:nvSpPr>
        <p:spPr bwMode="auto">
          <a:xfrm>
            <a:off x="695259" y="3550825"/>
            <a:ext cx="5220000" cy="301415"/>
          </a:xfrm>
          <a:prstGeom prst="rect">
            <a:avLst/>
          </a:prstGeom>
          <a:noFill/>
          <a:ln w="9525">
            <a:noFill/>
            <a:miter lim="800000"/>
            <a:headEnd/>
            <a:tailEnd/>
          </a:ln>
        </p:spPr>
        <p:txBody>
          <a:bodyPr wrap="square" lIns="36000" tIns="36000" rIns="36000" bIns="72000" numCol="2" spcCol="180000">
            <a:spAutoFit/>
          </a:bodyPr>
          <a:lstStyle/>
          <a:p>
            <a:pPr algn="just">
              <a:lnSpc>
                <a:spcPts val="1500"/>
              </a:lnSpc>
              <a:defRPr/>
            </a:pPr>
            <a:r>
              <a:rPr lang="ja-JP" altLang="en-US" sz="1400" b="1" dirty="0">
                <a:solidFill>
                  <a:prstClr val="black"/>
                </a:solidFill>
                <a:latin typeface="ＭＳ Ｐゴシック" pitchFamily="50" charset="-128"/>
                <a:ea typeface="ＭＳ Ｐゴシック"/>
              </a:rPr>
              <a:t>◎施設</a:t>
            </a:r>
            <a:r>
              <a:rPr lang="ja-JP" altLang="en-US" sz="1400" b="1" dirty="0" smtClean="0">
                <a:solidFill>
                  <a:prstClr val="black"/>
                </a:solidFill>
                <a:latin typeface="ＭＳ Ｐゴシック" pitchFamily="50" charset="-128"/>
                <a:ea typeface="ＭＳ Ｐゴシック"/>
              </a:rPr>
              <a:t>サービス</a:t>
            </a:r>
            <a:endParaRPr lang="ja-JP" altLang="en-US" sz="1400" b="1" dirty="0">
              <a:solidFill>
                <a:prstClr val="black"/>
              </a:solidFill>
              <a:latin typeface="ＭＳ Ｐゴシック" pitchFamily="50" charset="-128"/>
              <a:ea typeface="ＭＳ Ｐゴシック"/>
            </a:endParaRPr>
          </a:p>
        </p:txBody>
      </p:sp>
      <p:sp>
        <p:nvSpPr>
          <p:cNvPr id="31" name="角丸四角形 30"/>
          <p:cNvSpPr/>
          <p:nvPr/>
        </p:nvSpPr>
        <p:spPr bwMode="auto">
          <a:xfrm>
            <a:off x="6141128" y="3695512"/>
            <a:ext cx="3600000" cy="571504"/>
          </a:xfrm>
          <a:prstGeom prst="roundRect">
            <a:avLst/>
          </a:prstGeom>
          <a:solidFill>
            <a:srgbClr val="FFFF00"/>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ja-JP" altLang="en-US" sz="1400" dirty="0">
                <a:solidFill>
                  <a:schemeClr val="tx1"/>
                </a:solidFill>
                <a:latin typeface="ＭＳ Ｐゴシック" pitchFamily="50" charset="-128"/>
                <a:ea typeface="ＭＳ Ｐゴシック"/>
              </a:rPr>
              <a:t>◎居宅介護支援</a:t>
            </a:r>
            <a:endParaRPr lang="en-US" altLang="ja-JP" sz="1400" dirty="0">
              <a:solidFill>
                <a:schemeClr val="tx1"/>
              </a:solidFill>
              <a:latin typeface="ＭＳ Ｐゴシック" pitchFamily="50" charset="-128"/>
              <a:ea typeface="ＭＳ Ｐゴシック"/>
            </a:endParaRPr>
          </a:p>
        </p:txBody>
      </p:sp>
      <p:sp>
        <p:nvSpPr>
          <p:cNvPr id="46" name="角丸四角形 45"/>
          <p:cNvSpPr/>
          <p:nvPr/>
        </p:nvSpPr>
        <p:spPr bwMode="auto">
          <a:xfrm>
            <a:off x="605259" y="4420821"/>
            <a:ext cx="5400000" cy="2196000"/>
          </a:xfrm>
          <a:prstGeom prst="roundRect">
            <a:avLst>
              <a:gd name="adj" fmla="val 7255"/>
            </a:avLst>
          </a:prstGeom>
          <a:solidFill>
            <a:srgbClr val="C2E49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endParaRPr lang="en-US" altLang="ja-JP" sz="1300" dirty="0">
              <a:solidFill>
                <a:prstClr val="black"/>
              </a:solidFill>
              <a:latin typeface="ＭＳ Ｐゴシック" pitchFamily="50" charset="-128"/>
              <a:ea typeface="ＭＳ Ｐゴシック"/>
            </a:endParaRPr>
          </a:p>
        </p:txBody>
      </p:sp>
      <p:sp>
        <p:nvSpPr>
          <p:cNvPr id="7212" name="角丸四角形 46"/>
          <p:cNvSpPr>
            <a:spLocks noChangeArrowheads="1"/>
          </p:cNvSpPr>
          <p:nvPr/>
        </p:nvSpPr>
        <p:spPr bwMode="auto">
          <a:xfrm>
            <a:off x="776536" y="4852822"/>
            <a:ext cx="2592000" cy="973874"/>
          </a:xfrm>
          <a:prstGeom prst="roundRect">
            <a:avLst>
              <a:gd name="adj" fmla="val 16667"/>
            </a:avLst>
          </a:prstGeom>
          <a:noFill/>
          <a:ln w="9525">
            <a:solidFill>
              <a:schemeClr val="tx1"/>
            </a:solidFill>
            <a:prstDash val="sysDot"/>
            <a:miter lim="800000"/>
            <a:headEnd/>
            <a:tailEnd/>
          </a:ln>
        </p:spPr>
        <p:txBody>
          <a:bodyPr anchor="ctr"/>
          <a:lstStyle/>
          <a:p>
            <a:pPr>
              <a:lnSpc>
                <a:spcPts val="1700"/>
              </a:lnSpc>
              <a:defRPr/>
            </a:pPr>
            <a:endParaRPr lang="ja-JP" altLang="en-US" sz="1300" dirty="0">
              <a:solidFill>
                <a:prstClr val="black"/>
              </a:solidFill>
              <a:latin typeface="ＭＳ Ｐゴシック" pitchFamily="50" charset="-128"/>
              <a:ea typeface="ＭＳ Ｐゴシック"/>
            </a:endParaRPr>
          </a:p>
        </p:txBody>
      </p:sp>
      <p:sp>
        <p:nvSpPr>
          <p:cNvPr id="55" name="正方形/長方形 50"/>
          <p:cNvSpPr>
            <a:spLocks noChangeArrowheads="1"/>
          </p:cNvSpPr>
          <p:nvPr/>
        </p:nvSpPr>
        <p:spPr bwMode="auto">
          <a:xfrm>
            <a:off x="907813" y="4695412"/>
            <a:ext cx="1143000" cy="214312"/>
          </a:xfrm>
          <a:prstGeom prst="rect">
            <a:avLst/>
          </a:prstGeom>
          <a:solidFill>
            <a:srgbClr val="CEEAB0"/>
          </a:solidFill>
          <a:ln w="9525">
            <a:noFill/>
            <a:miter lim="800000"/>
            <a:headEnd/>
            <a:tailEnd/>
          </a:ln>
        </p:spPr>
        <p:txBody>
          <a:bodyPr anchor="ctr"/>
          <a:lstStyle/>
          <a:p>
            <a:pPr>
              <a:defRPr/>
            </a:pPr>
            <a:endParaRPr lang="ja-JP" altLang="en-US" sz="2400" dirty="0">
              <a:solidFill>
                <a:prstClr val="black"/>
              </a:solidFill>
              <a:latin typeface="ＭＳ Ｐゴシック" pitchFamily="50" charset="-128"/>
              <a:ea typeface="ＭＳ Ｐゴシック"/>
            </a:endParaRPr>
          </a:p>
        </p:txBody>
      </p:sp>
      <p:sp>
        <p:nvSpPr>
          <p:cNvPr id="7213" name="正方形/長方形 47"/>
          <p:cNvSpPr>
            <a:spLocks noChangeArrowheads="1"/>
          </p:cNvSpPr>
          <p:nvPr/>
        </p:nvSpPr>
        <p:spPr bwMode="auto">
          <a:xfrm>
            <a:off x="1177814" y="4503072"/>
            <a:ext cx="1143000" cy="214313"/>
          </a:xfrm>
          <a:prstGeom prst="rect">
            <a:avLst/>
          </a:prstGeom>
          <a:solidFill>
            <a:srgbClr val="CEEAB0"/>
          </a:solidFill>
          <a:ln w="9525">
            <a:noFill/>
            <a:miter lim="800000"/>
            <a:headEnd/>
            <a:tailEnd/>
          </a:ln>
        </p:spPr>
        <p:txBody>
          <a:bodyPr anchor="ctr"/>
          <a:lstStyle/>
          <a:p>
            <a:pPr>
              <a:defRPr/>
            </a:pPr>
            <a:endParaRPr lang="ja-JP" altLang="en-US" sz="2400" dirty="0">
              <a:solidFill>
                <a:prstClr val="black"/>
              </a:solidFill>
              <a:latin typeface="ＭＳ Ｐゴシック" pitchFamily="50" charset="-128"/>
              <a:ea typeface="ＭＳ Ｐゴシック"/>
            </a:endParaRPr>
          </a:p>
        </p:txBody>
      </p:sp>
      <p:sp>
        <p:nvSpPr>
          <p:cNvPr id="7214" name="テキスト ボックス 48"/>
          <p:cNvSpPr txBox="1">
            <a:spLocks noChangeArrowheads="1"/>
          </p:cNvSpPr>
          <p:nvPr/>
        </p:nvSpPr>
        <p:spPr bwMode="auto">
          <a:xfrm>
            <a:off x="828424" y="4686012"/>
            <a:ext cx="1571624" cy="292100"/>
          </a:xfrm>
          <a:prstGeom prst="rect">
            <a:avLst/>
          </a:prstGeom>
          <a:noFill/>
          <a:ln w="9525">
            <a:noFill/>
            <a:miter lim="800000"/>
            <a:headEnd/>
            <a:tailEnd/>
          </a:ln>
        </p:spPr>
        <p:txBody>
          <a:bodyPr>
            <a:spAutoFit/>
          </a:bodyPr>
          <a:lstStyle/>
          <a:p>
            <a:pPr>
              <a:defRPr/>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訪問サービス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15" name="角丸四角形 49"/>
          <p:cNvSpPr>
            <a:spLocks noChangeArrowheads="1"/>
          </p:cNvSpPr>
          <p:nvPr/>
        </p:nvSpPr>
        <p:spPr bwMode="auto">
          <a:xfrm>
            <a:off x="3432940" y="4847199"/>
            <a:ext cx="2503311" cy="440894"/>
          </a:xfrm>
          <a:prstGeom prst="roundRect">
            <a:avLst>
              <a:gd name="adj" fmla="val 16667"/>
            </a:avLst>
          </a:prstGeom>
          <a:noFill/>
          <a:ln w="9525">
            <a:solidFill>
              <a:schemeClr val="tx1"/>
            </a:solidFill>
            <a:prstDash val="sysDot"/>
            <a:miter lim="800000"/>
            <a:headEnd/>
            <a:tailEnd/>
          </a:ln>
        </p:spPr>
        <p:txBody>
          <a:bodyPr anchor="ctr"/>
          <a:lstStyle/>
          <a:p>
            <a:pPr>
              <a:lnSpc>
                <a:spcPts val="1900"/>
              </a:lnSpc>
              <a:defRPr/>
            </a:pPr>
            <a:endParaRPr lang="en-US" altLang="ja-JP" sz="1300" dirty="0">
              <a:solidFill>
                <a:prstClr val="black"/>
              </a:solidFill>
              <a:latin typeface="ＭＳ Ｐゴシック" pitchFamily="50" charset="-128"/>
              <a:ea typeface="ＭＳ Ｐゴシック"/>
            </a:endParaRPr>
          </a:p>
        </p:txBody>
      </p:sp>
      <p:sp>
        <p:nvSpPr>
          <p:cNvPr id="7216" name="正方形/長方形 50"/>
          <p:cNvSpPr>
            <a:spLocks noChangeArrowheads="1"/>
          </p:cNvSpPr>
          <p:nvPr/>
        </p:nvSpPr>
        <p:spPr bwMode="auto">
          <a:xfrm>
            <a:off x="3548254" y="4755360"/>
            <a:ext cx="1143000" cy="214312"/>
          </a:xfrm>
          <a:prstGeom prst="rect">
            <a:avLst/>
          </a:prstGeom>
          <a:solidFill>
            <a:srgbClr val="CEEAB0"/>
          </a:solidFill>
          <a:ln w="9525">
            <a:noFill/>
            <a:miter lim="800000"/>
            <a:headEnd/>
            <a:tailEnd/>
          </a:ln>
        </p:spPr>
        <p:txBody>
          <a:bodyPr anchor="ctr"/>
          <a:lstStyle/>
          <a:p>
            <a:pPr>
              <a:defRPr/>
            </a:pPr>
            <a:endParaRPr lang="ja-JP" altLang="en-US" sz="2400" dirty="0">
              <a:solidFill>
                <a:prstClr val="black"/>
              </a:solidFill>
              <a:latin typeface="ＭＳ Ｐゴシック" pitchFamily="50" charset="-128"/>
              <a:ea typeface="ＭＳ Ｐゴシック"/>
            </a:endParaRPr>
          </a:p>
        </p:txBody>
      </p:sp>
      <p:sp>
        <p:nvSpPr>
          <p:cNvPr id="7217" name="テキスト ボックス 51"/>
          <p:cNvSpPr txBox="1">
            <a:spLocks noChangeArrowheads="1"/>
          </p:cNvSpPr>
          <p:nvPr/>
        </p:nvSpPr>
        <p:spPr bwMode="auto">
          <a:xfrm>
            <a:off x="3465197" y="4711452"/>
            <a:ext cx="1571624" cy="292100"/>
          </a:xfrm>
          <a:prstGeom prst="rect">
            <a:avLst/>
          </a:prstGeom>
          <a:noFill/>
          <a:ln w="9525">
            <a:noFill/>
            <a:miter lim="800000"/>
            <a:headEnd/>
            <a:tailEnd/>
          </a:ln>
        </p:spPr>
        <p:txBody>
          <a:bodyPr>
            <a:spAutoFit/>
          </a:bodyPr>
          <a:lstStyle/>
          <a:p>
            <a:pPr>
              <a:defRPr/>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通所サービス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18" name="角丸四角形 52"/>
          <p:cNvSpPr>
            <a:spLocks noChangeArrowheads="1"/>
          </p:cNvSpPr>
          <p:nvPr/>
        </p:nvSpPr>
        <p:spPr bwMode="auto">
          <a:xfrm>
            <a:off x="3433208" y="5566846"/>
            <a:ext cx="2503043" cy="789543"/>
          </a:xfrm>
          <a:prstGeom prst="roundRect">
            <a:avLst>
              <a:gd name="adj" fmla="val 16667"/>
            </a:avLst>
          </a:prstGeom>
          <a:noFill/>
          <a:ln w="9525">
            <a:solidFill>
              <a:schemeClr val="tx1"/>
            </a:solidFill>
            <a:prstDash val="sysDot"/>
            <a:miter lim="800000"/>
            <a:headEnd/>
            <a:tailEnd/>
          </a:ln>
        </p:spPr>
        <p:txBody>
          <a:bodyPr anchor="ctr"/>
          <a:lstStyle/>
          <a:p>
            <a:pPr>
              <a:lnSpc>
                <a:spcPts val="1900"/>
              </a:lnSpc>
              <a:defRPr/>
            </a:pPr>
            <a:endParaRPr lang="en-US" altLang="ja-JP" sz="1300" dirty="0">
              <a:solidFill>
                <a:prstClr val="black"/>
              </a:solidFill>
              <a:latin typeface="ＭＳ Ｐゴシック" pitchFamily="50" charset="-128"/>
              <a:ea typeface="ＭＳ Ｐゴシック"/>
            </a:endParaRPr>
          </a:p>
        </p:txBody>
      </p:sp>
      <p:sp>
        <p:nvSpPr>
          <p:cNvPr id="7219" name="正方形/長方形 53"/>
          <p:cNvSpPr>
            <a:spLocks noChangeArrowheads="1"/>
          </p:cNvSpPr>
          <p:nvPr/>
        </p:nvSpPr>
        <p:spPr bwMode="auto">
          <a:xfrm>
            <a:off x="3566726" y="5440897"/>
            <a:ext cx="1428750" cy="214313"/>
          </a:xfrm>
          <a:prstGeom prst="rect">
            <a:avLst/>
          </a:prstGeom>
          <a:solidFill>
            <a:srgbClr val="CEEAB0"/>
          </a:solidFill>
          <a:ln w="9525">
            <a:noFill/>
            <a:miter lim="800000"/>
            <a:headEnd/>
            <a:tailEnd/>
          </a:ln>
        </p:spPr>
        <p:txBody>
          <a:bodyPr anchor="ctr"/>
          <a:lstStyle/>
          <a:p>
            <a:pPr>
              <a:defRPr/>
            </a:pPr>
            <a:endParaRPr lang="ja-JP" altLang="en-US" sz="2400" dirty="0">
              <a:solidFill>
                <a:prstClr val="black"/>
              </a:solidFill>
              <a:latin typeface="ＭＳ Ｐゴシック" pitchFamily="50" charset="-128"/>
              <a:ea typeface="ＭＳ Ｐゴシック"/>
            </a:endParaRPr>
          </a:p>
        </p:txBody>
      </p:sp>
      <p:sp>
        <p:nvSpPr>
          <p:cNvPr id="7220" name="テキスト ボックス 54"/>
          <p:cNvSpPr txBox="1">
            <a:spLocks noChangeArrowheads="1"/>
          </p:cNvSpPr>
          <p:nvPr/>
        </p:nvSpPr>
        <p:spPr bwMode="auto">
          <a:xfrm>
            <a:off x="3465253" y="5380173"/>
            <a:ext cx="1691789" cy="292388"/>
          </a:xfrm>
          <a:prstGeom prst="rect">
            <a:avLst/>
          </a:prstGeom>
          <a:noFill/>
          <a:ln w="9525">
            <a:noFill/>
            <a:miter lim="800000"/>
            <a:headEnd/>
            <a:tailEnd/>
          </a:ln>
        </p:spPr>
        <p:txBody>
          <a:bodyPr wrap="square">
            <a:spAutoFit/>
          </a:bodyPr>
          <a:lstStyle/>
          <a:p>
            <a:pPr>
              <a:defRPr/>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短期入所サービス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22" name="テキスト ボックス 56"/>
          <p:cNvSpPr txBox="1">
            <a:spLocks noChangeArrowheads="1"/>
          </p:cNvSpPr>
          <p:nvPr/>
        </p:nvSpPr>
        <p:spPr bwMode="auto">
          <a:xfrm>
            <a:off x="815292" y="5852333"/>
            <a:ext cx="2520000" cy="765200"/>
          </a:xfrm>
          <a:prstGeom prst="rect">
            <a:avLst/>
          </a:prstGeom>
          <a:noFill/>
          <a:ln w="9525">
            <a:noFill/>
            <a:miter lim="800000"/>
            <a:headEnd/>
            <a:tailEnd/>
          </a:ln>
        </p:spPr>
        <p:txBody>
          <a:bodyPr wrap="square" lIns="36000" tIns="36000" rIns="36000" bIns="36000">
            <a:spAutoFit/>
          </a:bodyPr>
          <a:lstStyle/>
          <a:p>
            <a:pPr algn="just">
              <a:lnSpc>
                <a:spcPts val="1800"/>
              </a:lnSpc>
              <a:defRPr/>
            </a:pPr>
            <a:r>
              <a:rPr lang="ja-JP" altLang="en-US" sz="1200" dirty="0">
                <a:solidFill>
                  <a:prstClr val="black"/>
                </a:solidFill>
                <a:latin typeface="ＭＳ Ｐゴシック" pitchFamily="50" charset="-128"/>
                <a:ea typeface="ＭＳ Ｐゴシック"/>
              </a:rPr>
              <a:t>○介護予防特定施設入居者生活介護</a:t>
            </a:r>
            <a:endParaRPr lang="en-US" altLang="ja-JP" sz="1200" dirty="0">
              <a:solidFill>
                <a:prstClr val="black"/>
              </a:solidFill>
              <a:latin typeface="ＭＳ Ｐゴシック" pitchFamily="50" charset="-128"/>
              <a:ea typeface="ＭＳ Ｐゴシック"/>
            </a:endParaRPr>
          </a:p>
          <a:p>
            <a:pPr algn="just">
              <a:lnSpc>
                <a:spcPts val="1800"/>
              </a:lnSpc>
              <a:defRPr/>
            </a:pPr>
            <a:r>
              <a:rPr lang="ja-JP" altLang="en-US" sz="1200" dirty="0">
                <a:solidFill>
                  <a:prstClr val="black"/>
                </a:solidFill>
                <a:latin typeface="ＭＳ Ｐゴシック" pitchFamily="50" charset="-128"/>
                <a:ea typeface="ＭＳ Ｐゴシック"/>
              </a:rPr>
              <a:t>○介護予防福祉用具</a:t>
            </a:r>
            <a:r>
              <a:rPr lang="ja-JP" altLang="en-US" sz="1200" dirty="0" smtClean="0">
                <a:solidFill>
                  <a:prstClr val="black"/>
                </a:solidFill>
                <a:latin typeface="ＭＳ Ｐゴシック" pitchFamily="50" charset="-128"/>
                <a:ea typeface="ＭＳ Ｐゴシック"/>
              </a:rPr>
              <a:t>貸与</a:t>
            </a:r>
            <a:endParaRPr lang="en-US" altLang="ja-JP" sz="1200" dirty="0" smtClean="0">
              <a:solidFill>
                <a:prstClr val="black"/>
              </a:solidFill>
              <a:latin typeface="ＭＳ Ｐゴシック" pitchFamily="50" charset="-128"/>
              <a:ea typeface="ＭＳ Ｐゴシック"/>
            </a:endParaRPr>
          </a:p>
          <a:p>
            <a:pPr algn="just">
              <a:lnSpc>
                <a:spcPts val="1800"/>
              </a:lnSpc>
              <a:defRPr/>
            </a:pPr>
            <a:r>
              <a:rPr lang="zh-TW" altLang="en-US" sz="1200" dirty="0">
                <a:solidFill>
                  <a:prstClr val="black"/>
                </a:solidFill>
                <a:latin typeface="ＭＳ Ｐゴシック" pitchFamily="50" charset="-128"/>
                <a:ea typeface="ＭＳ Ｐゴシック"/>
              </a:rPr>
              <a:t>○特定介護予防福祉用具販売</a:t>
            </a:r>
            <a:endParaRPr lang="en-US" altLang="ja-JP" sz="1200" dirty="0">
              <a:solidFill>
                <a:prstClr val="black"/>
              </a:solidFill>
              <a:latin typeface="ＭＳ Ｐゴシック" pitchFamily="50" charset="-128"/>
              <a:ea typeface="ＭＳ Ｐゴシック"/>
            </a:endParaRPr>
          </a:p>
        </p:txBody>
      </p:sp>
      <p:sp>
        <p:nvSpPr>
          <p:cNvPr id="7223" name="テキスト ボックス 57"/>
          <p:cNvSpPr txBox="1">
            <a:spLocks noChangeArrowheads="1"/>
          </p:cNvSpPr>
          <p:nvPr/>
        </p:nvSpPr>
        <p:spPr bwMode="auto">
          <a:xfrm>
            <a:off x="719157" y="4422022"/>
            <a:ext cx="2188027" cy="335989"/>
          </a:xfrm>
          <a:prstGeom prst="rect">
            <a:avLst/>
          </a:prstGeom>
          <a:noFill/>
          <a:ln w="9525">
            <a:noFill/>
            <a:miter lim="800000"/>
            <a:headEnd/>
            <a:tailEnd/>
          </a:ln>
        </p:spPr>
        <p:txBody>
          <a:bodyPr wrap="square">
            <a:spAutoFit/>
          </a:bodyPr>
          <a:lstStyle/>
          <a:p>
            <a:pPr>
              <a:lnSpc>
                <a:spcPts val="1900"/>
              </a:lnSpc>
              <a:defRPr/>
            </a:pPr>
            <a:r>
              <a:rPr lang="ja-JP" altLang="en-US" sz="1400" b="1" dirty="0">
                <a:solidFill>
                  <a:prstClr val="black"/>
                </a:solidFill>
                <a:latin typeface="ＭＳ Ｐゴシック" pitchFamily="50" charset="-128"/>
                <a:ea typeface="ＭＳ Ｐゴシック"/>
              </a:rPr>
              <a:t>◎介護予防サービス</a:t>
            </a:r>
            <a:endParaRPr lang="en-US" altLang="ja-JP" sz="1400" b="1" dirty="0">
              <a:solidFill>
                <a:prstClr val="black"/>
              </a:solidFill>
              <a:latin typeface="ＭＳ Ｐゴシック" pitchFamily="50" charset="-128"/>
              <a:ea typeface="ＭＳ Ｐゴシック"/>
            </a:endParaRPr>
          </a:p>
        </p:txBody>
      </p:sp>
      <p:sp>
        <p:nvSpPr>
          <p:cNvPr id="7224" name="テキスト ボックス 58"/>
          <p:cNvSpPr txBox="1">
            <a:spLocks noChangeArrowheads="1"/>
          </p:cNvSpPr>
          <p:nvPr/>
        </p:nvSpPr>
        <p:spPr bwMode="auto">
          <a:xfrm>
            <a:off x="812536" y="4867391"/>
            <a:ext cx="2520000" cy="964294"/>
          </a:xfrm>
          <a:prstGeom prst="rect">
            <a:avLst/>
          </a:prstGeom>
          <a:noFill/>
          <a:ln w="9525">
            <a:noFill/>
            <a:miter lim="800000"/>
            <a:headEnd/>
            <a:tailEnd/>
          </a:ln>
        </p:spPr>
        <p:txBody>
          <a:bodyPr wrap="square" lIns="36000" tIns="36000" rIns="36000" bIns="36000">
            <a:spAutoFit/>
          </a:bodyPr>
          <a:lstStyle/>
          <a:p>
            <a:pPr algn="just">
              <a:lnSpc>
                <a:spcPts val="1800"/>
              </a:lnSpc>
              <a:defRPr/>
            </a:pPr>
            <a:r>
              <a:rPr lang="ja-JP" altLang="en-US" sz="1200" dirty="0">
                <a:latin typeface="ＭＳ Ｐゴシック" pitchFamily="50" charset="-128"/>
                <a:ea typeface="ＭＳ Ｐゴシック"/>
              </a:rPr>
              <a:t>○介護予防訪問入浴介護</a:t>
            </a:r>
            <a:endParaRPr lang="en-US" altLang="ja-JP" sz="1200" dirty="0">
              <a:latin typeface="ＭＳ Ｐゴシック" pitchFamily="50" charset="-128"/>
              <a:ea typeface="ＭＳ Ｐゴシック"/>
            </a:endParaRPr>
          </a:p>
          <a:p>
            <a:pPr algn="just">
              <a:lnSpc>
                <a:spcPts val="1800"/>
              </a:lnSpc>
              <a:defRPr/>
            </a:pPr>
            <a:r>
              <a:rPr lang="ja-JP" altLang="en-US" sz="1200" dirty="0">
                <a:latin typeface="ＭＳ Ｐゴシック" pitchFamily="50" charset="-128"/>
                <a:ea typeface="ＭＳ Ｐゴシック"/>
              </a:rPr>
              <a:t>○介護予防訪問看護</a:t>
            </a:r>
            <a:endParaRPr lang="en-US" altLang="ja-JP" sz="1200" dirty="0">
              <a:latin typeface="ＭＳ Ｐゴシック" pitchFamily="50" charset="-128"/>
              <a:ea typeface="ＭＳ Ｐゴシック"/>
            </a:endParaRPr>
          </a:p>
          <a:p>
            <a:pPr algn="just">
              <a:lnSpc>
                <a:spcPts val="1800"/>
              </a:lnSpc>
              <a:defRPr/>
            </a:pPr>
            <a:r>
              <a:rPr lang="ja-JP" altLang="en-US" sz="1200" dirty="0">
                <a:latin typeface="ＭＳ Ｐゴシック" pitchFamily="50" charset="-128"/>
                <a:ea typeface="ＭＳ Ｐゴシック"/>
              </a:rPr>
              <a:t>○介護予防</a:t>
            </a:r>
            <a:r>
              <a:rPr lang="ja-JP" altLang="en-US" sz="1200" dirty="0" smtClean="0">
                <a:latin typeface="ＭＳ Ｐゴシック" pitchFamily="50" charset="-128"/>
                <a:ea typeface="ＭＳ Ｐゴシック"/>
              </a:rPr>
              <a:t>訪問リハビリテーション</a:t>
            </a:r>
            <a:endParaRPr lang="en-US" altLang="ja-JP" sz="1200" dirty="0" smtClean="0">
              <a:latin typeface="ＭＳ Ｐゴシック" pitchFamily="50" charset="-128"/>
              <a:ea typeface="ＭＳ Ｐゴシック"/>
            </a:endParaRPr>
          </a:p>
          <a:p>
            <a:pPr algn="just">
              <a:lnSpc>
                <a:spcPts val="1800"/>
              </a:lnSpc>
              <a:defRPr/>
            </a:pPr>
            <a:r>
              <a:rPr lang="ja-JP" altLang="en-US" sz="1200" dirty="0" smtClean="0">
                <a:latin typeface="ＭＳ Ｐゴシック" pitchFamily="50" charset="-128"/>
                <a:ea typeface="ＭＳ Ｐゴシック"/>
              </a:rPr>
              <a:t>○介護予防居宅療養管理指導</a:t>
            </a:r>
            <a:endParaRPr lang="ja-JP" altLang="en-US" sz="1200" dirty="0">
              <a:latin typeface="ＭＳ Ｐゴシック" pitchFamily="50" charset="-128"/>
              <a:ea typeface="ＭＳ Ｐゴシック"/>
            </a:endParaRPr>
          </a:p>
        </p:txBody>
      </p:sp>
      <p:sp>
        <p:nvSpPr>
          <p:cNvPr id="7225" name="テキスト ボックス 59"/>
          <p:cNvSpPr txBox="1">
            <a:spLocks noChangeArrowheads="1"/>
          </p:cNvSpPr>
          <p:nvPr/>
        </p:nvSpPr>
        <p:spPr bwMode="auto">
          <a:xfrm>
            <a:off x="3481766" y="4915878"/>
            <a:ext cx="2405659" cy="303536"/>
          </a:xfrm>
          <a:prstGeom prst="rect">
            <a:avLst/>
          </a:prstGeom>
          <a:noFill/>
          <a:ln w="9525">
            <a:noFill/>
            <a:miter lim="800000"/>
            <a:headEnd/>
            <a:tailEnd/>
          </a:ln>
        </p:spPr>
        <p:txBody>
          <a:bodyPr wrap="square" lIns="36000" tIns="36000" rIns="36000" bIns="36000">
            <a:spAutoFit/>
          </a:bodyPr>
          <a:lstStyle/>
          <a:p>
            <a:pPr algn="just">
              <a:lnSpc>
                <a:spcPts val="1800"/>
              </a:lnSpc>
              <a:defRPr/>
            </a:pPr>
            <a:r>
              <a:rPr lang="ja-JP" altLang="en-US" sz="1200" dirty="0">
                <a:solidFill>
                  <a:prstClr val="black"/>
                </a:solidFill>
                <a:latin typeface="ＭＳ Ｐゴシック" pitchFamily="50" charset="-128"/>
                <a:ea typeface="ＭＳ Ｐゴシック"/>
              </a:rPr>
              <a:t>○介護予防通所リハビリテーション</a:t>
            </a:r>
          </a:p>
        </p:txBody>
      </p:sp>
      <p:sp>
        <p:nvSpPr>
          <p:cNvPr id="7226" name="テキスト ボックス 60"/>
          <p:cNvSpPr txBox="1">
            <a:spLocks noChangeArrowheads="1"/>
          </p:cNvSpPr>
          <p:nvPr/>
        </p:nvSpPr>
        <p:spPr bwMode="auto">
          <a:xfrm>
            <a:off x="3480561" y="5579017"/>
            <a:ext cx="2408337" cy="765200"/>
          </a:xfrm>
          <a:prstGeom prst="rect">
            <a:avLst/>
          </a:prstGeom>
          <a:noFill/>
          <a:ln w="9525">
            <a:noFill/>
            <a:miter lim="800000"/>
            <a:headEnd/>
            <a:tailEnd/>
          </a:ln>
        </p:spPr>
        <p:txBody>
          <a:bodyPr wrap="square" lIns="36000" tIns="36000" rIns="36000" bIns="36000">
            <a:spAutoFit/>
          </a:bodyPr>
          <a:lstStyle/>
          <a:p>
            <a:pPr algn="just">
              <a:lnSpc>
                <a:spcPts val="1800"/>
              </a:lnSpc>
              <a:defRPr/>
            </a:pPr>
            <a:r>
              <a:rPr lang="ja-JP" altLang="en-US" sz="1200" dirty="0">
                <a:latin typeface="ＭＳ Ｐゴシック" pitchFamily="50" charset="-128"/>
                <a:ea typeface="ＭＳ Ｐゴシック"/>
              </a:rPr>
              <a:t>○介護予防短期入所生活介護</a:t>
            </a:r>
            <a:endParaRPr lang="en-US" altLang="ja-JP" sz="1200" dirty="0">
              <a:latin typeface="ＭＳ Ｐゴシック" pitchFamily="50" charset="-128"/>
              <a:ea typeface="ＭＳ Ｐゴシック"/>
            </a:endParaRPr>
          </a:p>
          <a:p>
            <a:pPr marL="144000" algn="just">
              <a:lnSpc>
                <a:spcPts val="1800"/>
              </a:lnSpc>
              <a:defRPr/>
            </a:pPr>
            <a:r>
              <a:rPr lang="ja-JP" altLang="en-US" sz="1200" dirty="0" smtClean="0">
                <a:latin typeface="ＭＳ Ｐゴシック" pitchFamily="50" charset="-128"/>
                <a:ea typeface="ＭＳ Ｐゴシック"/>
              </a:rPr>
              <a:t>（ショートステイ）</a:t>
            </a:r>
            <a:endParaRPr lang="en-US" altLang="ja-JP" sz="1200" dirty="0">
              <a:latin typeface="ＭＳ Ｐゴシック" pitchFamily="50" charset="-128"/>
              <a:ea typeface="ＭＳ Ｐゴシック"/>
            </a:endParaRPr>
          </a:p>
          <a:p>
            <a:pPr algn="just">
              <a:lnSpc>
                <a:spcPts val="1800"/>
              </a:lnSpc>
              <a:defRPr/>
            </a:pPr>
            <a:r>
              <a:rPr lang="ja-JP" altLang="en-US" sz="1200" dirty="0">
                <a:latin typeface="ＭＳ Ｐゴシック" pitchFamily="50" charset="-128"/>
                <a:ea typeface="ＭＳ Ｐゴシック"/>
              </a:rPr>
              <a:t>○介護予防短期入所</a:t>
            </a:r>
            <a:r>
              <a:rPr lang="ja-JP" altLang="en-US" sz="1200" dirty="0">
                <a:solidFill>
                  <a:prstClr val="black"/>
                </a:solidFill>
                <a:latin typeface="ＭＳ Ｐゴシック" pitchFamily="50" charset="-128"/>
                <a:ea typeface="ＭＳ Ｐゴシック"/>
              </a:rPr>
              <a:t>療養介護</a:t>
            </a:r>
          </a:p>
        </p:txBody>
      </p:sp>
      <p:sp>
        <p:nvSpPr>
          <p:cNvPr id="63" name="角丸四角形 62"/>
          <p:cNvSpPr/>
          <p:nvPr/>
        </p:nvSpPr>
        <p:spPr bwMode="auto">
          <a:xfrm>
            <a:off x="605259" y="939162"/>
            <a:ext cx="5400000" cy="2520000"/>
          </a:xfrm>
          <a:prstGeom prst="roundRect">
            <a:avLst>
              <a:gd name="adj" fmla="val 7255"/>
            </a:avLst>
          </a:prstGeom>
          <a:solidFill>
            <a:srgbClr val="FFFF99"/>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endParaRPr lang="en-US" altLang="ja-JP" sz="1300" dirty="0">
              <a:solidFill>
                <a:prstClr val="black"/>
              </a:solidFill>
              <a:latin typeface="ＭＳ Ｐゴシック" pitchFamily="50" charset="-128"/>
              <a:ea typeface="ＭＳ Ｐゴシック"/>
            </a:endParaRPr>
          </a:p>
        </p:txBody>
      </p:sp>
      <p:sp>
        <p:nvSpPr>
          <p:cNvPr id="7230" name="角丸四角形 63"/>
          <p:cNvSpPr>
            <a:spLocks noChangeArrowheads="1"/>
          </p:cNvSpPr>
          <p:nvPr/>
        </p:nvSpPr>
        <p:spPr bwMode="auto">
          <a:xfrm>
            <a:off x="745841" y="1476711"/>
            <a:ext cx="2448000" cy="1260000"/>
          </a:xfrm>
          <a:prstGeom prst="roundRect">
            <a:avLst>
              <a:gd name="adj" fmla="val 16667"/>
            </a:avLst>
          </a:prstGeom>
          <a:noFill/>
          <a:ln w="9525">
            <a:solidFill>
              <a:schemeClr val="tx1"/>
            </a:solidFill>
            <a:prstDash val="sysDot"/>
            <a:miter lim="800000"/>
            <a:headEnd/>
            <a:tailEnd/>
          </a:ln>
        </p:spPr>
        <p:txBody>
          <a:bodyPr anchor="ctr"/>
          <a:lstStyle/>
          <a:p>
            <a:pPr>
              <a:lnSpc>
                <a:spcPts val="1700"/>
              </a:lnSpc>
              <a:defRPr/>
            </a:pPr>
            <a:endParaRPr lang="ja-JP" altLang="en-US" sz="1300" dirty="0">
              <a:solidFill>
                <a:prstClr val="black"/>
              </a:solidFill>
              <a:latin typeface="ＭＳ Ｐゴシック" pitchFamily="50" charset="-128"/>
              <a:ea typeface="ＭＳ Ｐゴシック"/>
            </a:endParaRPr>
          </a:p>
        </p:txBody>
      </p:sp>
      <p:sp>
        <p:nvSpPr>
          <p:cNvPr id="7231" name="正方形/長方形 64"/>
          <p:cNvSpPr>
            <a:spLocks noChangeArrowheads="1"/>
          </p:cNvSpPr>
          <p:nvPr/>
        </p:nvSpPr>
        <p:spPr bwMode="auto">
          <a:xfrm>
            <a:off x="1047484" y="1148224"/>
            <a:ext cx="1143000" cy="214312"/>
          </a:xfrm>
          <a:prstGeom prst="rect">
            <a:avLst/>
          </a:prstGeom>
          <a:solidFill>
            <a:srgbClr val="FFFF99"/>
          </a:solidFill>
          <a:ln w="9525">
            <a:noFill/>
            <a:miter lim="800000"/>
            <a:headEnd/>
            <a:tailEnd/>
          </a:ln>
        </p:spPr>
        <p:txBody>
          <a:bodyPr anchor="ctr"/>
          <a:lstStyle/>
          <a:p>
            <a:pPr>
              <a:defRPr/>
            </a:pPr>
            <a:endParaRPr lang="ja-JP" altLang="en-US" sz="2400" dirty="0">
              <a:solidFill>
                <a:prstClr val="black"/>
              </a:solidFill>
              <a:latin typeface="ＭＳ Ｐゴシック" pitchFamily="50" charset="-128"/>
              <a:ea typeface="ＭＳ Ｐゴシック"/>
            </a:endParaRPr>
          </a:p>
        </p:txBody>
      </p:sp>
      <p:sp>
        <p:nvSpPr>
          <p:cNvPr id="7233" name="角丸四角形 66"/>
          <p:cNvSpPr>
            <a:spLocks noChangeArrowheads="1"/>
          </p:cNvSpPr>
          <p:nvPr/>
        </p:nvSpPr>
        <p:spPr bwMode="auto">
          <a:xfrm>
            <a:off x="3241434" y="1489983"/>
            <a:ext cx="2700000" cy="642937"/>
          </a:xfrm>
          <a:prstGeom prst="roundRect">
            <a:avLst>
              <a:gd name="adj" fmla="val 16667"/>
            </a:avLst>
          </a:prstGeom>
          <a:noFill/>
          <a:ln w="9525">
            <a:solidFill>
              <a:schemeClr val="tx1"/>
            </a:solidFill>
            <a:prstDash val="sysDot"/>
            <a:miter lim="800000"/>
            <a:headEnd/>
            <a:tailEnd/>
          </a:ln>
        </p:spPr>
        <p:txBody>
          <a:bodyPr anchor="ctr"/>
          <a:lstStyle/>
          <a:p>
            <a:pPr>
              <a:lnSpc>
                <a:spcPts val="1900"/>
              </a:lnSpc>
              <a:defRPr/>
            </a:pPr>
            <a:endParaRPr lang="en-US" altLang="ja-JP" sz="1300" dirty="0">
              <a:solidFill>
                <a:prstClr val="black"/>
              </a:solidFill>
              <a:latin typeface="ＭＳ Ｐゴシック" pitchFamily="50" charset="-128"/>
              <a:ea typeface="ＭＳ Ｐゴシック"/>
            </a:endParaRPr>
          </a:p>
        </p:txBody>
      </p:sp>
      <p:sp>
        <p:nvSpPr>
          <p:cNvPr id="53" name="正方形/長方形 67"/>
          <p:cNvSpPr>
            <a:spLocks noChangeArrowheads="1"/>
          </p:cNvSpPr>
          <p:nvPr/>
        </p:nvSpPr>
        <p:spPr bwMode="auto">
          <a:xfrm>
            <a:off x="3367112" y="1338990"/>
            <a:ext cx="1143000" cy="214313"/>
          </a:xfrm>
          <a:prstGeom prst="rect">
            <a:avLst/>
          </a:prstGeom>
          <a:solidFill>
            <a:srgbClr val="FFFF99"/>
          </a:solidFill>
          <a:ln w="9525">
            <a:noFill/>
            <a:miter lim="800000"/>
            <a:headEnd/>
            <a:tailEnd/>
          </a:ln>
        </p:spPr>
        <p:txBody>
          <a:bodyPr anchor="ctr"/>
          <a:lstStyle/>
          <a:p>
            <a:pPr algn="ctr">
              <a:defRPr/>
            </a:pPr>
            <a:endParaRPr lang="ja-JP" altLang="en-US" sz="2400" dirty="0">
              <a:solidFill>
                <a:prstClr val="black"/>
              </a:solidFill>
              <a:latin typeface="ＭＳ Ｐゴシック" pitchFamily="50" charset="-128"/>
              <a:ea typeface="ＭＳ Ｐゴシック"/>
            </a:endParaRPr>
          </a:p>
        </p:txBody>
      </p:sp>
      <p:sp>
        <p:nvSpPr>
          <p:cNvPr id="7234" name="正方形/長方形 67"/>
          <p:cNvSpPr>
            <a:spLocks noChangeArrowheads="1"/>
          </p:cNvSpPr>
          <p:nvPr/>
        </p:nvSpPr>
        <p:spPr bwMode="auto">
          <a:xfrm>
            <a:off x="876418" y="1316931"/>
            <a:ext cx="1143000" cy="214313"/>
          </a:xfrm>
          <a:prstGeom prst="rect">
            <a:avLst/>
          </a:prstGeom>
          <a:solidFill>
            <a:srgbClr val="FFFF99"/>
          </a:solidFill>
          <a:ln w="9525">
            <a:noFill/>
            <a:miter lim="800000"/>
            <a:headEnd/>
            <a:tailEnd/>
          </a:ln>
        </p:spPr>
        <p:txBody>
          <a:bodyPr anchor="ctr"/>
          <a:lstStyle/>
          <a:p>
            <a:pPr>
              <a:defRPr/>
            </a:pPr>
            <a:endParaRPr lang="ja-JP" altLang="en-US" sz="2400" dirty="0">
              <a:solidFill>
                <a:prstClr val="black"/>
              </a:solidFill>
              <a:latin typeface="ＭＳ Ｐゴシック" pitchFamily="50" charset="-128"/>
              <a:ea typeface="ＭＳ Ｐゴシック"/>
            </a:endParaRPr>
          </a:p>
        </p:txBody>
      </p:sp>
      <p:sp>
        <p:nvSpPr>
          <p:cNvPr id="7235" name="テキスト ボックス 68"/>
          <p:cNvSpPr txBox="1">
            <a:spLocks noChangeArrowheads="1"/>
          </p:cNvSpPr>
          <p:nvPr/>
        </p:nvSpPr>
        <p:spPr bwMode="auto">
          <a:xfrm>
            <a:off x="3152800" y="1300096"/>
            <a:ext cx="1571624" cy="292100"/>
          </a:xfrm>
          <a:prstGeom prst="rect">
            <a:avLst/>
          </a:prstGeom>
          <a:noFill/>
          <a:ln w="9525">
            <a:noFill/>
            <a:miter lim="800000"/>
            <a:headEnd/>
            <a:tailEnd/>
          </a:ln>
        </p:spPr>
        <p:txBody>
          <a:bodyPr>
            <a:spAutoFit/>
          </a:bodyPr>
          <a:lstStyle/>
          <a:p>
            <a:pPr algn="ctr">
              <a:defRPr/>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通所サービス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36" name="角丸四角形 69"/>
          <p:cNvSpPr>
            <a:spLocks noChangeArrowheads="1"/>
          </p:cNvSpPr>
          <p:nvPr/>
        </p:nvSpPr>
        <p:spPr bwMode="auto">
          <a:xfrm>
            <a:off x="3241434" y="2465255"/>
            <a:ext cx="2700000" cy="666345"/>
          </a:xfrm>
          <a:prstGeom prst="roundRect">
            <a:avLst>
              <a:gd name="adj" fmla="val 16667"/>
            </a:avLst>
          </a:prstGeom>
          <a:noFill/>
          <a:ln w="9525">
            <a:solidFill>
              <a:schemeClr val="tx1"/>
            </a:solidFill>
            <a:prstDash val="sysDot"/>
            <a:miter lim="800000"/>
            <a:headEnd/>
            <a:tailEnd/>
          </a:ln>
        </p:spPr>
        <p:txBody>
          <a:bodyPr anchor="ctr"/>
          <a:lstStyle/>
          <a:p>
            <a:pPr>
              <a:lnSpc>
                <a:spcPts val="1900"/>
              </a:lnSpc>
              <a:defRPr/>
            </a:pPr>
            <a:endParaRPr lang="en-US" altLang="ja-JP" sz="1300" dirty="0">
              <a:solidFill>
                <a:prstClr val="black"/>
              </a:solidFill>
              <a:latin typeface="ＭＳ Ｐゴシック" pitchFamily="50" charset="-128"/>
              <a:ea typeface="ＭＳ Ｐゴシック"/>
            </a:endParaRPr>
          </a:p>
        </p:txBody>
      </p:sp>
      <p:sp>
        <p:nvSpPr>
          <p:cNvPr id="7237" name="正方形/長方形 70"/>
          <p:cNvSpPr>
            <a:spLocks noChangeArrowheads="1"/>
          </p:cNvSpPr>
          <p:nvPr/>
        </p:nvSpPr>
        <p:spPr bwMode="auto">
          <a:xfrm>
            <a:off x="3392051" y="2334680"/>
            <a:ext cx="1428750" cy="214312"/>
          </a:xfrm>
          <a:prstGeom prst="rect">
            <a:avLst/>
          </a:prstGeom>
          <a:solidFill>
            <a:srgbClr val="FFFF99"/>
          </a:solidFill>
          <a:ln w="9525">
            <a:noFill/>
            <a:miter lim="800000"/>
            <a:headEnd/>
            <a:tailEnd/>
          </a:ln>
        </p:spPr>
        <p:txBody>
          <a:bodyPr anchor="ctr"/>
          <a:lstStyle/>
          <a:p>
            <a:pPr algn="ctr">
              <a:defRPr/>
            </a:pPr>
            <a:endParaRPr lang="ja-JP" altLang="en-US" sz="2400" dirty="0">
              <a:solidFill>
                <a:prstClr val="black"/>
              </a:solidFill>
              <a:latin typeface="ＭＳ Ｐゴシック" pitchFamily="50" charset="-128"/>
              <a:ea typeface="ＭＳ Ｐゴシック"/>
            </a:endParaRPr>
          </a:p>
        </p:txBody>
      </p:sp>
      <p:sp>
        <p:nvSpPr>
          <p:cNvPr id="7238" name="テキスト ボックス 71"/>
          <p:cNvSpPr txBox="1">
            <a:spLocks noChangeArrowheads="1"/>
          </p:cNvSpPr>
          <p:nvPr/>
        </p:nvSpPr>
        <p:spPr bwMode="auto">
          <a:xfrm>
            <a:off x="3177739" y="2295786"/>
            <a:ext cx="1857374" cy="292100"/>
          </a:xfrm>
          <a:prstGeom prst="rect">
            <a:avLst/>
          </a:prstGeom>
          <a:noFill/>
          <a:ln w="9525">
            <a:noFill/>
            <a:miter lim="800000"/>
            <a:headEnd/>
            <a:tailEnd/>
          </a:ln>
        </p:spPr>
        <p:txBody>
          <a:bodyPr>
            <a:spAutoFit/>
          </a:bodyPr>
          <a:lstStyle/>
          <a:p>
            <a:pPr algn="ctr">
              <a:defRPr/>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短期入所サービス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7240" name="テキスト ボックス 73"/>
          <p:cNvSpPr txBox="1">
            <a:spLocks noChangeArrowheads="1"/>
          </p:cNvSpPr>
          <p:nvPr/>
        </p:nvSpPr>
        <p:spPr bwMode="auto">
          <a:xfrm>
            <a:off x="687268" y="2674613"/>
            <a:ext cx="2271764" cy="784830"/>
          </a:xfrm>
          <a:prstGeom prst="rect">
            <a:avLst/>
          </a:prstGeom>
          <a:noFill/>
          <a:ln w="9525">
            <a:noFill/>
            <a:miter lim="800000"/>
            <a:headEnd/>
            <a:tailEnd/>
          </a:ln>
        </p:spPr>
        <p:txBody>
          <a:bodyPr wrap="square">
            <a:spAutoFit/>
          </a:bodyPr>
          <a:lstStyle/>
          <a:p>
            <a:pPr algn="just">
              <a:lnSpc>
                <a:spcPts val="1800"/>
              </a:lnSpc>
              <a:defRPr/>
            </a:pPr>
            <a:r>
              <a:rPr lang="ja-JP" altLang="en-US" sz="1200" dirty="0">
                <a:solidFill>
                  <a:prstClr val="black"/>
                </a:solidFill>
                <a:latin typeface="ＭＳ Ｐゴシック" pitchFamily="50" charset="-128"/>
                <a:ea typeface="ＭＳ Ｐゴシック"/>
              </a:rPr>
              <a:t>○特定施設入居者生活介護</a:t>
            </a:r>
            <a:endParaRPr lang="en-US" altLang="ja-JP" sz="1200" dirty="0">
              <a:solidFill>
                <a:prstClr val="black"/>
              </a:solidFill>
              <a:latin typeface="ＭＳ Ｐゴシック" pitchFamily="50" charset="-128"/>
              <a:ea typeface="ＭＳ Ｐゴシック"/>
            </a:endParaRPr>
          </a:p>
          <a:p>
            <a:pPr algn="just">
              <a:lnSpc>
                <a:spcPts val="1800"/>
              </a:lnSpc>
              <a:defRPr/>
            </a:pPr>
            <a:r>
              <a:rPr lang="ja-JP" altLang="en-US" sz="1200" dirty="0">
                <a:solidFill>
                  <a:prstClr val="black"/>
                </a:solidFill>
                <a:latin typeface="ＭＳ Ｐゴシック" pitchFamily="50" charset="-128"/>
                <a:ea typeface="ＭＳ Ｐゴシック"/>
              </a:rPr>
              <a:t>○福祉用具</a:t>
            </a:r>
            <a:r>
              <a:rPr lang="ja-JP" altLang="en-US" sz="1200" dirty="0" smtClean="0">
                <a:solidFill>
                  <a:prstClr val="black"/>
                </a:solidFill>
                <a:latin typeface="ＭＳ Ｐゴシック" pitchFamily="50" charset="-128"/>
                <a:ea typeface="ＭＳ Ｐゴシック"/>
              </a:rPr>
              <a:t>貸与</a:t>
            </a:r>
            <a:endParaRPr lang="en-US" altLang="ja-JP" sz="1200" dirty="0" smtClean="0">
              <a:solidFill>
                <a:prstClr val="black"/>
              </a:solidFill>
              <a:latin typeface="ＭＳ Ｐゴシック" pitchFamily="50" charset="-128"/>
              <a:ea typeface="ＭＳ Ｐゴシック"/>
            </a:endParaRPr>
          </a:p>
          <a:p>
            <a:pPr algn="just">
              <a:lnSpc>
                <a:spcPts val="1800"/>
              </a:lnSpc>
              <a:defRPr/>
            </a:pPr>
            <a:r>
              <a:rPr lang="zh-TW" altLang="en-US" sz="1200" dirty="0">
                <a:solidFill>
                  <a:prstClr val="black"/>
                </a:solidFill>
                <a:latin typeface="ＭＳ Ｐゴシック" pitchFamily="50" charset="-128"/>
                <a:ea typeface="ＭＳ Ｐゴシック"/>
              </a:rPr>
              <a:t>○特定福祉用具</a:t>
            </a:r>
            <a:r>
              <a:rPr lang="zh-TW" altLang="en-US" sz="1200" dirty="0" smtClean="0">
                <a:solidFill>
                  <a:prstClr val="black"/>
                </a:solidFill>
                <a:latin typeface="ＭＳ Ｐゴシック" pitchFamily="50" charset="-128"/>
                <a:ea typeface="ＭＳ Ｐゴシック"/>
              </a:rPr>
              <a:t>販売</a:t>
            </a:r>
            <a:endParaRPr lang="zh-TW" altLang="en-US" sz="1200" dirty="0">
              <a:solidFill>
                <a:prstClr val="black"/>
              </a:solidFill>
              <a:latin typeface="ＭＳ Ｐゴシック" pitchFamily="50" charset="-128"/>
              <a:ea typeface="ＭＳ Ｐゴシック"/>
            </a:endParaRPr>
          </a:p>
        </p:txBody>
      </p:sp>
      <p:sp>
        <p:nvSpPr>
          <p:cNvPr id="7241" name="テキスト ボックス 74"/>
          <p:cNvSpPr txBox="1">
            <a:spLocks noChangeArrowheads="1"/>
          </p:cNvSpPr>
          <p:nvPr/>
        </p:nvSpPr>
        <p:spPr bwMode="auto">
          <a:xfrm>
            <a:off x="624970" y="989678"/>
            <a:ext cx="2051648" cy="335989"/>
          </a:xfrm>
          <a:prstGeom prst="rect">
            <a:avLst/>
          </a:prstGeom>
          <a:noFill/>
          <a:ln w="9525">
            <a:noFill/>
            <a:miter lim="800000"/>
            <a:headEnd/>
            <a:tailEnd/>
          </a:ln>
        </p:spPr>
        <p:txBody>
          <a:bodyPr wrap="square">
            <a:spAutoFit/>
          </a:bodyPr>
          <a:lstStyle/>
          <a:p>
            <a:pPr>
              <a:lnSpc>
                <a:spcPts val="1900"/>
              </a:lnSpc>
              <a:defRPr/>
            </a:pPr>
            <a:r>
              <a:rPr lang="ja-JP" altLang="en-US" sz="1400" b="1" dirty="0">
                <a:solidFill>
                  <a:prstClr val="black"/>
                </a:solidFill>
                <a:latin typeface="ＭＳ Ｐゴシック" pitchFamily="50" charset="-128"/>
                <a:ea typeface="ＭＳ Ｐゴシック"/>
              </a:rPr>
              <a:t>◎居宅介護サービス</a:t>
            </a:r>
            <a:endParaRPr lang="en-US" altLang="ja-JP" sz="1400" b="1" dirty="0">
              <a:solidFill>
                <a:prstClr val="black"/>
              </a:solidFill>
              <a:latin typeface="ＭＳ Ｐゴシック" pitchFamily="50" charset="-128"/>
              <a:ea typeface="ＭＳ Ｐゴシック"/>
            </a:endParaRPr>
          </a:p>
        </p:txBody>
      </p:sp>
      <p:sp>
        <p:nvSpPr>
          <p:cNvPr id="7242" name="テキスト ボックス 75"/>
          <p:cNvSpPr txBox="1">
            <a:spLocks noChangeArrowheads="1"/>
          </p:cNvSpPr>
          <p:nvPr/>
        </p:nvSpPr>
        <p:spPr bwMode="auto">
          <a:xfrm>
            <a:off x="745841" y="1499333"/>
            <a:ext cx="2448000" cy="1188000"/>
          </a:xfrm>
          <a:prstGeom prst="rect">
            <a:avLst/>
          </a:prstGeom>
          <a:noFill/>
          <a:ln w="9525">
            <a:noFill/>
            <a:miter lim="800000"/>
            <a:headEnd/>
            <a:tailEnd/>
          </a:ln>
        </p:spPr>
        <p:txBody>
          <a:bodyPr wrap="square" lIns="36000" tIns="36000" rIns="36000" bIns="36000">
            <a:spAutoFit/>
          </a:bodyPr>
          <a:lstStyle/>
          <a:p>
            <a:pPr algn="just">
              <a:lnSpc>
                <a:spcPts val="1800"/>
              </a:lnSpc>
              <a:defRPr/>
            </a:pPr>
            <a:r>
              <a:rPr lang="ja-JP" altLang="en-US" sz="1200" dirty="0">
                <a:latin typeface="ＭＳ Ｐゴシック" pitchFamily="50" charset="-128"/>
                <a:ea typeface="ＭＳ Ｐゴシック"/>
              </a:rPr>
              <a:t>○訪問</a:t>
            </a:r>
            <a:r>
              <a:rPr lang="ja-JP" altLang="en-US" sz="1200" dirty="0" smtClean="0">
                <a:latin typeface="ＭＳ Ｐゴシック" pitchFamily="50" charset="-128"/>
                <a:ea typeface="ＭＳ Ｐゴシック"/>
              </a:rPr>
              <a:t>介護（ホームヘルプサービス）</a:t>
            </a:r>
            <a:endParaRPr lang="en-US" altLang="ja-JP" sz="1200" dirty="0">
              <a:latin typeface="ＭＳ Ｐゴシック" pitchFamily="50" charset="-128"/>
              <a:ea typeface="ＭＳ Ｐゴシック"/>
            </a:endParaRPr>
          </a:p>
          <a:p>
            <a:pPr algn="just">
              <a:lnSpc>
                <a:spcPts val="1800"/>
              </a:lnSpc>
              <a:defRPr/>
            </a:pPr>
            <a:r>
              <a:rPr lang="ja-JP" altLang="en-US" sz="1200" dirty="0">
                <a:latin typeface="ＭＳ Ｐゴシック" pitchFamily="50" charset="-128"/>
                <a:ea typeface="ＭＳ Ｐゴシック"/>
              </a:rPr>
              <a:t>○訪問入浴介護</a:t>
            </a:r>
            <a:endParaRPr lang="en-US" altLang="ja-JP" sz="1200" dirty="0">
              <a:latin typeface="ＭＳ Ｐゴシック" pitchFamily="50" charset="-128"/>
              <a:ea typeface="ＭＳ Ｐゴシック"/>
            </a:endParaRPr>
          </a:p>
          <a:p>
            <a:pPr algn="just">
              <a:lnSpc>
                <a:spcPts val="1800"/>
              </a:lnSpc>
              <a:defRPr/>
            </a:pPr>
            <a:r>
              <a:rPr lang="ja-JP" altLang="en-US" sz="1200" dirty="0">
                <a:latin typeface="ＭＳ Ｐゴシック" pitchFamily="50" charset="-128"/>
                <a:ea typeface="ＭＳ Ｐゴシック"/>
              </a:rPr>
              <a:t>○訪問看護</a:t>
            </a:r>
            <a:endParaRPr lang="en-US" altLang="ja-JP" sz="1200" dirty="0">
              <a:latin typeface="ＭＳ Ｐゴシック" pitchFamily="50" charset="-128"/>
              <a:ea typeface="ＭＳ Ｐゴシック"/>
            </a:endParaRPr>
          </a:p>
          <a:p>
            <a:pPr algn="just">
              <a:lnSpc>
                <a:spcPts val="1800"/>
              </a:lnSpc>
              <a:defRPr/>
            </a:pPr>
            <a:r>
              <a:rPr lang="ja-JP" altLang="en-US" sz="1200" dirty="0">
                <a:latin typeface="ＭＳ Ｐゴシック" pitchFamily="50" charset="-128"/>
                <a:ea typeface="ＭＳ Ｐゴシック"/>
              </a:rPr>
              <a:t>○訪問リハビリテーション</a:t>
            </a:r>
            <a:endParaRPr lang="en-US" altLang="ja-JP" sz="1200" dirty="0">
              <a:latin typeface="ＭＳ Ｐゴシック" pitchFamily="50" charset="-128"/>
              <a:ea typeface="ＭＳ Ｐゴシック"/>
            </a:endParaRPr>
          </a:p>
          <a:p>
            <a:pPr algn="just">
              <a:lnSpc>
                <a:spcPts val="1800"/>
              </a:lnSpc>
              <a:defRPr/>
            </a:pPr>
            <a:r>
              <a:rPr lang="ja-JP" altLang="en-US" sz="1200" dirty="0">
                <a:latin typeface="ＭＳ Ｐゴシック" pitchFamily="50" charset="-128"/>
                <a:ea typeface="ＭＳ Ｐゴシック"/>
              </a:rPr>
              <a:t>○居宅療養管理指導</a:t>
            </a:r>
          </a:p>
        </p:txBody>
      </p:sp>
      <p:sp>
        <p:nvSpPr>
          <p:cNvPr id="7243" name="テキスト ボックス 76"/>
          <p:cNvSpPr txBox="1">
            <a:spLocks noChangeArrowheads="1"/>
          </p:cNvSpPr>
          <p:nvPr/>
        </p:nvSpPr>
        <p:spPr bwMode="auto">
          <a:xfrm>
            <a:off x="3241434" y="1550322"/>
            <a:ext cx="2700000" cy="522259"/>
          </a:xfrm>
          <a:prstGeom prst="rect">
            <a:avLst/>
          </a:prstGeom>
          <a:noFill/>
          <a:ln w="9525">
            <a:noFill/>
            <a:miter lim="800000"/>
            <a:headEnd/>
            <a:tailEnd/>
          </a:ln>
        </p:spPr>
        <p:txBody>
          <a:bodyPr wrap="square">
            <a:spAutoFit/>
          </a:bodyPr>
          <a:lstStyle/>
          <a:p>
            <a:pPr algn="just">
              <a:lnSpc>
                <a:spcPts val="1800"/>
              </a:lnSpc>
              <a:defRPr/>
            </a:pPr>
            <a:r>
              <a:rPr lang="ja-JP" altLang="en-US" sz="1200" dirty="0" smtClean="0">
                <a:latin typeface="ＭＳ Ｐゴシック" pitchFamily="50" charset="-128"/>
                <a:ea typeface="ＭＳ Ｐゴシック"/>
              </a:rPr>
              <a:t>○通所介護（デイサービス）</a:t>
            </a:r>
            <a:endParaRPr lang="en-US" altLang="ja-JP" sz="1200" dirty="0">
              <a:latin typeface="ＭＳ Ｐゴシック" pitchFamily="50" charset="-128"/>
              <a:ea typeface="ＭＳ Ｐゴシック"/>
            </a:endParaRPr>
          </a:p>
          <a:p>
            <a:pPr algn="just">
              <a:lnSpc>
                <a:spcPts val="1800"/>
              </a:lnSpc>
              <a:defRPr/>
            </a:pPr>
            <a:r>
              <a:rPr lang="ja-JP" altLang="en-US" sz="1200" dirty="0" smtClean="0">
                <a:latin typeface="ＭＳ Ｐゴシック" pitchFamily="50" charset="-128"/>
                <a:ea typeface="ＭＳ Ｐゴシック"/>
              </a:rPr>
              <a:t>○通所</a:t>
            </a:r>
            <a:r>
              <a:rPr lang="ja-JP" altLang="en-US" sz="1200" dirty="0">
                <a:latin typeface="ＭＳ Ｐゴシック" pitchFamily="50" charset="-128"/>
                <a:ea typeface="ＭＳ Ｐゴシック"/>
              </a:rPr>
              <a:t>リハビリテーション</a:t>
            </a:r>
          </a:p>
        </p:txBody>
      </p:sp>
      <p:sp>
        <p:nvSpPr>
          <p:cNvPr id="7244" name="テキスト ボックス 77"/>
          <p:cNvSpPr txBox="1">
            <a:spLocks noChangeArrowheads="1"/>
          </p:cNvSpPr>
          <p:nvPr/>
        </p:nvSpPr>
        <p:spPr bwMode="auto">
          <a:xfrm>
            <a:off x="3241434" y="2536218"/>
            <a:ext cx="2700000" cy="540000"/>
          </a:xfrm>
          <a:prstGeom prst="rect">
            <a:avLst/>
          </a:prstGeom>
          <a:noFill/>
          <a:ln w="9525">
            <a:noFill/>
            <a:miter lim="800000"/>
            <a:headEnd/>
            <a:tailEnd/>
          </a:ln>
        </p:spPr>
        <p:txBody>
          <a:bodyPr wrap="square" lIns="36000" tIns="36000" rIns="36000" bIns="36000">
            <a:spAutoFit/>
          </a:bodyPr>
          <a:lstStyle/>
          <a:p>
            <a:pPr algn="just">
              <a:lnSpc>
                <a:spcPts val="1800"/>
              </a:lnSpc>
              <a:defRPr/>
            </a:pPr>
            <a:r>
              <a:rPr lang="ja-JP" altLang="en-US" sz="1300" dirty="0">
                <a:latin typeface="ＭＳ Ｐゴシック" pitchFamily="50" charset="-128"/>
                <a:ea typeface="ＭＳ Ｐゴシック"/>
              </a:rPr>
              <a:t>○短期入所生活</a:t>
            </a:r>
            <a:r>
              <a:rPr lang="ja-JP" altLang="en-US" sz="1300" dirty="0" smtClean="0">
                <a:latin typeface="ＭＳ Ｐゴシック" pitchFamily="50" charset="-128"/>
                <a:ea typeface="ＭＳ Ｐゴシック"/>
              </a:rPr>
              <a:t>介護（ショートステイ）</a:t>
            </a:r>
            <a:endParaRPr lang="en-US" altLang="ja-JP" sz="1300" dirty="0" smtClean="0">
              <a:latin typeface="ＭＳ Ｐゴシック" pitchFamily="50" charset="-128"/>
              <a:ea typeface="ＭＳ Ｐゴシック"/>
            </a:endParaRPr>
          </a:p>
          <a:p>
            <a:pPr algn="just">
              <a:lnSpc>
                <a:spcPts val="1800"/>
              </a:lnSpc>
              <a:defRPr/>
            </a:pPr>
            <a:r>
              <a:rPr lang="ja-JP" altLang="en-US" sz="1300" dirty="0" smtClean="0">
                <a:latin typeface="ＭＳ Ｐゴシック" pitchFamily="50" charset="-128"/>
                <a:ea typeface="ＭＳ Ｐゴシック"/>
              </a:rPr>
              <a:t>○</a:t>
            </a:r>
            <a:r>
              <a:rPr lang="ja-JP" altLang="en-US" sz="1300" dirty="0">
                <a:latin typeface="ＭＳ Ｐゴシック" pitchFamily="50" charset="-128"/>
                <a:ea typeface="ＭＳ Ｐゴシック"/>
              </a:rPr>
              <a:t>短期入所療養介護</a:t>
            </a:r>
          </a:p>
        </p:txBody>
      </p:sp>
      <p:sp>
        <p:nvSpPr>
          <p:cNvPr id="7232" name="テキスト ボックス 65"/>
          <p:cNvSpPr txBox="1">
            <a:spLocks noChangeArrowheads="1"/>
          </p:cNvSpPr>
          <p:nvPr/>
        </p:nvSpPr>
        <p:spPr bwMode="auto">
          <a:xfrm>
            <a:off x="804410" y="1300096"/>
            <a:ext cx="1571624" cy="292100"/>
          </a:xfrm>
          <a:prstGeom prst="rect">
            <a:avLst/>
          </a:prstGeom>
          <a:noFill/>
          <a:ln w="9525">
            <a:noFill/>
            <a:miter lim="800000"/>
            <a:headEnd/>
            <a:tailEnd/>
          </a:ln>
        </p:spPr>
        <p:txBody>
          <a:bodyPr>
            <a:spAutoFit/>
          </a:bodyPr>
          <a:lstStyle/>
          <a:p>
            <a:pPr>
              <a:defRPr/>
            </a:pPr>
            <a:r>
              <a:rPr lang="en-US" altLang="ja-JP" sz="1300" dirty="0">
                <a:solidFill>
                  <a:prstClr val="black"/>
                </a:solidFill>
                <a:latin typeface="ＭＳ Ｐゴシック" pitchFamily="50" charset="-128"/>
                <a:ea typeface="ＭＳ Ｐゴシック"/>
              </a:rPr>
              <a:t>【</a:t>
            </a:r>
            <a:r>
              <a:rPr lang="ja-JP" altLang="en-US" sz="1300" dirty="0">
                <a:solidFill>
                  <a:prstClr val="black"/>
                </a:solidFill>
                <a:latin typeface="ＭＳ Ｐゴシック" pitchFamily="50" charset="-128"/>
                <a:ea typeface="ＭＳ Ｐゴシック"/>
              </a:rPr>
              <a:t>訪問サービス</a:t>
            </a:r>
            <a:r>
              <a:rPr lang="en-US" altLang="ja-JP" sz="1300" dirty="0">
                <a:solidFill>
                  <a:prstClr val="black"/>
                </a:solidFill>
                <a:latin typeface="ＭＳ Ｐゴシック" pitchFamily="50" charset="-128"/>
                <a:ea typeface="ＭＳ Ｐゴシック"/>
              </a:rPr>
              <a:t>】</a:t>
            </a:r>
            <a:endParaRPr lang="ja-JP" altLang="en-US" sz="1300" dirty="0">
              <a:solidFill>
                <a:prstClr val="black"/>
              </a:solidFill>
              <a:latin typeface="ＭＳ Ｐゴシック" pitchFamily="50" charset="-128"/>
              <a:ea typeface="ＭＳ Ｐゴシック"/>
            </a:endParaRPr>
          </a:p>
        </p:txBody>
      </p:sp>
      <p:sp>
        <p:nvSpPr>
          <p:cNvPr id="49" name="タイトル 1"/>
          <p:cNvSpPr>
            <a:spLocks noGrp="1"/>
          </p:cNvSpPr>
          <p:nvPr>
            <p:ph type="title"/>
          </p:nvPr>
        </p:nvSpPr>
        <p:spPr>
          <a:xfrm>
            <a:off x="2381" y="0"/>
            <a:ext cx="9901238" cy="388928"/>
          </a:xfrm>
          <a:noFill/>
        </p:spPr>
        <p:txBody>
          <a:bodyPr>
            <a:noAutofit/>
          </a:bodyPr>
          <a:lstStyle/>
          <a:p>
            <a:r>
              <a:rPr lang="ja-JP" altLang="en-US" sz="2000" dirty="0">
                <a:latin typeface="HGP創英角ｺﾞｼｯｸUB" panose="020B0900000000000000" pitchFamily="50" charset="-128"/>
                <a:ea typeface="HGP創英角ｺﾞｼｯｸUB" panose="020B0900000000000000" pitchFamily="50" charset="-128"/>
              </a:rPr>
              <a:t>介護サービスの種類</a:t>
            </a:r>
          </a:p>
        </p:txBody>
      </p:sp>
      <p:sp>
        <p:nvSpPr>
          <p:cNvPr id="2" name="スライド番号プレースホルダー 1"/>
          <p:cNvSpPr>
            <a:spLocks noGrp="1"/>
          </p:cNvSpPr>
          <p:nvPr>
            <p:ph type="sldNum" sz="quarter" idx="12"/>
          </p:nvPr>
        </p:nvSpPr>
        <p:spPr>
          <a:xfrm>
            <a:off x="7661104" y="6584318"/>
            <a:ext cx="2311400" cy="365125"/>
          </a:xfrm>
        </p:spPr>
        <p:txBody>
          <a:bodyPr/>
          <a:lstStyle/>
          <a:p>
            <a:fld id="{9E2A29CB-BA86-48A6-80E1-CB8750A963B5}" type="slidenum">
              <a:rPr kumimoji="1" lang="ja-JP" altLang="en-US" sz="1400" smtClean="0">
                <a:solidFill>
                  <a:schemeClr val="tx1"/>
                </a:solidFill>
              </a:rPr>
              <a:t>6</a:t>
            </a:fld>
            <a:endParaRPr kumimoji="1" lang="ja-JP" altLang="en-US" sz="1400">
              <a:solidFill>
                <a:schemeClr val="tx1"/>
              </a:solidFill>
            </a:endParaRPr>
          </a:p>
        </p:txBody>
      </p:sp>
      <p:sp>
        <p:nvSpPr>
          <p:cNvPr id="52" name="テキスト ボックス 29"/>
          <p:cNvSpPr txBox="1">
            <a:spLocks noChangeArrowheads="1"/>
          </p:cNvSpPr>
          <p:nvPr/>
        </p:nvSpPr>
        <p:spPr bwMode="auto">
          <a:xfrm>
            <a:off x="757112" y="3760814"/>
            <a:ext cx="5184000" cy="504000"/>
          </a:xfrm>
          <a:prstGeom prst="rect">
            <a:avLst/>
          </a:prstGeom>
          <a:noFill/>
          <a:ln w="9525">
            <a:noFill/>
            <a:miter lim="800000"/>
            <a:headEnd/>
            <a:tailEnd/>
          </a:ln>
        </p:spPr>
        <p:txBody>
          <a:bodyPr wrap="square" lIns="36000" tIns="36000" rIns="36000" bIns="72000" numCol="2" spcCol="180000">
            <a:spAutoFit/>
          </a:bodyPr>
          <a:lstStyle/>
          <a:p>
            <a:pPr marL="144000" algn="just">
              <a:lnSpc>
                <a:spcPts val="1800"/>
              </a:lnSpc>
              <a:defRPr/>
            </a:pPr>
            <a:r>
              <a:rPr lang="ja-JP" altLang="en-US" sz="1200" dirty="0" smtClean="0">
                <a:solidFill>
                  <a:prstClr val="black"/>
                </a:solidFill>
                <a:latin typeface="ＭＳ Ｐゴシック" pitchFamily="50" charset="-128"/>
                <a:ea typeface="ＭＳ Ｐゴシック"/>
              </a:rPr>
              <a:t>○</a:t>
            </a:r>
            <a:r>
              <a:rPr lang="ja-JP" altLang="en-US" sz="1200" dirty="0">
                <a:solidFill>
                  <a:prstClr val="black"/>
                </a:solidFill>
                <a:latin typeface="ＭＳ Ｐゴシック" pitchFamily="50" charset="-128"/>
                <a:ea typeface="ＭＳ Ｐゴシック"/>
              </a:rPr>
              <a:t>介護老人福祉</a:t>
            </a:r>
            <a:r>
              <a:rPr lang="ja-JP" altLang="en-US" sz="1200" dirty="0" smtClean="0">
                <a:solidFill>
                  <a:prstClr val="black"/>
                </a:solidFill>
                <a:latin typeface="ＭＳ Ｐゴシック" pitchFamily="50" charset="-128"/>
                <a:ea typeface="ＭＳ Ｐゴシック"/>
              </a:rPr>
              <a:t>施設</a:t>
            </a:r>
            <a:endParaRPr lang="en-US" altLang="ja-JP" sz="1200" dirty="0" smtClean="0">
              <a:solidFill>
                <a:prstClr val="black"/>
              </a:solidFill>
              <a:latin typeface="ＭＳ Ｐゴシック" pitchFamily="50" charset="-128"/>
              <a:ea typeface="ＭＳ Ｐゴシック"/>
            </a:endParaRPr>
          </a:p>
          <a:p>
            <a:pPr marL="144000" algn="just">
              <a:lnSpc>
                <a:spcPts val="1800"/>
              </a:lnSpc>
              <a:defRPr/>
            </a:pPr>
            <a:r>
              <a:rPr lang="ja-JP" altLang="en-US" sz="1200" dirty="0" smtClean="0">
                <a:solidFill>
                  <a:prstClr val="black"/>
                </a:solidFill>
                <a:latin typeface="ＭＳ Ｐゴシック" pitchFamily="50" charset="-128"/>
                <a:ea typeface="ＭＳ Ｐゴシック"/>
              </a:rPr>
              <a:t>○</a:t>
            </a:r>
            <a:r>
              <a:rPr lang="ja-JP" altLang="en-US" sz="1200" dirty="0">
                <a:solidFill>
                  <a:prstClr val="black"/>
                </a:solidFill>
                <a:latin typeface="ＭＳ Ｐゴシック" pitchFamily="50" charset="-128"/>
                <a:ea typeface="ＭＳ Ｐゴシック"/>
              </a:rPr>
              <a:t>介護老人保健</a:t>
            </a:r>
            <a:r>
              <a:rPr lang="ja-JP" altLang="en-US" sz="1200" dirty="0" smtClean="0">
                <a:solidFill>
                  <a:prstClr val="black"/>
                </a:solidFill>
                <a:latin typeface="ＭＳ Ｐゴシック" pitchFamily="50" charset="-128"/>
                <a:ea typeface="ＭＳ Ｐゴシック"/>
              </a:rPr>
              <a:t>施設</a:t>
            </a:r>
            <a:endParaRPr lang="en-US" altLang="ja-JP" sz="1200" dirty="0" smtClean="0">
              <a:solidFill>
                <a:prstClr val="black"/>
              </a:solidFill>
              <a:latin typeface="ＭＳ Ｐゴシック" pitchFamily="50" charset="-128"/>
              <a:ea typeface="ＭＳ Ｐゴシック"/>
            </a:endParaRPr>
          </a:p>
          <a:p>
            <a:pPr marL="144000" algn="just">
              <a:lnSpc>
                <a:spcPts val="1800"/>
              </a:lnSpc>
              <a:defRPr/>
            </a:pPr>
            <a:r>
              <a:rPr lang="ja-JP" altLang="en-US" sz="1400" b="1" dirty="0" smtClean="0">
                <a:solidFill>
                  <a:prstClr val="black"/>
                </a:solidFill>
                <a:latin typeface="ＭＳ Ｐゴシック" pitchFamily="50" charset="-128"/>
                <a:ea typeface="ＭＳ Ｐゴシック"/>
              </a:rPr>
              <a:t>　</a:t>
            </a:r>
            <a:endParaRPr lang="en-US" altLang="ja-JP" sz="1200" b="1" dirty="0" smtClean="0">
              <a:solidFill>
                <a:prstClr val="black"/>
              </a:solidFill>
              <a:latin typeface="ＭＳ Ｐゴシック" pitchFamily="50" charset="-128"/>
              <a:ea typeface="ＭＳ Ｐゴシック"/>
            </a:endParaRPr>
          </a:p>
          <a:p>
            <a:pPr marL="144000" algn="just">
              <a:lnSpc>
                <a:spcPts val="1800"/>
              </a:lnSpc>
              <a:defRPr/>
            </a:pPr>
            <a:r>
              <a:rPr lang="ja-JP" altLang="en-US" sz="1200" dirty="0" smtClean="0">
                <a:solidFill>
                  <a:prstClr val="black"/>
                </a:solidFill>
                <a:latin typeface="ＭＳ Ｐゴシック" pitchFamily="50" charset="-128"/>
                <a:ea typeface="ＭＳ Ｐゴシック"/>
              </a:rPr>
              <a:t>○</a:t>
            </a:r>
            <a:r>
              <a:rPr lang="ja-JP" altLang="en-US" sz="1200" dirty="0">
                <a:solidFill>
                  <a:prstClr val="black"/>
                </a:solidFill>
                <a:latin typeface="ＭＳ Ｐゴシック" pitchFamily="50" charset="-128"/>
                <a:ea typeface="ＭＳ Ｐゴシック"/>
              </a:rPr>
              <a:t>介護療養型医療</a:t>
            </a:r>
            <a:r>
              <a:rPr lang="ja-JP" altLang="en-US" sz="1200" dirty="0" smtClean="0">
                <a:solidFill>
                  <a:prstClr val="black"/>
                </a:solidFill>
                <a:latin typeface="ＭＳ Ｐゴシック" pitchFamily="50" charset="-128"/>
                <a:ea typeface="ＭＳ Ｐゴシック"/>
              </a:rPr>
              <a:t>施設</a:t>
            </a:r>
            <a:endParaRPr lang="en-US" altLang="ja-JP" sz="1200" dirty="0" smtClean="0">
              <a:solidFill>
                <a:prstClr val="black"/>
              </a:solidFill>
              <a:latin typeface="ＭＳ Ｐゴシック" pitchFamily="50" charset="-128"/>
              <a:ea typeface="ＭＳ Ｐゴシック"/>
            </a:endParaRPr>
          </a:p>
          <a:p>
            <a:pPr marL="144000" algn="just">
              <a:lnSpc>
                <a:spcPts val="1800"/>
              </a:lnSpc>
              <a:defRPr/>
            </a:pPr>
            <a:r>
              <a:rPr lang="ja-JP" altLang="en-US" sz="1200" dirty="0" smtClean="0">
                <a:solidFill>
                  <a:prstClr val="black"/>
                </a:solidFill>
                <a:latin typeface="ＭＳ Ｐゴシック" pitchFamily="50" charset="-128"/>
                <a:ea typeface="ＭＳ Ｐゴシック"/>
              </a:rPr>
              <a:t>○介護医療院</a:t>
            </a:r>
            <a:endParaRPr lang="ja-JP" altLang="en-US" sz="1200" dirty="0">
              <a:solidFill>
                <a:prstClr val="black"/>
              </a:solidFill>
              <a:latin typeface="ＭＳ Ｐゴシック" pitchFamily="50" charset="-128"/>
              <a:ea typeface="ＭＳ Ｐゴシック"/>
            </a:endParaRPr>
          </a:p>
        </p:txBody>
      </p:sp>
      <p:sp>
        <p:nvSpPr>
          <p:cNvPr id="56" name="テキスト ボックス 55"/>
          <p:cNvSpPr txBox="1"/>
          <p:nvPr/>
        </p:nvSpPr>
        <p:spPr>
          <a:xfrm>
            <a:off x="333106" y="6634561"/>
            <a:ext cx="6032421"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この他、居宅介護（介護予防）住宅改修、介護予防・日常生活支援総合事業がある。</a:t>
            </a:r>
            <a:endParaRPr kumimoji="1" lang="en-US" altLang="ja-JP" sz="12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Tree>
    <p:extLst>
      <p:ext uri="{BB962C8B-B14F-4D97-AF65-F5344CB8AC3E}">
        <p14:creationId xmlns:p14="http://schemas.microsoft.com/office/powerpoint/2010/main" val="2429321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テキスト ボックス 15"/>
          <p:cNvSpPr txBox="1">
            <a:spLocks noChangeArrowheads="1"/>
          </p:cNvSpPr>
          <p:nvPr/>
        </p:nvSpPr>
        <p:spPr bwMode="auto">
          <a:xfrm>
            <a:off x="421272" y="6230896"/>
            <a:ext cx="8996224" cy="63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97" tIns="42199" rIns="84397" bIns="42199">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出典</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厚生労働省「平成</a:t>
            </a:r>
            <a:r>
              <a:rPr lang="en-US" altLang="ja-JP" sz="900" dirty="0">
                <a:solidFill>
                  <a:prstClr val="black"/>
                </a:solidFill>
                <a:latin typeface="Meiryo UI" panose="020B0604030504040204" pitchFamily="50" charset="-128"/>
                <a:ea typeface="Meiryo UI" panose="020B0604030504040204" pitchFamily="50" charset="-128"/>
              </a:rPr>
              <a:t>29</a:t>
            </a:r>
            <a:r>
              <a:rPr lang="ja-JP" altLang="en-US" sz="900" dirty="0">
                <a:solidFill>
                  <a:prstClr val="black"/>
                </a:solidFill>
                <a:latin typeface="Meiryo UI" panose="020B0604030504040204" pitchFamily="50" charset="-128"/>
                <a:ea typeface="Meiryo UI" panose="020B0604030504040204" pitchFamily="50" charset="-128"/>
              </a:rPr>
              <a:t>年度介護給付費等実態調査」</a:t>
            </a:r>
            <a:endParaRPr lang="en-US" altLang="ja-JP" sz="900" dirty="0">
              <a:solidFill>
                <a:prstClr val="black"/>
              </a:solidFill>
              <a:latin typeface="Meiryo UI" panose="020B0604030504040204" pitchFamily="50" charset="-128"/>
              <a:ea typeface="Meiryo UI" panose="020B0604030504040204" pitchFamily="50" charset="-128"/>
            </a:endParaRPr>
          </a:p>
          <a:p>
            <a:pPr eaLnBrk="1" hangingPunct="1"/>
            <a:r>
              <a:rPr lang="ja-JP" altLang="en-US" sz="900" dirty="0">
                <a:solidFill>
                  <a:prstClr val="black"/>
                </a:solidFill>
                <a:latin typeface="Meiryo UI" panose="020B0604030504040204" pitchFamily="50" charset="-128"/>
                <a:ea typeface="Meiryo UI" panose="020B0604030504040204" pitchFamily="50" charset="-128"/>
              </a:rPr>
              <a:t>（注１）介護予防サービスを含まない。</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（注２）</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特定入所者介護サービス（補足給付）、地域支援事業に係る費用は含まない。また、市区町村が直接支払う費用（福祉用具購入費、住宅改修費など）は含まない。</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（注３）介護費は、平成</a:t>
            </a:r>
            <a:r>
              <a:rPr lang="en-US" altLang="ja-JP" sz="900" dirty="0">
                <a:solidFill>
                  <a:prstClr val="black"/>
                </a:solidFill>
                <a:latin typeface="Meiryo UI" panose="020B0604030504040204" pitchFamily="50" charset="-128"/>
                <a:ea typeface="Meiryo UI" panose="020B0604030504040204" pitchFamily="50" charset="-128"/>
              </a:rPr>
              <a:t>29</a:t>
            </a:r>
            <a:r>
              <a:rPr lang="ja-JP" altLang="en-US" sz="900" dirty="0">
                <a:solidFill>
                  <a:prstClr val="black"/>
                </a:solidFill>
                <a:latin typeface="Meiryo UI" panose="020B0604030504040204" pitchFamily="50" charset="-128"/>
                <a:ea typeface="Meiryo UI" panose="020B0604030504040204" pitchFamily="50" charset="-128"/>
              </a:rPr>
              <a:t>年度（平成</a:t>
            </a:r>
            <a:r>
              <a:rPr lang="en-US" altLang="ja-JP" sz="900" dirty="0">
                <a:solidFill>
                  <a:prstClr val="black"/>
                </a:solidFill>
                <a:latin typeface="Meiryo UI" panose="020B0604030504040204" pitchFamily="50" charset="-128"/>
                <a:ea typeface="Meiryo UI" panose="020B0604030504040204" pitchFamily="50" charset="-128"/>
              </a:rPr>
              <a:t>29</a:t>
            </a:r>
            <a:r>
              <a:rPr lang="ja-JP" altLang="en-US" sz="900" dirty="0">
                <a:solidFill>
                  <a:prstClr val="black"/>
                </a:solidFill>
                <a:latin typeface="Meiryo UI" panose="020B0604030504040204" pitchFamily="50" charset="-128"/>
                <a:ea typeface="Meiryo UI" panose="020B0604030504040204" pitchFamily="50" charset="-128"/>
              </a:rPr>
              <a:t>年５月～平成</a:t>
            </a:r>
            <a:r>
              <a:rPr lang="en-US" altLang="ja-JP" sz="900" dirty="0">
                <a:solidFill>
                  <a:prstClr val="black"/>
                </a:solidFill>
                <a:latin typeface="Meiryo UI" panose="020B0604030504040204" pitchFamily="50" charset="-128"/>
                <a:ea typeface="Meiryo UI" panose="020B0604030504040204" pitchFamily="50" charset="-128"/>
              </a:rPr>
              <a:t>30</a:t>
            </a:r>
            <a:r>
              <a:rPr lang="ja-JP" altLang="en-US" sz="900" dirty="0">
                <a:solidFill>
                  <a:prstClr val="black"/>
                </a:solidFill>
                <a:latin typeface="Meiryo UI" panose="020B0604030504040204" pitchFamily="50" charset="-128"/>
                <a:ea typeface="Meiryo UI" panose="020B0604030504040204" pitchFamily="50" charset="-128"/>
              </a:rPr>
              <a:t>年４月審査分（平成</a:t>
            </a:r>
            <a:r>
              <a:rPr lang="en-US" altLang="ja-JP" sz="900" dirty="0">
                <a:solidFill>
                  <a:prstClr val="black"/>
                </a:solidFill>
                <a:latin typeface="Meiryo UI" panose="020B0604030504040204" pitchFamily="50" charset="-128"/>
                <a:ea typeface="Meiryo UI" panose="020B0604030504040204" pitchFamily="50" charset="-128"/>
              </a:rPr>
              <a:t>29</a:t>
            </a:r>
            <a:r>
              <a:rPr lang="ja-JP" altLang="en-US" sz="900" dirty="0">
                <a:solidFill>
                  <a:prstClr val="black"/>
                </a:solidFill>
                <a:latin typeface="Meiryo UI" panose="020B0604030504040204" pitchFamily="50" charset="-128"/>
                <a:ea typeface="Meiryo UI" panose="020B0604030504040204" pitchFamily="50" charset="-128"/>
              </a:rPr>
              <a:t>年４月～平成</a:t>
            </a:r>
            <a:r>
              <a:rPr lang="en-US" altLang="ja-JP" sz="900" dirty="0">
                <a:solidFill>
                  <a:prstClr val="black"/>
                </a:solidFill>
                <a:latin typeface="Meiryo UI" panose="020B0604030504040204" pitchFamily="50" charset="-128"/>
                <a:ea typeface="Meiryo UI" panose="020B0604030504040204" pitchFamily="50" charset="-128"/>
              </a:rPr>
              <a:t>30</a:t>
            </a:r>
            <a:r>
              <a:rPr lang="ja-JP" altLang="en-US" sz="900" dirty="0">
                <a:solidFill>
                  <a:prstClr val="black"/>
                </a:solidFill>
                <a:latin typeface="Meiryo UI" panose="020B0604030504040204" pitchFamily="50" charset="-128"/>
                <a:ea typeface="Meiryo UI" panose="020B0604030504040204" pitchFamily="50" charset="-128"/>
              </a:rPr>
              <a:t>年３月サービス提供分）。</a:t>
            </a:r>
          </a:p>
        </p:txBody>
      </p:sp>
      <p:grpSp>
        <p:nvGrpSpPr>
          <p:cNvPr id="9" name="グループ化 8"/>
          <p:cNvGrpSpPr/>
          <p:nvPr/>
        </p:nvGrpSpPr>
        <p:grpSpPr>
          <a:xfrm>
            <a:off x="2159748" y="645958"/>
            <a:ext cx="5889596" cy="5620588"/>
            <a:chOff x="-51074" y="645958"/>
            <a:chExt cx="5889596" cy="5620588"/>
          </a:xfrm>
        </p:grpSpPr>
        <p:graphicFrame>
          <p:nvGraphicFramePr>
            <p:cNvPr id="18" name="グラフ 17"/>
            <p:cNvGraphicFramePr/>
            <p:nvPr>
              <p:extLst/>
            </p:nvPr>
          </p:nvGraphicFramePr>
          <p:xfrm>
            <a:off x="-51074" y="645958"/>
            <a:ext cx="5889596" cy="5620588"/>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7"/>
            <p:cNvSpPr txBox="1">
              <a:spLocks noChangeArrowheads="1"/>
            </p:cNvSpPr>
            <p:nvPr/>
          </p:nvSpPr>
          <p:spPr bwMode="auto">
            <a:xfrm>
              <a:off x="3398530" y="3345616"/>
              <a:ext cx="751797" cy="492443"/>
            </a:xfrm>
            <a:prstGeom prst="rect">
              <a:avLst/>
            </a:prstGeom>
            <a:noFill/>
            <a:ln w="12700">
              <a:noFill/>
              <a:headEnd/>
              <a:tailEnd/>
            </a:ln>
            <a:extLst/>
          </p:spPr>
          <p:style>
            <a:lnRef idx="2">
              <a:schemeClr val="dk1"/>
            </a:lnRef>
            <a:fillRef idx="1">
              <a:schemeClr val="lt1"/>
            </a:fillRef>
            <a:effectRef idx="0">
              <a:schemeClr val="dk1"/>
            </a:effectRef>
            <a:fontRef idx="minor">
              <a:schemeClr val="dk1"/>
            </a:fontRef>
          </p:style>
          <p:txBody>
            <a:bodyPr wrap="square" lIns="0" tIns="0" rIns="0" b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base" hangingPunct="1">
                <a:spcBef>
                  <a:spcPct val="0"/>
                </a:spcBef>
                <a:spcAft>
                  <a:spcPct val="0"/>
                </a:spcAft>
              </a:pPr>
              <a:r>
                <a:rPr lang="ja-JP" altLang="en-US" sz="160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居宅</a:t>
              </a:r>
              <a:endParaRPr lang="en-US" altLang="ja-JP" sz="160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fontAlgn="base" hangingPunct="1">
                <a:spcBef>
                  <a:spcPct val="0"/>
                </a:spcBef>
                <a:spcAft>
                  <a:spcPct val="0"/>
                </a:spcAft>
              </a:pPr>
              <a:r>
                <a:rPr lang="ja-JP" altLang="en-US" sz="105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60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44</a:t>
              </a:r>
              <a:r>
                <a:rPr lang="ja-JP" altLang="en-US" sz="105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rot="1513620">
              <a:off x="2147030" y="5089896"/>
              <a:ext cx="153888" cy="529906"/>
            </a:xfrm>
            <a:prstGeom prst="rect">
              <a:avLst/>
            </a:prstGeom>
            <a:solidFill>
              <a:srgbClr val="EE964D"/>
            </a:solidFill>
          </p:spPr>
          <p:txBody>
            <a:bodyPr vert="eaVert" wrap="square" lIns="0" tIns="0" rIns="0" bIns="0" rtlCol="0">
              <a:spAutoFit/>
            </a:bodyPr>
            <a:lstStyle/>
            <a:p>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小多機</a:t>
              </a:r>
            </a:p>
          </p:txBody>
        </p:sp>
        <p:sp>
          <p:nvSpPr>
            <p:cNvPr id="25" name="テキスト ボックス 7"/>
            <p:cNvSpPr txBox="1">
              <a:spLocks noChangeArrowheads="1"/>
            </p:cNvSpPr>
            <p:nvPr/>
          </p:nvSpPr>
          <p:spPr bwMode="auto">
            <a:xfrm>
              <a:off x="1877908" y="4306177"/>
              <a:ext cx="1120163" cy="492443"/>
            </a:xfrm>
            <a:prstGeom prst="rect">
              <a:avLst/>
            </a:prstGeom>
            <a:noFill/>
            <a:ln w="12700">
              <a:noFill/>
              <a:headEnd/>
              <a:tailEnd/>
            </a:ln>
            <a:extLst/>
          </p:spPr>
          <p:style>
            <a:lnRef idx="2">
              <a:schemeClr val="dk1"/>
            </a:lnRef>
            <a:fillRef idx="1">
              <a:schemeClr val="lt1"/>
            </a:fillRef>
            <a:effectRef idx="0">
              <a:schemeClr val="dk1"/>
            </a:effectRef>
            <a:fontRef idx="minor">
              <a:schemeClr val="dk1"/>
            </a:fontRef>
          </p:style>
          <p:txBody>
            <a:bodyPr wrap="square" lIns="0" tIns="0" rIns="0" b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base" hangingPunct="1">
                <a:spcBef>
                  <a:spcPct val="0"/>
                </a:spcBef>
                <a:spcAft>
                  <a:spcPct val="0"/>
                </a:spcAft>
              </a:pPr>
              <a:r>
                <a:rPr lang="ja-JP" altLang="en-US" sz="1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地域密着型</a:t>
              </a:r>
              <a:endParaRPr lang="en-US" altLang="ja-JP" sz="1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fontAlgn="base" hangingPunct="1">
                <a:spcBef>
                  <a:spcPct val="0"/>
                </a:spcBef>
                <a:spcAft>
                  <a:spcPct val="0"/>
                </a:spcAft>
              </a:pPr>
              <a:r>
                <a:rPr lang="ja-JP" altLang="en-US" sz="105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05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rot="19370694">
              <a:off x="1348849" y="1696386"/>
              <a:ext cx="936000" cy="153888"/>
            </a:xfrm>
            <a:prstGeom prst="rect">
              <a:avLst/>
            </a:prstGeom>
            <a:solidFill>
              <a:srgbClr val="9BBB59"/>
            </a:solidFill>
          </p:spPr>
          <p:txBody>
            <a:bodyPr vert="horz" wrap="square" lIns="0" tIns="0" rIns="0" bIns="0" rtlCol="0">
              <a:spAutoFit/>
            </a:bodyPr>
            <a:lstStyle/>
            <a:p>
              <a:pPr algn="ctr"/>
              <a:r>
                <a:rPr lang="zh-TW"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老人保健施設</a:t>
              </a:r>
              <a:endPar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791705" y="2807250"/>
              <a:ext cx="153888" cy="1334053"/>
            </a:xfrm>
            <a:prstGeom prst="rect">
              <a:avLst/>
            </a:prstGeom>
            <a:solidFill>
              <a:srgbClr val="66FF66"/>
            </a:solidFill>
          </p:spPr>
          <p:txBody>
            <a:bodyPr vert="eaVert" wrap="square" lIns="0" tIns="0" rIns="0" bIns="0" rtlCol="0">
              <a:spAutoFit/>
            </a:bodyPr>
            <a:lstStyle/>
            <a:p>
              <a:pPr algn="ctr"/>
              <a:r>
                <a:rPr lang="ja-JP" altLang="en-US" sz="1000" b="1"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特別養護老人ホーム</a:t>
              </a:r>
            </a:p>
          </p:txBody>
        </p:sp>
        <p:sp>
          <p:nvSpPr>
            <p:cNvPr id="29" name="テキスト ボックス 28"/>
            <p:cNvSpPr txBox="1"/>
            <p:nvPr/>
          </p:nvSpPr>
          <p:spPr>
            <a:xfrm rot="20016456">
              <a:off x="3754461" y="5056683"/>
              <a:ext cx="396044" cy="307777"/>
            </a:xfrm>
            <a:prstGeom prst="rect">
              <a:avLst/>
            </a:prstGeom>
            <a:solidFill>
              <a:srgbClr val="93CDDD"/>
            </a:solidFill>
          </p:spPr>
          <p:txBody>
            <a:bodyPr wrap="square" lIns="0" tIns="0" rIns="0" bIns="0" rtlCol="0">
              <a:spAutoFit/>
            </a:bodyPr>
            <a:lstStyle/>
            <a:p>
              <a:pPr algn="ctr"/>
              <a:r>
                <a:rPr lang="ja-JP" altLang="en-US" sz="1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特定</a:t>
              </a:r>
              <a:endParaRPr lang="en-US" altLang="ja-JP" sz="1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施設</a:t>
              </a:r>
              <a:endParaRPr lang="en-US" altLang="ja-JP" sz="1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rot="18292331">
              <a:off x="4340361" y="4518232"/>
              <a:ext cx="396044" cy="307777"/>
            </a:xfrm>
            <a:prstGeom prst="rect">
              <a:avLst/>
            </a:prstGeom>
            <a:noFill/>
          </p:spPr>
          <p:txBody>
            <a:bodyPr wrap="square" lIns="0" tIns="0" rIns="0" bIns="0" rtlCol="0">
              <a:spAutoFit/>
            </a:bodyPr>
            <a:lstStyle/>
            <a:p>
              <a:pPr algn="ctr"/>
              <a:r>
                <a:rPr lang="zh-TW" altLang="en-US" sz="1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短期</a:t>
              </a:r>
              <a:endParaRPr lang="en-US" altLang="zh-TW" sz="1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zh-TW" altLang="en-US" sz="1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入所</a:t>
              </a:r>
              <a:endParaRPr lang="en-US" altLang="ja-JP" sz="1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rot="16829842">
              <a:off x="4720017" y="3644425"/>
              <a:ext cx="396044" cy="307777"/>
            </a:xfrm>
            <a:prstGeom prst="rect">
              <a:avLst/>
            </a:prstGeom>
            <a:solidFill>
              <a:srgbClr val="4F81BD"/>
            </a:solidFill>
          </p:spPr>
          <p:txBody>
            <a:bodyPr wrap="square" lIns="0" tIns="0" rIns="0" bIns="0" rtlCol="0">
              <a:spAutoFit/>
            </a:bodyPr>
            <a:lstStyle/>
            <a:p>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通所</a:t>
              </a:r>
              <a:endParaRPr lang="en-US" altLang="ja-JP"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リハ</a:t>
              </a:r>
            </a:p>
          </p:txBody>
        </p:sp>
        <p:sp>
          <p:nvSpPr>
            <p:cNvPr id="32" name="テキスト ボックス 31"/>
            <p:cNvSpPr txBox="1"/>
            <p:nvPr/>
          </p:nvSpPr>
          <p:spPr>
            <a:xfrm rot="901439">
              <a:off x="3105590" y="1489792"/>
              <a:ext cx="725156" cy="153888"/>
            </a:xfrm>
            <a:prstGeom prst="rect">
              <a:avLst/>
            </a:prstGeom>
            <a:solidFill>
              <a:srgbClr val="00CCFF"/>
            </a:solidFill>
          </p:spPr>
          <p:txBody>
            <a:bodyPr wrap="square" lIns="0" tIns="0" rIns="0" bIns="0" rtlCol="0">
              <a:spAutoFit/>
            </a:bodyPr>
            <a:lstStyle/>
            <a:p>
              <a:pPr algn="ctr"/>
              <a:r>
                <a:rPr lang="ja-JP" altLang="en-US" sz="1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訪問介護</a:t>
              </a:r>
            </a:p>
          </p:txBody>
        </p:sp>
        <p:sp>
          <p:nvSpPr>
            <p:cNvPr id="33" name="テキスト ボックス 32"/>
            <p:cNvSpPr txBox="1"/>
            <p:nvPr/>
          </p:nvSpPr>
          <p:spPr>
            <a:xfrm>
              <a:off x="4700913" y="2366216"/>
              <a:ext cx="153888" cy="853421"/>
            </a:xfrm>
            <a:prstGeom prst="rect">
              <a:avLst/>
            </a:prstGeom>
            <a:solidFill>
              <a:srgbClr val="0000FF"/>
            </a:solidFill>
          </p:spPr>
          <p:txBody>
            <a:bodyPr vert="eaVert" wrap="square" lIns="0" tIns="0" rIns="0" bIns="0" rtlCol="0">
              <a:spAutoFit/>
            </a:bodyPr>
            <a:lstStyle/>
            <a:p>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通所介護</a:t>
              </a:r>
            </a:p>
          </p:txBody>
        </p:sp>
        <p:sp>
          <p:nvSpPr>
            <p:cNvPr id="34" name="テキスト ボックス 33"/>
            <p:cNvSpPr txBox="1"/>
            <p:nvPr/>
          </p:nvSpPr>
          <p:spPr>
            <a:xfrm rot="2457844">
              <a:off x="4147183" y="1629916"/>
              <a:ext cx="138499" cy="540000"/>
            </a:xfrm>
            <a:prstGeom prst="rect">
              <a:avLst/>
            </a:prstGeom>
            <a:solidFill>
              <a:srgbClr val="558ED5"/>
            </a:solidFill>
          </p:spPr>
          <p:txBody>
            <a:bodyPr vert="eaVert" wrap="square" lIns="0" tIns="0" rIns="0" bIns="0" rtlCol="0">
              <a:spAutoFit/>
            </a:bodyPr>
            <a:lstStyle/>
            <a:p>
              <a:pPr algn="ctr"/>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訪問看護</a:t>
              </a:r>
            </a:p>
          </p:txBody>
        </p:sp>
        <p:cxnSp>
          <p:nvCxnSpPr>
            <p:cNvPr id="5" name="直線コネクタ 4"/>
            <p:cNvCxnSpPr/>
            <p:nvPr/>
          </p:nvCxnSpPr>
          <p:spPr>
            <a:xfrm flipV="1">
              <a:off x="1365423" y="5195854"/>
              <a:ext cx="155847" cy="1760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テキスト ボックス 20"/>
            <p:cNvSpPr txBox="1"/>
            <p:nvPr/>
          </p:nvSpPr>
          <p:spPr>
            <a:xfrm>
              <a:off x="2551917" y="5362831"/>
              <a:ext cx="416031" cy="276999"/>
            </a:xfrm>
            <a:prstGeom prst="rect">
              <a:avLst/>
            </a:prstGeom>
            <a:solidFill>
              <a:srgbClr val="FF0066"/>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地密</a:t>
              </a:r>
              <a:endParaRPr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通所</a:t>
              </a:r>
              <a:endParaRPr lang="en-US" altLang="ja-JP"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3" name="Text Box 3"/>
          <p:cNvSpPr txBox="1">
            <a:spLocks noChangeArrowheads="1"/>
          </p:cNvSpPr>
          <p:nvPr/>
        </p:nvSpPr>
        <p:spPr bwMode="auto">
          <a:xfrm>
            <a:off x="1776142" y="0"/>
            <a:ext cx="635371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algn="ctr"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総費用等における提供サービスの内訳（平成</a:t>
            </a:r>
            <a:r>
              <a:rPr lang="en-US" altLang="ja-JP" sz="2000" dirty="0">
                <a:solidFill>
                  <a:srgbClr val="000000"/>
                </a:solidFill>
                <a:latin typeface="HGP創英角ｺﾞｼｯｸUB" panose="020B0900000000000000" pitchFamily="50" charset="-128"/>
                <a:ea typeface="HGP創英角ｺﾞｼｯｸUB" panose="020B0900000000000000" pitchFamily="50" charset="-128"/>
              </a:rPr>
              <a:t>29</a:t>
            </a: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年度）　割合</a:t>
            </a:r>
          </a:p>
        </p:txBody>
      </p:sp>
      <p:sp>
        <p:nvSpPr>
          <p:cNvPr id="24" name="角丸四角形 9"/>
          <p:cNvSpPr>
            <a:spLocks noChangeArrowheads="1"/>
          </p:cNvSpPr>
          <p:nvPr/>
        </p:nvSpPr>
        <p:spPr bwMode="auto">
          <a:xfrm>
            <a:off x="1199548" y="565133"/>
            <a:ext cx="2726123" cy="396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91386" tIns="45694" rIns="91386" bIns="45694"/>
          <a:lstStyle/>
          <a:p>
            <a:pPr algn="ctr" defTabSz="913851" fontAlgn="base">
              <a:spcBef>
                <a:spcPct val="0"/>
              </a:spcBef>
              <a:spcAft>
                <a:spcPct val="0"/>
              </a:spcAft>
              <a:defRPr/>
            </a:pPr>
            <a:r>
              <a:rPr lang="ja-JP" altLang="en-US" sz="1600" dirty="0">
                <a:solidFill>
                  <a:prstClr val="black"/>
                </a:solidFill>
                <a:latin typeface="ＭＳ ゴシック" panose="020B0609070205080204" pitchFamily="49" charset="-128"/>
                <a:ea typeface="ＭＳ ゴシック" panose="020B0609070205080204" pitchFamily="49" charset="-128"/>
              </a:rPr>
              <a:t>サービス種類別費用額割合</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594600" y="6492875"/>
            <a:ext cx="2311400" cy="365125"/>
          </a:xfrm>
        </p:spPr>
        <p:txBody>
          <a:bodyPr/>
          <a:lstStyle/>
          <a:p>
            <a:fld id="{9E2A29CB-BA86-48A6-80E1-CB8750A963B5}" type="slidenum">
              <a:rPr kumimoji="1" lang="ja-JP" altLang="en-US" sz="1400" smtClean="0">
                <a:solidFill>
                  <a:schemeClr val="tx1"/>
                </a:solidFill>
              </a:rPr>
              <a:t>7</a:t>
            </a:fld>
            <a:endParaRPr kumimoji="1" lang="ja-JP" altLang="en-US" sz="1400">
              <a:solidFill>
                <a:schemeClr val="tx1"/>
              </a:solidFill>
            </a:endParaRPr>
          </a:p>
        </p:txBody>
      </p:sp>
    </p:spTree>
    <p:extLst>
      <p:ext uri="{BB962C8B-B14F-4D97-AF65-F5344CB8AC3E}">
        <p14:creationId xmlns:p14="http://schemas.microsoft.com/office/powerpoint/2010/main" val="3598188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7594600" y="6492875"/>
            <a:ext cx="2311400" cy="365125"/>
          </a:xfrm>
        </p:spPr>
        <p:txBody>
          <a:bodyPr/>
          <a:lstStyle/>
          <a:p>
            <a:pPr>
              <a:defRPr/>
            </a:pPr>
            <a:fld id="{A7CC7E30-E6A2-48DF-BBDC-70A482C76B70}" type="slidenum">
              <a:rPr lang="en-US" altLang="ja-JP" sz="1400">
                <a:solidFill>
                  <a:schemeClr val="tx1"/>
                </a:solidFill>
                <a:latin typeface="+mn-ea"/>
              </a:rPr>
              <a:pPr>
                <a:defRPr/>
              </a:pPr>
              <a:t>8</a:t>
            </a:fld>
            <a:endParaRPr lang="en-US" altLang="ja-JP" sz="1400">
              <a:solidFill>
                <a:schemeClr val="tx1"/>
              </a:solidFill>
              <a:latin typeface="+mn-ea"/>
            </a:endParaRPr>
          </a:p>
        </p:txBody>
      </p:sp>
      <p:sp>
        <p:nvSpPr>
          <p:cNvPr id="4" name="Text Box 3"/>
          <p:cNvSpPr txBox="1">
            <a:spLocks noChangeArrowheads="1"/>
          </p:cNvSpPr>
          <p:nvPr/>
        </p:nvSpPr>
        <p:spPr bwMode="auto">
          <a:xfrm>
            <a:off x="2020515" y="0"/>
            <a:ext cx="586497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algn="ctr"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総費用等における提供サービスの内訳（平成</a:t>
            </a:r>
            <a:r>
              <a:rPr lang="en-US" altLang="ja-JP" sz="1846" dirty="0">
                <a:solidFill>
                  <a:srgbClr val="000000"/>
                </a:solidFill>
                <a:latin typeface="HGP創英角ｺﾞｼｯｸUB" panose="020B0900000000000000" pitchFamily="50" charset="-128"/>
                <a:ea typeface="HGP創英角ｺﾞｼｯｸUB" panose="020B0900000000000000" pitchFamily="50" charset="-128"/>
              </a:rPr>
              <a:t>29</a:t>
            </a:r>
            <a:r>
              <a:rPr lang="ja-JP" altLang="en-US" sz="1846" dirty="0">
                <a:solidFill>
                  <a:srgbClr val="000000"/>
                </a:solidFill>
                <a:latin typeface="HGP創英角ｺﾞｼｯｸUB" panose="020B0900000000000000" pitchFamily="50" charset="-128"/>
                <a:ea typeface="HGP創英角ｺﾞｼｯｸUB" panose="020B0900000000000000" pitchFamily="50" charset="-128"/>
              </a:rPr>
              <a:t>年度）金額</a:t>
            </a:r>
          </a:p>
        </p:txBody>
      </p:sp>
      <p:graphicFrame>
        <p:nvGraphicFramePr>
          <p:cNvPr id="5" name="表 4"/>
          <p:cNvGraphicFramePr>
            <a:graphicFrameLocks noGrp="1"/>
          </p:cNvGraphicFramePr>
          <p:nvPr>
            <p:extLst/>
          </p:nvPr>
        </p:nvGraphicFramePr>
        <p:xfrm>
          <a:off x="799154" y="404664"/>
          <a:ext cx="8307692" cy="5704918"/>
        </p:xfrm>
        <a:graphic>
          <a:graphicData uri="http://schemas.openxmlformats.org/drawingml/2006/table">
            <a:tbl>
              <a:tblPr>
                <a:tableStyleId>{5C22544A-7EE6-4342-B048-85BDC9FD1C3A}</a:tableStyleId>
              </a:tblPr>
              <a:tblGrid>
                <a:gridCol w="435908">
                  <a:extLst>
                    <a:ext uri="{9D8B030D-6E8A-4147-A177-3AD203B41FA5}">
                      <a16:colId xmlns:a16="http://schemas.microsoft.com/office/drawing/2014/main" val="20000"/>
                    </a:ext>
                  </a:extLst>
                </a:gridCol>
                <a:gridCol w="2781834">
                  <a:extLst>
                    <a:ext uri="{9D8B030D-6E8A-4147-A177-3AD203B41FA5}">
                      <a16:colId xmlns:a16="http://schemas.microsoft.com/office/drawing/2014/main" val="20001"/>
                    </a:ext>
                  </a:extLst>
                </a:gridCol>
                <a:gridCol w="1696650">
                  <a:extLst>
                    <a:ext uri="{9D8B030D-6E8A-4147-A177-3AD203B41FA5}">
                      <a16:colId xmlns:a16="http://schemas.microsoft.com/office/drawing/2014/main" val="3351187878"/>
                    </a:ext>
                  </a:extLst>
                </a:gridCol>
                <a:gridCol w="1696650">
                  <a:extLst>
                    <a:ext uri="{9D8B030D-6E8A-4147-A177-3AD203B41FA5}">
                      <a16:colId xmlns:a16="http://schemas.microsoft.com/office/drawing/2014/main" val="2312789202"/>
                    </a:ext>
                  </a:extLst>
                </a:gridCol>
                <a:gridCol w="1696650">
                  <a:extLst>
                    <a:ext uri="{9D8B030D-6E8A-4147-A177-3AD203B41FA5}">
                      <a16:colId xmlns:a16="http://schemas.microsoft.com/office/drawing/2014/main" val="20002"/>
                    </a:ext>
                  </a:extLst>
                </a:gridCol>
              </a:tblGrid>
              <a:tr h="317578">
                <a:tc gridSpan="2">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bg2"/>
                    </a:solidFill>
                  </a:tcPr>
                </a:tc>
                <a:tc hMerge="1">
                  <a:txBody>
                    <a:bodyPr/>
                    <a:lstStyle/>
                    <a:p>
                      <a:pPr algn="l" fontAlgn="ctr"/>
                      <a:endParaRPr lang="ja-JP" altLang="en-US" sz="7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8254" marR="8254" marT="8247" marB="0" anchor="ctr">
                    <a:solidFill>
                      <a:schemeClr val="accent1">
                        <a:lumMod val="20000"/>
                        <a:lumOff val="80000"/>
                      </a:schemeClr>
                    </a:solidFill>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費用額（百万円）</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bg2"/>
                    </a:solidFill>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利用者数（千人）</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bg2"/>
                    </a:solidFill>
                  </a:tcPr>
                </a:tc>
                <a:tc>
                  <a:txBody>
                    <a:bodyPr/>
                    <a:lstStyle/>
                    <a:p>
                      <a:pPr algn="ctr"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事業所数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bg2"/>
                    </a:solidFill>
                  </a:tcPr>
                </a:tc>
                <a:extLst>
                  <a:ext uri="{0D108BD9-81ED-4DB2-BD59-A6C34878D82A}">
                    <a16:rowId xmlns:a16="http://schemas.microsoft.com/office/drawing/2014/main" val="2756530720"/>
                  </a:ext>
                </a:extLst>
              </a:tr>
              <a:tr h="184638">
                <a:tc rowSpan="12">
                  <a:txBody>
                    <a:bodyPr/>
                    <a:lstStyle/>
                    <a:p>
                      <a:pPr algn="ctr" fontAlgn="ct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n-cs"/>
                        </a:rPr>
                        <a:t>居宅</a:t>
                      </a:r>
                      <a:endParaRPr kumimoji="1" lang="ja-JP" altLang="en-US" sz="1200" u="none" strike="noStrike" kern="1200" dirty="0">
                        <a:solidFill>
                          <a:schemeClr val="dk1"/>
                        </a:solidFill>
                        <a:effectLst/>
                        <a:latin typeface="Meiryo UI" panose="020B0604030504040204" pitchFamily="50" charset="-128"/>
                        <a:ea typeface="Meiryo UI" panose="020B0604030504040204" pitchFamily="50" charset="-128"/>
                        <a:cs typeface="+mn-cs"/>
                      </a:endParaRPr>
                    </a:p>
                  </a:txBody>
                  <a:tcPr marL="7619" marR="7619" marT="7613" marB="0" anchor="ctr">
                    <a:solidFill>
                      <a:schemeClr val="accent1">
                        <a:lumMod val="40000"/>
                        <a:lumOff val="60000"/>
                      </a:schemeClr>
                    </a:solidFill>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rPr>
                        <a:t> 訪問</a:t>
                      </a:r>
                      <a:r>
                        <a:rPr lang="ja-JP" altLang="en-US" sz="1200" u="none" strike="noStrike" dirty="0">
                          <a:effectLst/>
                          <a:latin typeface="Meiryo UI" panose="020B0604030504040204" pitchFamily="50" charset="-128"/>
                          <a:ea typeface="Meiryo UI" panose="020B0604030504040204" pitchFamily="50" charset="-128"/>
                        </a:rPr>
                        <a:t>介護</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898,495</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1 457.8</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33,284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0"/>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訪問</a:t>
                      </a:r>
                      <a:r>
                        <a:rPr lang="zh-TW" altLang="en-US" sz="1200" u="none" strike="noStrike" dirty="0">
                          <a:effectLst/>
                          <a:latin typeface="Meiryo UI" panose="020B0604030504040204" pitchFamily="50" charset="-128"/>
                          <a:ea typeface="Meiryo UI" panose="020B0604030504040204" pitchFamily="50" charset="-128"/>
                        </a:rPr>
                        <a:t>入浴介護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53,155</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125.5</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1,872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1"/>
                  </a:ext>
                </a:extLst>
              </a:tr>
              <a:tr h="184638">
                <a:tc vMerge="1">
                  <a:txBody>
                    <a:bodyPr/>
                    <a:lstStyle/>
                    <a:p>
                      <a:endParaRPr kumimoji="1" lang="ja-JP" altLang="en-US"/>
                    </a:p>
                  </a:txBody>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rPr>
                        <a:t> 訪問</a:t>
                      </a:r>
                      <a:r>
                        <a:rPr lang="ja-JP" altLang="en-US" sz="1200" u="none" strike="noStrike" dirty="0">
                          <a:effectLst/>
                          <a:latin typeface="Meiryo UI" panose="020B0604030504040204" pitchFamily="50" charset="-128"/>
                          <a:ea typeface="Meiryo UI" panose="020B0604030504040204" pitchFamily="50" charset="-128"/>
                        </a:rPr>
                        <a:t>看護</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238,248</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662.3</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11,164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2"/>
                  </a:ext>
                </a:extLst>
              </a:tr>
              <a:tr h="184638">
                <a:tc vMerge="1">
                  <a:txBody>
                    <a:bodyPr/>
                    <a:lstStyle/>
                    <a:p>
                      <a:endParaRPr kumimoji="1" lang="ja-JP" altLang="en-US"/>
                    </a:p>
                  </a:txBody>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rPr>
                        <a:t> 訪問</a:t>
                      </a:r>
                      <a:r>
                        <a:rPr lang="ja-JP" altLang="en-US" sz="1200" u="none" strike="noStrike" dirty="0">
                          <a:effectLst/>
                          <a:latin typeface="Meiryo UI" panose="020B0604030504040204" pitchFamily="50" charset="-128"/>
                          <a:ea typeface="Meiryo UI" panose="020B0604030504040204" pitchFamily="50" charset="-128"/>
                        </a:rPr>
                        <a:t>リハビリテーション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39,818</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142.3</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4,138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3"/>
                  </a:ext>
                </a:extLst>
              </a:tr>
              <a:tr h="184638">
                <a:tc vMerge="1">
                  <a:txBody>
                    <a:bodyPr/>
                    <a:lstStyle/>
                    <a:p>
                      <a:endParaRPr kumimoji="1" lang="ja-JP" altLang="en-US"/>
                    </a:p>
                  </a:txBody>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rPr>
                        <a:t> 通所</a:t>
                      </a:r>
                      <a:r>
                        <a:rPr lang="ja-JP" altLang="en-US" sz="1200" u="none" strike="noStrike" dirty="0">
                          <a:effectLst/>
                          <a:latin typeface="Meiryo UI" panose="020B0604030504040204" pitchFamily="50" charset="-128"/>
                          <a:ea typeface="Meiryo UI" panose="020B0604030504040204" pitchFamily="50" charset="-128"/>
                        </a:rPr>
                        <a:t>介護</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1,223,202</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1 579.1</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23,599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4"/>
                  </a:ext>
                </a:extLst>
              </a:tr>
              <a:tr h="184638">
                <a:tc vMerge="1">
                  <a:txBody>
                    <a:bodyPr/>
                    <a:lstStyle/>
                    <a:p>
                      <a:endParaRPr kumimoji="1" lang="ja-JP" altLang="en-US"/>
                    </a:p>
                  </a:txBody>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rPr>
                        <a:t> 通所</a:t>
                      </a:r>
                      <a:r>
                        <a:rPr lang="ja-JP" altLang="en-US" sz="1200" u="none" strike="noStrike" dirty="0">
                          <a:effectLst/>
                          <a:latin typeface="Meiryo UI" panose="020B0604030504040204" pitchFamily="50" charset="-128"/>
                          <a:ea typeface="Meiryo UI" panose="020B0604030504040204" pitchFamily="50" charset="-128"/>
                        </a:rPr>
                        <a:t>リハビリテーション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424,116</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617.8</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7,740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5"/>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福祉</a:t>
                      </a:r>
                      <a:r>
                        <a:rPr lang="zh-TW" altLang="en-US" sz="1200" u="none" strike="noStrike" dirty="0">
                          <a:effectLst/>
                          <a:latin typeface="Meiryo UI" panose="020B0604030504040204" pitchFamily="50" charset="-128"/>
                          <a:ea typeface="Meiryo UI" panose="020B0604030504040204" pitchFamily="50" charset="-128"/>
                        </a:rPr>
                        <a:t>用具貸与</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291,721</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2 335.6</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7,193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6"/>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短期</a:t>
                      </a:r>
                      <a:r>
                        <a:rPr lang="zh-TW" altLang="en-US" sz="1200" u="none" strike="noStrike" dirty="0">
                          <a:effectLst/>
                          <a:latin typeface="Meiryo UI" panose="020B0604030504040204" pitchFamily="50" charset="-128"/>
                          <a:ea typeface="Meiryo UI" panose="020B0604030504040204" pitchFamily="50" charset="-128"/>
                        </a:rPr>
                        <a:t>入所生活介護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416,275</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735.3</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10,530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7"/>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短期</a:t>
                      </a:r>
                      <a:r>
                        <a:rPr lang="zh-TW" altLang="en-US" sz="1200" u="none" strike="noStrike" dirty="0">
                          <a:effectLst/>
                          <a:latin typeface="Meiryo UI" panose="020B0604030504040204" pitchFamily="50" charset="-128"/>
                          <a:ea typeface="Meiryo UI" panose="020B0604030504040204" pitchFamily="50" charset="-128"/>
                        </a:rPr>
                        <a:t>入所療養介護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56,331</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150.0</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3,735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8"/>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居宅</a:t>
                      </a:r>
                      <a:r>
                        <a:rPr lang="zh-TW" altLang="en-US" sz="1200" u="none" strike="noStrike" dirty="0">
                          <a:effectLst/>
                          <a:latin typeface="Meiryo UI" panose="020B0604030504040204" pitchFamily="50" charset="-128"/>
                          <a:ea typeface="Meiryo UI" panose="020B0604030504040204" pitchFamily="50" charset="-128"/>
                        </a:rPr>
                        <a:t>療養管理指導</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99,088</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970.2</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36,246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09"/>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特定</a:t>
                      </a:r>
                      <a:r>
                        <a:rPr lang="zh-TW" altLang="en-US" sz="1200" u="none" strike="noStrike" dirty="0">
                          <a:effectLst/>
                          <a:latin typeface="Meiryo UI" panose="020B0604030504040204" pitchFamily="50" charset="-128"/>
                          <a:ea typeface="Meiryo UI" panose="020B0604030504040204" pitchFamily="50" charset="-128"/>
                        </a:rPr>
                        <a:t>施設入居者生活介護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501,173</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267.4</a:t>
                      </a:r>
                    </a:p>
                  </a:txBody>
                  <a:tcPr marL="9525" marR="9525" marT="9525" marB="0" anchor="ctr">
                    <a:solidFill>
                      <a:schemeClr val="accent1">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5,088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20000"/>
                        <a:lumOff val="80000"/>
                      </a:schemeClr>
                    </a:solidFill>
                  </a:tcPr>
                </a:tc>
                <a:extLst>
                  <a:ext uri="{0D108BD9-81ED-4DB2-BD59-A6C34878D82A}">
                    <a16:rowId xmlns:a16="http://schemas.microsoft.com/office/drawing/2014/main" val="10010"/>
                  </a:ext>
                </a:extLst>
              </a:tr>
              <a:tr h="184638">
                <a:tc vMerge="1">
                  <a:txBody>
                    <a:bodyPr/>
                    <a:lstStyle/>
                    <a:p>
                      <a:endParaRPr kumimoji="1" lang="ja-JP" altLang="en-US"/>
                    </a:p>
                  </a:txBody>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1">
                        <a:lumMod val="40000"/>
                        <a:lumOff val="6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4,241,624</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1">
                        <a:lumMod val="40000"/>
                        <a:lumOff val="6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3 850.7</a:t>
                      </a:r>
                    </a:p>
                  </a:txBody>
                  <a:tcPr marL="9525" marR="9525" marT="9525" marB="0" anchor="ctr">
                    <a:solidFill>
                      <a:schemeClr val="accent1">
                        <a:lumMod val="40000"/>
                        <a:lumOff val="6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144,589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1">
                        <a:lumMod val="40000"/>
                        <a:lumOff val="60000"/>
                      </a:schemeClr>
                    </a:solidFill>
                  </a:tcPr>
                </a:tc>
                <a:extLst>
                  <a:ext uri="{0D108BD9-81ED-4DB2-BD59-A6C34878D82A}">
                    <a16:rowId xmlns:a16="http://schemas.microsoft.com/office/drawing/2014/main" val="10011"/>
                  </a:ext>
                </a:extLst>
              </a:tr>
              <a:tr h="190452">
                <a:tc gridSpan="2">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rPr>
                        <a:t>　居宅介護支援</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bg1">
                        <a:lumMod val="85000"/>
                      </a:schemeClr>
                    </a:solidFill>
                  </a:tcPr>
                </a:tc>
                <a:tc hMerge="1">
                  <a:txBody>
                    <a:bodyPr/>
                    <a:lstStyle/>
                    <a:p>
                      <a:endParaRPr kumimoji="1" lang="ja-JP" altLang="en-US"/>
                    </a:p>
                  </a:txBody>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448,165</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bg1">
                        <a:lumMod val="85000"/>
                      </a:schemeClr>
                    </a:solidFill>
                  </a:tcPr>
                </a:tc>
                <a:tc>
                  <a:txBody>
                    <a:bodyPr/>
                    <a:lstStyle/>
                    <a:p>
                      <a:pPr marL="0" algn="r" defTabSz="914400" rtl="0" eaLnBrk="1" fontAlgn="ctr" latinLnBrk="0" hangingPunct="1"/>
                      <a:r>
                        <a:rPr kumimoji="1" lang="ja-JP" altLang="en-US" sz="1200" b="0" i="0" u="none" strike="noStrike" kern="120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a:solidFill>
                            <a:srgbClr val="000000"/>
                          </a:solidFill>
                          <a:effectLst/>
                          <a:latin typeface="Meiryo UI" panose="020B0604030504040204" pitchFamily="50" charset="-128"/>
                          <a:ea typeface="Meiryo UI" panose="020B0604030504040204" pitchFamily="50" charset="-128"/>
                          <a:cs typeface="+mn-cs"/>
                        </a:rPr>
                        <a:t>3 532.0</a:t>
                      </a:r>
                    </a:p>
                  </a:txBody>
                  <a:tcPr marL="9525" marR="9525" marT="9525" marB="0" anchor="ctr">
                    <a:solidFill>
                      <a:schemeClr val="bg1">
                        <a:lumMod val="85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40,065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bg1">
                        <a:lumMod val="85000"/>
                      </a:schemeClr>
                    </a:solidFill>
                  </a:tcPr>
                </a:tc>
                <a:extLst>
                  <a:ext uri="{0D108BD9-81ED-4DB2-BD59-A6C34878D82A}">
                    <a16:rowId xmlns:a16="http://schemas.microsoft.com/office/drawing/2014/main" val="10012"/>
                  </a:ext>
                </a:extLst>
              </a:tr>
              <a:tr h="184638">
                <a:tc rowSpan="10">
                  <a:txBody>
                    <a:bodyPr/>
                    <a:lstStyle/>
                    <a:p>
                      <a:pPr algn="ctr" fontAlgn="ctr"/>
                      <a:r>
                        <a:rPr lang="zh-CN" altLang="en-US" sz="1200" u="none" strike="noStrike" dirty="0">
                          <a:effectLst/>
                          <a:latin typeface="Meiryo UI" panose="020B0604030504040204" pitchFamily="50" charset="-128"/>
                          <a:ea typeface="Meiryo UI" panose="020B0604030504040204" pitchFamily="50" charset="-128"/>
                        </a:rPr>
                        <a:t>地</a:t>
                      </a:r>
                      <a:br>
                        <a:rPr lang="zh-CN" altLang="en-US" sz="1200" u="none" strike="noStrike" dirty="0">
                          <a:effectLst/>
                          <a:latin typeface="Meiryo UI" panose="020B0604030504040204" pitchFamily="50" charset="-128"/>
                          <a:ea typeface="Meiryo UI" panose="020B0604030504040204" pitchFamily="50" charset="-128"/>
                        </a:rPr>
                      </a:br>
                      <a:r>
                        <a:rPr lang="zh-CN" altLang="en-US" sz="1200" u="none" strike="noStrike" dirty="0">
                          <a:effectLst/>
                          <a:latin typeface="Meiryo UI" panose="020B0604030504040204" pitchFamily="50" charset="-128"/>
                          <a:ea typeface="Meiryo UI" panose="020B0604030504040204" pitchFamily="50" charset="-128"/>
                        </a:rPr>
                        <a:t>域</a:t>
                      </a:r>
                      <a:br>
                        <a:rPr lang="zh-CN" altLang="en-US" sz="1200" u="none" strike="noStrike" dirty="0">
                          <a:effectLst/>
                          <a:latin typeface="Meiryo UI" panose="020B0604030504040204" pitchFamily="50" charset="-128"/>
                          <a:ea typeface="Meiryo UI" panose="020B0604030504040204" pitchFamily="50" charset="-128"/>
                        </a:rPr>
                      </a:br>
                      <a:r>
                        <a:rPr lang="zh-CN" altLang="en-US" sz="1200" u="none" strike="noStrike" dirty="0">
                          <a:effectLst/>
                          <a:latin typeface="Meiryo UI" panose="020B0604030504040204" pitchFamily="50" charset="-128"/>
                          <a:ea typeface="Meiryo UI" panose="020B0604030504040204" pitchFamily="50" charset="-128"/>
                        </a:rPr>
                        <a:t>密</a:t>
                      </a:r>
                      <a:br>
                        <a:rPr lang="zh-CN" altLang="en-US" sz="1200" u="none" strike="noStrike" dirty="0">
                          <a:effectLst/>
                          <a:latin typeface="Meiryo UI" panose="020B0604030504040204" pitchFamily="50" charset="-128"/>
                          <a:ea typeface="Meiryo UI" panose="020B0604030504040204" pitchFamily="50" charset="-128"/>
                        </a:rPr>
                      </a:br>
                      <a:r>
                        <a:rPr lang="zh-CN" altLang="en-US" sz="1200" u="none" strike="noStrike" dirty="0">
                          <a:effectLst/>
                          <a:latin typeface="Meiryo UI" panose="020B0604030504040204" pitchFamily="50" charset="-128"/>
                          <a:ea typeface="Meiryo UI" panose="020B0604030504040204" pitchFamily="50" charset="-128"/>
                        </a:rPr>
                        <a:t>着</a:t>
                      </a:r>
                      <a:br>
                        <a:rPr lang="zh-CN" altLang="en-US" sz="1200" u="none" strike="noStrike" dirty="0">
                          <a:effectLst/>
                          <a:latin typeface="Meiryo UI" panose="020B0604030504040204" pitchFamily="50" charset="-128"/>
                          <a:ea typeface="Meiryo UI" panose="020B0604030504040204" pitchFamily="50" charset="-128"/>
                        </a:rPr>
                      </a:br>
                      <a:r>
                        <a:rPr lang="zh-CN" altLang="en-US" sz="1200" u="none" strike="noStrike" dirty="0">
                          <a:effectLst/>
                          <a:latin typeface="Meiryo UI" panose="020B0604030504040204" pitchFamily="50" charset="-128"/>
                          <a:ea typeface="Meiryo UI" panose="020B0604030504040204" pitchFamily="50" charset="-128"/>
                        </a:rPr>
                        <a:t>型</a:t>
                      </a:r>
                      <a:endParaRPr lang="zh-CN"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40000"/>
                        <a:lumOff val="60000"/>
                      </a:schemeClr>
                    </a:solidFill>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rPr>
                        <a:t> 定期</a:t>
                      </a:r>
                      <a:r>
                        <a:rPr lang="ja-JP" altLang="en-US" sz="1200" u="none" strike="noStrike" dirty="0">
                          <a:effectLst/>
                          <a:latin typeface="Meiryo UI" panose="020B0604030504040204" pitchFamily="50" charset="-128"/>
                          <a:ea typeface="Meiryo UI" panose="020B0604030504040204" pitchFamily="50" charset="-128"/>
                        </a:rPr>
                        <a:t>巡回・随時対応型訪問介護看護</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38,848</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31.2</a:t>
                      </a:r>
                    </a:p>
                  </a:txBody>
                  <a:tcPr marL="9525" marR="9525" marT="9525" marB="0" anchor="ctr">
                    <a:solidFill>
                      <a:schemeClr val="accent2">
                        <a:lumMod val="20000"/>
                        <a:lumOff val="80000"/>
                      </a:schemeClr>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868</a:t>
                      </a:r>
                    </a:p>
                  </a:txBody>
                  <a:tcPr marL="8116" marR="8116" marT="8116" marB="0" anchor="ctr">
                    <a:solidFill>
                      <a:schemeClr val="accent2">
                        <a:lumMod val="20000"/>
                        <a:lumOff val="80000"/>
                      </a:schemeClr>
                    </a:solidFill>
                  </a:tcPr>
                </a:tc>
                <a:extLst>
                  <a:ext uri="{0D108BD9-81ED-4DB2-BD59-A6C34878D82A}">
                    <a16:rowId xmlns:a16="http://schemas.microsoft.com/office/drawing/2014/main" val="10013"/>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夜間</a:t>
                      </a:r>
                      <a:r>
                        <a:rPr lang="zh-TW" altLang="en-US" sz="1200" u="none" strike="noStrike" dirty="0">
                          <a:effectLst/>
                          <a:latin typeface="Meiryo UI" panose="020B0604030504040204" pitchFamily="50" charset="-128"/>
                          <a:ea typeface="Meiryo UI" panose="020B0604030504040204" pitchFamily="50" charset="-128"/>
                        </a:rPr>
                        <a:t>対応型訪問介護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3,621</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20000"/>
                        <a:lumOff val="80000"/>
                      </a:schemeClr>
                    </a:solidFill>
                  </a:tcPr>
                </a:tc>
                <a:tc>
                  <a:txBody>
                    <a:bodyPr/>
                    <a:lstStyle/>
                    <a:p>
                      <a:pPr marL="0" algn="r" defTabSz="914400" rtl="0" eaLnBrk="1" fontAlgn="ctr" latinLnBrk="0" hangingPunct="1"/>
                      <a:r>
                        <a:rPr kumimoji="1" lang="ja-JP" altLang="en-US" sz="1200" b="0" i="0" u="none" strike="noStrike" kern="120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a:solidFill>
                            <a:srgbClr val="000000"/>
                          </a:solidFill>
                          <a:effectLst/>
                          <a:latin typeface="Meiryo UI" panose="020B0604030504040204" pitchFamily="50" charset="-128"/>
                          <a:ea typeface="Meiryo UI" panose="020B0604030504040204" pitchFamily="50" charset="-128"/>
                          <a:cs typeface="+mn-cs"/>
                        </a:rPr>
                        <a:t>12.9</a:t>
                      </a:r>
                    </a:p>
                  </a:txBody>
                  <a:tcPr marL="9525" marR="9525" marT="9525" marB="0" anchor="ctr">
                    <a:solidFill>
                      <a:schemeClr val="accent2">
                        <a:lumMod val="20000"/>
                        <a:lumOff val="80000"/>
                      </a:schemeClr>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179</a:t>
                      </a:r>
                    </a:p>
                  </a:txBody>
                  <a:tcPr marL="8116" marR="8116" marT="8116" marB="0" anchor="ctr">
                    <a:solidFill>
                      <a:schemeClr val="accent2">
                        <a:lumMod val="20000"/>
                        <a:lumOff val="80000"/>
                      </a:schemeClr>
                    </a:solidFill>
                  </a:tcPr>
                </a:tc>
                <a:extLst>
                  <a:ext uri="{0D108BD9-81ED-4DB2-BD59-A6C34878D82A}">
                    <a16:rowId xmlns:a16="http://schemas.microsoft.com/office/drawing/2014/main" val="10014"/>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a:t>
                      </a:r>
                      <a:r>
                        <a:rPr lang="ja-JP" altLang="en-US" sz="1200" u="none" strike="noStrike" dirty="0" smtClean="0">
                          <a:effectLst/>
                          <a:latin typeface="Meiryo UI" panose="020B0604030504040204" pitchFamily="50" charset="-128"/>
                          <a:ea typeface="Meiryo UI" panose="020B0604030504040204" pitchFamily="50" charset="-128"/>
                        </a:rPr>
                        <a:t>地域密着型通所介護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398,596</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589.1</a:t>
                      </a:r>
                    </a:p>
                  </a:txBody>
                  <a:tcPr marL="9525" marR="9525" marT="9525" marB="0" anchor="ctr">
                    <a:solidFill>
                      <a:schemeClr val="accent2">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19,709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2">
                        <a:lumMod val="20000"/>
                        <a:lumOff val="80000"/>
                      </a:schemeClr>
                    </a:solidFill>
                  </a:tcPr>
                </a:tc>
                <a:extLst>
                  <a:ext uri="{0D108BD9-81ED-4DB2-BD59-A6C34878D82A}">
                    <a16:rowId xmlns:a16="http://schemas.microsoft.com/office/drawing/2014/main" val="10015"/>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認知症</a:t>
                      </a:r>
                      <a:r>
                        <a:rPr lang="zh-TW" altLang="en-US" sz="1200" u="none" strike="noStrike" dirty="0">
                          <a:effectLst/>
                          <a:latin typeface="Meiryo UI" panose="020B0604030504040204" pitchFamily="50" charset="-128"/>
                          <a:ea typeface="Meiryo UI" panose="020B0604030504040204" pitchFamily="50" charset="-128"/>
                        </a:rPr>
                        <a:t>対応型通所介護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86,551</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20000"/>
                        <a:lumOff val="80000"/>
                      </a:schemeClr>
                    </a:solidFill>
                  </a:tcPr>
                </a:tc>
                <a:tc>
                  <a:txBody>
                    <a:bodyPr/>
                    <a:lstStyle/>
                    <a:p>
                      <a:pPr marL="0" algn="r" defTabSz="914400" rtl="0" eaLnBrk="1" fontAlgn="ctr" latinLnBrk="0" hangingPunct="1"/>
                      <a:r>
                        <a:rPr kumimoji="1" lang="ja-JP" altLang="en-US" sz="1200" b="0" i="0" u="none" strike="noStrike" kern="120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a:solidFill>
                            <a:srgbClr val="000000"/>
                          </a:solidFill>
                          <a:effectLst/>
                          <a:latin typeface="Meiryo UI" panose="020B0604030504040204" pitchFamily="50" charset="-128"/>
                          <a:ea typeface="Meiryo UI" panose="020B0604030504040204" pitchFamily="50" charset="-128"/>
                          <a:cs typeface="+mn-cs"/>
                        </a:rPr>
                        <a:t>83.6</a:t>
                      </a:r>
                    </a:p>
                  </a:txBody>
                  <a:tcPr marL="9525" marR="9525" marT="9525" marB="0" anchor="ctr">
                    <a:solidFill>
                      <a:schemeClr val="accent2">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3,541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2">
                        <a:lumMod val="20000"/>
                        <a:lumOff val="80000"/>
                      </a:schemeClr>
                    </a:solidFill>
                  </a:tcPr>
                </a:tc>
                <a:extLst>
                  <a:ext uri="{0D108BD9-81ED-4DB2-BD59-A6C34878D82A}">
                    <a16:rowId xmlns:a16="http://schemas.microsoft.com/office/drawing/2014/main" val="418155471"/>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小規模</a:t>
                      </a:r>
                      <a:r>
                        <a:rPr lang="zh-TW" altLang="en-US" sz="1200" u="none" strike="noStrike" dirty="0">
                          <a:effectLst/>
                          <a:latin typeface="Meiryo UI" panose="020B0604030504040204" pitchFamily="50" charset="-128"/>
                          <a:ea typeface="Meiryo UI" panose="020B0604030504040204" pitchFamily="50" charset="-128"/>
                        </a:rPr>
                        <a:t>多機能型居宅介護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239,929</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20000"/>
                        <a:lumOff val="80000"/>
                      </a:schemeClr>
                    </a:solidFill>
                  </a:tcPr>
                </a:tc>
                <a:tc>
                  <a:txBody>
                    <a:bodyPr/>
                    <a:lstStyle/>
                    <a:p>
                      <a:pPr marL="0" algn="r" defTabSz="914400" rtl="0" eaLnBrk="1" fontAlgn="ctr" latinLnBrk="0" hangingPunct="1"/>
                      <a:r>
                        <a:rPr kumimoji="1" lang="ja-JP" altLang="en-US" sz="1200" b="0" i="0" u="none" strike="noStrike" kern="120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a:solidFill>
                            <a:srgbClr val="000000"/>
                          </a:solidFill>
                          <a:effectLst/>
                          <a:latin typeface="Meiryo UI" panose="020B0604030504040204" pitchFamily="50" charset="-128"/>
                          <a:ea typeface="Meiryo UI" panose="020B0604030504040204" pitchFamily="50" charset="-128"/>
                          <a:cs typeface="+mn-cs"/>
                        </a:rPr>
                        <a:t>137.8</a:t>
                      </a:r>
                    </a:p>
                  </a:txBody>
                  <a:tcPr marL="9525" marR="9525" marT="9525" marB="0" anchor="ctr">
                    <a:solidFill>
                      <a:schemeClr val="accent2">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5,363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2">
                        <a:lumMod val="20000"/>
                        <a:lumOff val="80000"/>
                      </a:schemeClr>
                    </a:solidFill>
                  </a:tcPr>
                </a:tc>
                <a:extLst>
                  <a:ext uri="{0D108BD9-81ED-4DB2-BD59-A6C34878D82A}">
                    <a16:rowId xmlns:a16="http://schemas.microsoft.com/office/drawing/2014/main" val="10016"/>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認知症</a:t>
                      </a:r>
                      <a:r>
                        <a:rPr lang="zh-TW" altLang="en-US" sz="1200" u="none" strike="noStrike" dirty="0">
                          <a:effectLst/>
                          <a:latin typeface="Meiryo UI" panose="020B0604030504040204" pitchFamily="50" charset="-128"/>
                          <a:ea typeface="Meiryo UI" panose="020B0604030504040204" pitchFamily="50" charset="-128"/>
                        </a:rPr>
                        <a:t>対応型共同生活介護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660,949</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20000"/>
                        <a:lumOff val="80000"/>
                      </a:schemeClr>
                    </a:solidFill>
                  </a:tcPr>
                </a:tc>
                <a:tc>
                  <a:txBody>
                    <a:bodyPr/>
                    <a:lstStyle/>
                    <a:p>
                      <a:pPr marL="0" algn="r" defTabSz="914400" rtl="0" eaLnBrk="1" fontAlgn="ctr" latinLnBrk="0" hangingPunct="1"/>
                      <a:r>
                        <a:rPr kumimoji="1" lang="ja-JP" altLang="en-US" sz="1200" b="0" i="0" u="none" strike="noStrike" kern="120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a:solidFill>
                            <a:srgbClr val="000000"/>
                          </a:solidFill>
                          <a:effectLst/>
                          <a:latin typeface="Meiryo UI" panose="020B0604030504040204" pitchFamily="50" charset="-128"/>
                          <a:ea typeface="Meiryo UI" panose="020B0604030504040204" pitchFamily="50" charset="-128"/>
                          <a:cs typeface="+mn-cs"/>
                        </a:rPr>
                        <a:t>251.1</a:t>
                      </a:r>
                    </a:p>
                  </a:txBody>
                  <a:tcPr marL="9525" marR="9525" marT="9525" marB="0" anchor="ctr">
                    <a:solidFill>
                      <a:schemeClr val="accent2">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13,499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2">
                        <a:lumMod val="20000"/>
                        <a:lumOff val="80000"/>
                      </a:schemeClr>
                    </a:solidFill>
                  </a:tcPr>
                </a:tc>
                <a:extLst>
                  <a:ext uri="{0D108BD9-81ED-4DB2-BD59-A6C34878D82A}">
                    <a16:rowId xmlns:a16="http://schemas.microsoft.com/office/drawing/2014/main" val="10017"/>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地域</a:t>
                      </a:r>
                      <a:r>
                        <a:rPr lang="zh-TW" altLang="en-US" sz="1200" u="none" strike="noStrike" dirty="0">
                          <a:effectLst/>
                          <a:latin typeface="Meiryo UI" panose="020B0604030504040204" pitchFamily="50" charset="-128"/>
                          <a:ea typeface="Meiryo UI" panose="020B0604030504040204" pitchFamily="50" charset="-128"/>
                        </a:rPr>
                        <a:t>密着型特定施設入居者生活介護</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18,631</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9.8</a:t>
                      </a:r>
                    </a:p>
                  </a:txBody>
                  <a:tcPr marL="9525" marR="9525" marT="9525" marB="0" anchor="ctr">
                    <a:solidFill>
                      <a:schemeClr val="accent2">
                        <a:lumMod val="20000"/>
                        <a:lumOff val="80000"/>
                      </a:schemeClr>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324</a:t>
                      </a:r>
                    </a:p>
                  </a:txBody>
                  <a:tcPr marL="8116" marR="8116" marT="8116" marB="0" anchor="ctr">
                    <a:solidFill>
                      <a:schemeClr val="accent2">
                        <a:lumMod val="20000"/>
                        <a:lumOff val="80000"/>
                      </a:schemeClr>
                    </a:solidFill>
                  </a:tcPr>
                </a:tc>
                <a:extLst>
                  <a:ext uri="{0D108BD9-81ED-4DB2-BD59-A6C34878D82A}">
                    <a16:rowId xmlns:a16="http://schemas.microsoft.com/office/drawing/2014/main" val="10018"/>
                  </a:ext>
                </a:extLst>
              </a:tr>
              <a:tr h="184638">
                <a:tc vMerge="1">
                  <a:txBody>
                    <a:bodyPr/>
                    <a:lstStyle/>
                    <a:p>
                      <a:endParaRPr kumimoji="1" lang="ja-JP" altLang="en-US"/>
                    </a:p>
                  </a:txBody>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rPr>
                        <a:t> 地域</a:t>
                      </a:r>
                      <a:r>
                        <a:rPr lang="ja-JP" altLang="en-US" sz="1200" u="none" strike="noStrike" dirty="0">
                          <a:effectLst/>
                          <a:latin typeface="Meiryo UI" panose="020B0604030504040204" pitchFamily="50" charset="-128"/>
                          <a:ea typeface="Meiryo UI" panose="020B0604030504040204" pitchFamily="50" charset="-128"/>
                        </a:rPr>
                        <a:t>密着型介護老人福祉施設サービス</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189,763</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20000"/>
                        <a:lumOff val="80000"/>
                      </a:schemeClr>
                    </a:solidFill>
                  </a:tcPr>
                </a:tc>
                <a:tc>
                  <a:txBody>
                    <a:bodyPr/>
                    <a:lstStyle/>
                    <a:p>
                      <a:pPr marL="0" algn="r" defTabSz="914400" rtl="0" eaLnBrk="1" fontAlgn="ctr" latinLnBrk="0" hangingPunct="1"/>
                      <a:r>
                        <a:rPr kumimoji="1" lang="ja-JP" altLang="en-US" sz="1200" b="0" i="0" u="none" strike="noStrike" kern="120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a:solidFill>
                            <a:srgbClr val="000000"/>
                          </a:solidFill>
                          <a:effectLst/>
                          <a:latin typeface="Meiryo UI" panose="020B0604030504040204" pitchFamily="50" charset="-128"/>
                          <a:ea typeface="Meiryo UI" panose="020B0604030504040204" pitchFamily="50" charset="-128"/>
                          <a:cs typeface="+mn-cs"/>
                        </a:rPr>
                        <a:t>70.4</a:t>
                      </a:r>
                    </a:p>
                  </a:txBody>
                  <a:tcPr marL="9525" marR="9525" marT="9525" marB="0" anchor="ctr">
                    <a:solidFill>
                      <a:schemeClr val="accent2">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2,231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2">
                        <a:lumMod val="20000"/>
                        <a:lumOff val="80000"/>
                      </a:schemeClr>
                    </a:solidFill>
                  </a:tcPr>
                </a:tc>
                <a:extLst>
                  <a:ext uri="{0D108BD9-81ED-4DB2-BD59-A6C34878D82A}">
                    <a16:rowId xmlns:a16="http://schemas.microsoft.com/office/drawing/2014/main" val="10019"/>
                  </a:ext>
                </a:extLst>
              </a:tr>
              <a:tr h="184638">
                <a:tc vMerge="1">
                  <a:txBody>
                    <a:bodyPr/>
                    <a:lstStyle/>
                    <a:p>
                      <a:endParaRPr kumimoji="1" lang="ja-JP" altLang="en-US"/>
                    </a:p>
                  </a:txBody>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rPr>
                        <a:t> 複合型</a:t>
                      </a:r>
                      <a:r>
                        <a:rPr lang="ja-JP" altLang="en-US" sz="1200" u="none" strike="noStrike" dirty="0">
                          <a:effectLst/>
                          <a:latin typeface="Meiryo UI" panose="020B0604030504040204" pitchFamily="50" charset="-128"/>
                          <a:ea typeface="Meiryo UI" panose="020B0604030504040204" pitchFamily="50" charset="-128"/>
                        </a:rPr>
                        <a:t>サービス</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24,901</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13.1</a:t>
                      </a:r>
                    </a:p>
                  </a:txBody>
                  <a:tcPr marL="9525" marR="9525" marT="9525" marB="0" anchor="ctr">
                    <a:solidFill>
                      <a:schemeClr val="accent2">
                        <a:lumMod val="20000"/>
                        <a:lumOff val="80000"/>
                      </a:schemeClr>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434</a:t>
                      </a:r>
                    </a:p>
                  </a:txBody>
                  <a:tcPr marL="8116" marR="8116" marT="8116" marB="0" anchor="ctr">
                    <a:solidFill>
                      <a:schemeClr val="accent2">
                        <a:lumMod val="20000"/>
                        <a:lumOff val="80000"/>
                      </a:schemeClr>
                    </a:solidFill>
                  </a:tcPr>
                </a:tc>
                <a:extLst>
                  <a:ext uri="{0D108BD9-81ED-4DB2-BD59-A6C34878D82A}">
                    <a16:rowId xmlns:a16="http://schemas.microsoft.com/office/drawing/2014/main" val="10020"/>
                  </a:ext>
                </a:extLst>
              </a:tr>
              <a:tr h="184638">
                <a:tc vMerge="1">
                  <a:txBody>
                    <a:bodyPr/>
                    <a:lstStyle/>
                    <a:p>
                      <a:endParaRPr kumimoji="1" lang="ja-JP" altLang="en-US"/>
                    </a:p>
                  </a:txBody>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2">
                        <a:lumMod val="40000"/>
                        <a:lumOff val="6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1,661,788</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2">
                        <a:lumMod val="40000"/>
                        <a:lumOff val="6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1 150.9</a:t>
                      </a:r>
                    </a:p>
                  </a:txBody>
                  <a:tcPr marL="9525" marR="9525" marT="9525" marB="0" anchor="ctr">
                    <a:solidFill>
                      <a:schemeClr val="accent2">
                        <a:lumMod val="40000"/>
                        <a:lumOff val="6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46,148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2">
                        <a:lumMod val="40000"/>
                        <a:lumOff val="60000"/>
                      </a:schemeClr>
                    </a:solidFill>
                  </a:tcPr>
                </a:tc>
                <a:extLst>
                  <a:ext uri="{0D108BD9-81ED-4DB2-BD59-A6C34878D82A}">
                    <a16:rowId xmlns:a16="http://schemas.microsoft.com/office/drawing/2014/main" val="10021"/>
                  </a:ext>
                </a:extLst>
              </a:tr>
              <a:tr h="184638">
                <a:tc rowSpan="4">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施</a:t>
                      </a:r>
                      <a:br>
                        <a:rPr lang="ja-JP" altLang="en-US"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設</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3">
                        <a:lumMod val="40000"/>
                        <a:lumOff val="60000"/>
                      </a:schemeClr>
                    </a:solidFill>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介護</a:t>
                      </a:r>
                      <a:r>
                        <a:rPr lang="zh-TW" altLang="en-US" sz="1200" u="none" strike="noStrike" dirty="0">
                          <a:effectLst/>
                          <a:latin typeface="Meiryo UI" panose="020B0604030504040204" pitchFamily="50" charset="-128"/>
                          <a:ea typeface="Meiryo UI" panose="020B0604030504040204" pitchFamily="50" charset="-128"/>
                        </a:rPr>
                        <a:t>老人福祉施設</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3">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1,764,250</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3">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672.6</a:t>
                      </a:r>
                    </a:p>
                  </a:txBody>
                  <a:tcPr marL="9525" marR="9525" marT="9525" marB="0" anchor="ctr">
                    <a:solidFill>
                      <a:schemeClr val="accent3">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7,885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3">
                        <a:lumMod val="20000"/>
                        <a:lumOff val="80000"/>
                      </a:schemeClr>
                    </a:solidFill>
                  </a:tcPr>
                </a:tc>
                <a:extLst>
                  <a:ext uri="{0D108BD9-81ED-4DB2-BD59-A6C34878D82A}">
                    <a16:rowId xmlns:a16="http://schemas.microsoft.com/office/drawing/2014/main" val="10022"/>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介護</a:t>
                      </a:r>
                      <a:r>
                        <a:rPr lang="zh-TW" altLang="en-US" sz="1200" u="none" strike="noStrike" dirty="0">
                          <a:effectLst/>
                          <a:latin typeface="Meiryo UI" panose="020B0604030504040204" pitchFamily="50" charset="-128"/>
                          <a:ea typeface="Meiryo UI" panose="020B0604030504040204" pitchFamily="50" charset="-128"/>
                        </a:rPr>
                        <a:t>老人保健施設</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3">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1,282,219</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3">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559.1</a:t>
                      </a:r>
                    </a:p>
                  </a:txBody>
                  <a:tcPr marL="9525" marR="9525" marT="9525" marB="0" anchor="ctr">
                    <a:solidFill>
                      <a:schemeClr val="accent3">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4,289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3">
                        <a:lumMod val="20000"/>
                        <a:lumOff val="80000"/>
                      </a:schemeClr>
                    </a:solidFill>
                  </a:tcPr>
                </a:tc>
                <a:extLst>
                  <a:ext uri="{0D108BD9-81ED-4DB2-BD59-A6C34878D82A}">
                    <a16:rowId xmlns:a16="http://schemas.microsoft.com/office/drawing/2014/main" val="10023"/>
                  </a:ext>
                </a:extLst>
              </a:tr>
              <a:tr h="184638">
                <a:tc vMerge="1">
                  <a:txBody>
                    <a:bodyPr/>
                    <a:lstStyle/>
                    <a:p>
                      <a:endParaRPr kumimoji="1" lang="ja-JP" altLang="en-US"/>
                    </a:p>
                  </a:txBody>
                  <a:tcPr/>
                </a:tc>
                <a:tc>
                  <a:txBody>
                    <a:bodyPr/>
                    <a:lstStyle/>
                    <a:p>
                      <a:pPr algn="l" fontAlgn="ctr"/>
                      <a:r>
                        <a:rPr lang="zh-TW" altLang="en-US" sz="1200" u="none" strike="noStrike" dirty="0" smtClean="0">
                          <a:effectLst/>
                          <a:latin typeface="Meiryo UI" panose="020B0604030504040204" pitchFamily="50" charset="-128"/>
                          <a:ea typeface="Meiryo UI" panose="020B0604030504040204" pitchFamily="50" charset="-128"/>
                        </a:rPr>
                        <a:t> 介護</a:t>
                      </a:r>
                      <a:r>
                        <a:rPr lang="zh-TW" altLang="en-US" sz="1200" u="none" strike="noStrike" dirty="0">
                          <a:effectLst/>
                          <a:latin typeface="Meiryo UI" panose="020B0604030504040204" pitchFamily="50" charset="-128"/>
                          <a:ea typeface="Meiryo UI" panose="020B0604030504040204" pitchFamily="50" charset="-128"/>
                        </a:rPr>
                        <a:t>療養型医療施設</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3">
                        <a:lumMod val="20000"/>
                        <a:lumOff val="8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235,340</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3">
                        <a:lumMod val="20000"/>
                        <a:lumOff val="8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84.1</a:t>
                      </a:r>
                    </a:p>
                  </a:txBody>
                  <a:tcPr marL="9525" marR="9525" marT="9525" marB="0" anchor="ctr">
                    <a:solidFill>
                      <a:schemeClr val="accent3">
                        <a:lumMod val="20000"/>
                        <a:lumOff val="8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1,078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3">
                        <a:lumMod val="20000"/>
                        <a:lumOff val="80000"/>
                      </a:schemeClr>
                    </a:solidFill>
                  </a:tcPr>
                </a:tc>
                <a:extLst>
                  <a:ext uri="{0D108BD9-81ED-4DB2-BD59-A6C34878D82A}">
                    <a16:rowId xmlns:a16="http://schemas.microsoft.com/office/drawing/2014/main" val="10024"/>
                  </a:ext>
                </a:extLst>
              </a:tr>
              <a:tr h="184638">
                <a:tc vMerge="1">
                  <a:txBody>
                    <a:bodyPr/>
                    <a:lstStyle/>
                    <a:p>
                      <a:endParaRPr kumimoji="1" lang="ja-JP" altLang="en-US"/>
                    </a:p>
                  </a:txBody>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accent3">
                        <a:lumMod val="40000"/>
                        <a:lumOff val="60000"/>
                      </a:schemeClr>
                    </a:solidFill>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3,281,809</a:t>
                      </a:r>
                      <a:endPar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8792" marR="8792" marT="8792" marB="0" anchor="ctr">
                    <a:solidFill>
                      <a:schemeClr val="accent3">
                        <a:lumMod val="40000"/>
                        <a:lumOff val="60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1 266.2</a:t>
                      </a:r>
                    </a:p>
                  </a:txBody>
                  <a:tcPr marL="9525" marR="9525" marT="9525" marB="0" anchor="ctr">
                    <a:solidFill>
                      <a:schemeClr val="accent3">
                        <a:lumMod val="40000"/>
                        <a:lumOff val="60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13,252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accent3">
                        <a:lumMod val="40000"/>
                        <a:lumOff val="60000"/>
                      </a:schemeClr>
                    </a:solidFill>
                  </a:tcPr>
                </a:tc>
                <a:extLst>
                  <a:ext uri="{0D108BD9-81ED-4DB2-BD59-A6C34878D82A}">
                    <a16:rowId xmlns:a16="http://schemas.microsoft.com/office/drawing/2014/main" val="10025"/>
                  </a:ext>
                </a:extLst>
              </a:tr>
              <a:tr h="184638">
                <a:tc grid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合計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619" marR="7619" marT="7613" marB="0" anchor="ctr">
                    <a:solidFill>
                      <a:schemeClr val="bg2">
                        <a:lumMod val="75000"/>
                      </a:schemeClr>
                    </a:solidFill>
                  </a:tcPr>
                </a:tc>
                <a:tc hMerge="1">
                  <a:txBody>
                    <a:bodyPr/>
                    <a:lstStyle/>
                    <a:p>
                      <a:endParaRPr kumimoji="1" lang="ja-JP" altLang="en-US"/>
                    </a:p>
                  </a:txBody>
                  <a:tcPr/>
                </a:tc>
                <a:tc>
                  <a:txBody>
                    <a:bodyPr/>
                    <a:lstStyle/>
                    <a:p>
                      <a:pPr algn="r" fontAlgn="ctr"/>
                      <a:r>
                        <a:rPr kumimoji="1" lang="en-US" altLang="ja-JP" sz="1200" b="0" i="0" u="none" strike="noStrike" kern="1200" dirty="0" smtClean="0">
                          <a:solidFill>
                            <a:srgbClr val="000000"/>
                          </a:solidFill>
                          <a:effectLst/>
                          <a:latin typeface="Meiryo UI" panose="020B0604030504040204" pitchFamily="50" charset="-128"/>
                          <a:ea typeface="Meiryo UI" panose="020B0604030504040204" pitchFamily="50" charset="-128"/>
                          <a:cs typeface="+mn-cs"/>
                        </a:rPr>
                        <a:t>9,633,384</a:t>
                      </a:r>
                    </a:p>
                  </a:txBody>
                  <a:tcPr marL="8792" marR="8792" marT="8792" marB="0" anchor="ctr">
                    <a:solidFill>
                      <a:schemeClr val="bg2">
                        <a:lumMod val="75000"/>
                      </a:schemeClr>
                    </a:solidFill>
                  </a:tcPr>
                </a:tc>
                <a:tc>
                  <a:txBody>
                    <a:bodyPr/>
                    <a:lstStyle/>
                    <a:p>
                      <a:pPr marL="0" algn="r" defTabSz="914400" rtl="0" eaLnBrk="1" fontAlgn="ctr" latinLnBrk="0" hangingPunct="1"/>
                      <a:r>
                        <a:rPr kumimoji="1" lang="ja-JP" altLang="en-US" sz="1200" b="0" i="0" u="none" strike="noStrike" kern="1200" dirty="0">
                          <a:solidFill>
                            <a:srgbClr val="000000"/>
                          </a:solidFill>
                          <a:effectLst/>
                          <a:latin typeface="Meiryo UI" panose="020B0604030504040204" pitchFamily="50" charset="-128"/>
                          <a:ea typeface="Meiryo UI" panose="020B0604030504040204" pitchFamily="50" charset="-128"/>
                          <a:cs typeface="+mn-cs"/>
                        </a:rPr>
                        <a:t> </a:t>
                      </a:r>
                      <a:r>
                        <a:rPr kumimoji="1" lang="en-US" altLang="ja-JP" sz="1200" b="0" i="0" u="none" strike="noStrike" kern="1200" dirty="0">
                          <a:solidFill>
                            <a:srgbClr val="000000"/>
                          </a:solidFill>
                          <a:effectLst/>
                          <a:latin typeface="Meiryo UI" panose="020B0604030504040204" pitchFamily="50" charset="-128"/>
                          <a:ea typeface="Meiryo UI" panose="020B0604030504040204" pitchFamily="50" charset="-128"/>
                          <a:cs typeface="+mn-cs"/>
                        </a:rPr>
                        <a:t>5 095.8</a:t>
                      </a:r>
                    </a:p>
                  </a:txBody>
                  <a:tcPr marL="9525" marR="9525" marT="9525" marB="0" anchor="ctr">
                    <a:solidFill>
                      <a:schemeClr val="bg2">
                        <a:lumMod val="75000"/>
                      </a:schemeClr>
                    </a:solidFill>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244,054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16" marR="8116" marT="8116" marB="0" anchor="ctr">
                    <a:solidFill>
                      <a:schemeClr val="bg2">
                        <a:lumMod val="75000"/>
                      </a:schemeClr>
                    </a:solidFill>
                  </a:tcPr>
                </a:tc>
                <a:extLst>
                  <a:ext uri="{0D108BD9-81ED-4DB2-BD59-A6C34878D82A}">
                    <a16:rowId xmlns:a16="http://schemas.microsoft.com/office/drawing/2014/main" val="10026"/>
                  </a:ext>
                </a:extLst>
              </a:tr>
            </a:tbl>
          </a:graphicData>
        </a:graphic>
      </p:graphicFrame>
      <p:sp>
        <p:nvSpPr>
          <p:cNvPr id="6" name="テキスト ボックス 3"/>
          <p:cNvSpPr txBox="1">
            <a:spLocks noChangeArrowheads="1"/>
          </p:cNvSpPr>
          <p:nvPr/>
        </p:nvSpPr>
        <p:spPr bwMode="auto">
          <a:xfrm>
            <a:off x="7845630" y="6121339"/>
            <a:ext cx="1893899"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r" defTabSz="778783" eaLnBrk="1" fontAlgn="base" hangingPunct="1">
              <a:spcBef>
                <a:spcPct val="0"/>
              </a:spcBef>
              <a:spcAft>
                <a:spcPct val="0"/>
              </a:spcAft>
            </a:pPr>
            <a:r>
              <a:rPr lang="en-US" altLang="ja-JP" sz="851" dirty="0">
                <a:solidFill>
                  <a:prstClr val="black"/>
                </a:solidFill>
                <a:latin typeface="Meiryo UI" panose="020B0604030504040204" pitchFamily="50" charset="-128"/>
                <a:ea typeface="Meiryo UI" panose="020B0604030504040204" pitchFamily="50" charset="-128"/>
              </a:rPr>
              <a:t>※</a:t>
            </a:r>
            <a:r>
              <a:rPr lang="ja-JP" altLang="en-US" sz="851" dirty="0">
                <a:solidFill>
                  <a:prstClr val="black"/>
                </a:solidFill>
                <a:latin typeface="Meiryo UI" panose="020B0604030504040204" pitchFamily="50" charset="-128"/>
                <a:ea typeface="Meiryo UI" panose="020B0604030504040204" pitchFamily="50" charset="-128"/>
              </a:rPr>
              <a:t>事業者数は延べ数である。</a:t>
            </a:r>
          </a:p>
        </p:txBody>
      </p:sp>
      <p:sp>
        <p:nvSpPr>
          <p:cNvPr id="7" name="テキスト ボックス 15"/>
          <p:cNvSpPr txBox="1">
            <a:spLocks noChangeArrowheads="1"/>
          </p:cNvSpPr>
          <p:nvPr/>
        </p:nvSpPr>
        <p:spPr bwMode="auto">
          <a:xfrm>
            <a:off x="0" y="6140056"/>
            <a:ext cx="8972308" cy="71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05" tIns="38953" rIns="77905" bIns="3895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altLang="ja-JP" sz="831" dirty="0">
                <a:solidFill>
                  <a:prstClr val="black"/>
                </a:solidFill>
                <a:latin typeface="Meiryo UI" panose="020B0604030504040204" pitchFamily="50" charset="-128"/>
                <a:ea typeface="Meiryo UI" panose="020B0604030504040204" pitchFamily="50" charset="-128"/>
              </a:rPr>
              <a:t>【</a:t>
            </a:r>
            <a:r>
              <a:rPr lang="ja-JP" altLang="en-US" sz="831" dirty="0">
                <a:solidFill>
                  <a:prstClr val="black"/>
                </a:solidFill>
                <a:latin typeface="Meiryo UI" panose="020B0604030504040204" pitchFamily="50" charset="-128"/>
                <a:ea typeface="Meiryo UI" panose="020B0604030504040204" pitchFamily="50" charset="-128"/>
              </a:rPr>
              <a:t>出典</a:t>
            </a:r>
            <a:r>
              <a:rPr lang="en-US" altLang="ja-JP" sz="831" dirty="0">
                <a:solidFill>
                  <a:prstClr val="black"/>
                </a:solidFill>
                <a:latin typeface="Meiryo UI" panose="020B0604030504040204" pitchFamily="50" charset="-128"/>
                <a:ea typeface="Meiryo UI" panose="020B0604030504040204" pitchFamily="50" charset="-128"/>
              </a:rPr>
              <a:t>】</a:t>
            </a:r>
            <a:r>
              <a:rPr lang="ja-JP" altLang="en-US" sz="831" dirty="0">
                <a:solidFill>
                  <a:prstClr val="black"/>
                </a:solidFill>
                <a:latin typeface="Meiryo UI" panose="020B0604030504040204" pitchFamily="50" charset="-128"/>
                <a:ea typeface="Meiryo UI" panose="020B0604030504040204" pitchFamily="50" charset="-128"/>
              </a:rPr>
              <a:t>厚生労働省「平成</a:t>
            </a:r>
            <a:r>
              <a:rPr lang="en-US" altLang="ja-JP" sz="831" dirty="0">
                <a:solidFill>
                  <a:prstClr val="black"/>
                </a:solidFill>
                <a:latin typeface="Meiryo UI" panose="020B0604030504040204" pitchFamily="50" charset="-128"/>
                <a:ea typeface="Meiryo UI" panose="020B0604030504040204" pitchFamily="50" charset="-128"/>
              </a:rPr>
              <a:t>29</a:t>
            </a:r>
            <a:r>
              <a:rPr lang="ja-JP" altLang="en-US" sz="831" dirty="0">
                <a:solidFill>
                  <a:prstClr val="black"/>
                </a:solidFill>
                <a:latin typeface="Meiryo UI" panose="020B0604030504040204" pitchFamily="50" charset="-128"/>
                <a:ea typeface="Meiryo UI" panose="020B0604030504040204" pitchFamily="50" charset="-128"/>
              </a:rPr>
              <a:t>年度介護給付費等実態調査」</a:t>
            </a:r>
            <a:endParaRPr lang="en-US" altLang="ja-JP" sz="831" dirty="0">
              <a:solidFill>
                <a:prstClr val="black"/>
              </a:solidFill>
              <a:latin typeface="Meiryo UI" panose="020B0604030504040204" pitchFamily="50" charset="-128"/>
              <a:ea typeface="Meiryo UI" panose="020B0604030504040204" pitchFamily="50" charset="-128"/>
            </a:endParaRPr>
          </a:p>
          <a:p>
            <a:pPr eaLnBrk="1" hangingPunct="1"/>
            <a:r>
              <a:rPr lang="ja-JP" altLang="en-US" sz="831" dirty="0">
                <a:solidFill>
                  <a:prstClr val="black"/>
                </a:solidFill>
                <a:latin typeface="Meiryo UI" panose="020B0604030504040204" pitchFamily="50" charset="-128"/>
                <a:ea typeface="Meiryo UI" panose="020B0604030504040204" pitchFamily="50" charset="-128"/>
              </a:rPr>
              <a:t>（注１）介護予防サービスを含まない。</a:t>
            </a:r>
            <a:r>
              <a:rPr lang="ja-JP" altLang="en-US" sz="831" dirty="0">
                <a:latin typeface="Meiryo UI" panose="020B0604030504040204" pitchFamily="50" charset="-128"/>
                <a:ea typeface="Meiryo UI" panose="020B0604030504040204" pitchFamily="50" charset="-128"/>
                <a:cs typeface="メイリオ" panose="020B0604030504040204" pitchFamily="50" charset="-128"/>
              </a:rPr>
              <a:t>特定入所者介護サービス（補足給付）、地域支援事業に係る費用は含まない。また、市区町村が直接支払う費用（福祉用具購入費、住宅改修費など）は含まない。</a:t>
            </a:r>
            <a:endParaRPr lang="en-US" altLang="ja-JP" sz="831"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31" dirty="0">
                <a:solidFill>
                  <a:prstClr val="black"/>
                </a:solidFill>
                <a:latin typeface="Meiryo UI" panose="020B0604030504040204" pitchFamily="50" charset="-128"/>
                <a:ea typeface="Meiryo UI" panose="020B0604030504040204" pitchFamily="50" charset="-128"/>
              </a:rPr>
              <a:t>（注２）介護費は、平成</a:t>
            </a:r>
            <a:r>
              <a:rPr lang="en-US" altLang="ja-JP" sz="831" dirty="0">
                <a:solidFill>
                  <a:prstClr val="black"/>
                </a:solidFill>
                <a:latin typeface="Meiryo UI" panose="020B0604030504040204" pitchFamily="50" charset="-128"/>
                <a:ea typeface="Meiryo UI" panose="020B0604030504040204" pitchFamily="50" charset="-128"/>
              </a:rPr>
              <a:t>29</a:t>
            </a:r>
            <a:r>
              <a:rPr lang="ja-JP" altLang="en-US" sz="831" dirty="0">
                <a:solidFill>
                  <a:prstClr val="black"/>
                </a:solidFill>
                <a:latin typeface="Meiryo UI" panose="020B0604030504040204" pitchFamily="50" charset="-128"/>
                <a:ea typeface="Meiryo UI" panose="020B0604030504040204" pitchFamily="50" charset="-128"/>
              </a:rPr>
              <a:t>年度（平成</a:t>
            </a:r>
            <a:r>
              <a:rPr lang="en-US" altLang="ja-JP" sz="831" dirty="0">
                <a:solidFill>
                  <a:prstClr val="black"/>
                </a:solidFill>
                <a:latin typeface="Meiryo UI" panose="020B0604030504040204" pitchFamily="50" charset="-128"/>
                <a:ea typeface="Meiryo UI" panose="020B0604030504040204" pitchFamily="50" charset="-128"/>
              </a:rPr>
              <a:t>29</a:t>
            </a:r>
            <a:r>
              <a:rPr lang="ja-JP" altLang="en-US" sz="831" dirty="0">
                <a:solidFill>
                  <a:prstClr val="black"/>
                </a:solidFill>
                <a:latin typeface="Meiryo UI" panose="020B0604030504040204" pitchFamily="50" charset="-128"/>
                <a:ea typeface="Meiryo UI" panose="020B0604030504040204" pitchFamily="50" charset="-128"/>
              </a:rPr>
              <a:t>年５月～平成</a:t>
            </a:r>
            <a:r>
              <a:rPr lang="en-US" altLang="ja-JP" sz="831" dirty="0">
                <a:solidFill>
                  <a:prstClr val="black"/>
                </a:solidFill>
                <a:latin typeface="Meiryo UI" panose="020B0604030504040204" pitchFamily="50" charset="-128"/>
                <a:ea typeface="Meiryo UI" panose="020B0604030504040204" pitchFamily="50" charset="-128"/>
              </a:rPr>
              <a:t>30</a:t>
            </a:r>
            <a:r>
              <a:rPr lang="ja-JP" altLang="en-US" sz="831" dirty="0">
                <a:solidFill>
                  <a:prstClr val="black"/>
                </a:solidFill>
                <a:latin typeface="Meiryo UI" panose="020B0604030504040204" pitchFamily="50" charset="-128"/>
                <a:ea typeface="Meiryo UI" panose="020B0604030504040204" pitchFamily="50" charset="-128"/>
              </a:rPr>
              <a:t>年４月審査分（平成</a:t>
            </a:r>
            <a:r>
              <a:rPr lang="en-US" altLang="ja-JP" sz="831" dirty="0">
                <a:solidFill>
                  <a:prstClr val="black"/>
                </a:solidFill>
                <a:latin typeface="Meiryo UI" panose="020B0604030504040204" pitchFamily="50" charset="-128"/>
                <a:ea typeface="Meiryo UI" panose="020B0604030504040204" pitchFamily="50" charset="-128"/>
              </a:rPr>
              <a:t>29</a:t>
            </a:r>
            <a:r>
              <a:rPr lang="ja-JP" altLang="en-US" sz="831" dirty="0">
                <a:solidFill>
                  <a:prstClr val="black"/>
                </a:solidFill>
                <a:latin typeface="Meiryo UI" panose="020B0604030504040204" pitchFamily="50" charset="-128"/>
                <a:ea typeface="Meiryo UI" panose="020B0604030504040204" pitchFamily="50" charset="-128"/>
              </a:rPr>
              <a:t>年４月～平成</a:t>
            </a:r>
            <a:r>
              <a:rPr lang="en-US" altLang="ja-JP" sz="831" dirty="0">
                <a:solidFill>
                  <a:prstClr val="black"/>
                </a:solidFill>
                <a:latin typeface="Meiryo UI" panose="020B0604030504040204" pitchFamily="50" charset="-128"/>
                <a:ea typeface="Meiryo UI" panose="020B0604030504040204" pitchFamily="50" charset="-128"/>
              </a:rPr>
              <a:t>30</a:t>
            </a:r>
            <a:r>
              <a:rPr lang="ja-JP" altLang="en-US" sz="831" dirty="0">
                <a:solidFill>
                  <a:prstClr val="black"/>
                </a:solidFill>
                <a:latin typeface="Meiryo UI" panose="020B0604030504040204" pitchFamily="50" charset="-128"/>
                <a:ea typeface="Meiryo UI" panose="020B0604030504040204" pitchFamily="50" charset="-128"/>
              </a:rPr>
              <a:t>年３月サービス提供分）、請求事業所数は、平成</a:t>
            </a:r>
            <a:r>
              <a:rPr lang="en-US" altLang="ja-JP" sz="831" dirty="0">
                <a:solidFill>
                  <a:prstClr val="black"/>
                </a:solidFill>
                <a:latin typeface="Meiryo UI" panose="020B0604030504040204" pitchFamily="50" charset="-128"/>
                <a:ea typeface="Meiryo UI" panose="020B0604030504040204" pitchFamily="50" charset="-128"/>
              </a:rPr>
              <a:t>30</a:t>
            </a:r>
            <a:r>
              <a:rPr lang="ja-JP" altLang="en-US" sz="831" dirty="0">
                <a:solidFill>
                  <a:prstClr val="black"/>
                </a:solidFill>
                <a:latin typeface="Meiryo UI" panose="020B0604030504040204" pitchFamily="50" charset="-128"/>
                <a:ea typeface="Meiryo UI" panose="020B0604030504040204" pitchFamily="50" charset="-128"/>
              </a:rPr>
              <a:t>年４月審査分である。</a:t>
            </a:r>
            <a:endParaRPr lang="en-US" altLang="ja-JP" sz="831" dirty="0">
              <a:solidFill>
                <a:prstClr val="black"/>
              </a:solidFill>
              <a:latin typeface="Meiryo UI" panose="020B0604030504040204" pitchFamily="50" charset="-128"/>
              <a:ea typeface="Meiryo UI" panose="020B0604030504040204" pitchFamily="50" charset="-128"/>
            </a:endParaRPr>
          </a:p>
          <a:p>
            <a:pPr marL="355600" indent="-355600"/>
            <a:r>
              <a:rPr lang="ja-JP" altLang="en-US" sz="831" dirty="0">
                <a:solidFill>
                  <a:prstClr val="black"/>
                </a:solidFill>
                <a:latin typeface="Meiryo UI" panose="020B0604030504040204" pitchFamily="50" charset="-128"/>
                <a:ea typeface="Meiryo UI" panose="020B0604030504040204" pitchFamily="50" charset="-128"/>
              </a:rPr>
              <a:t>（注３）利用者数は、平成</a:t>
            </a:r>
            <a:r>
              <a:rPr lang="en-US" altLang="ja-JP" sz="831" dirty="0">
                <a:solidFill>
                  <a:prstClr val="black"/>
                </a:solidFill>
                <a:latin typeface="Meiryo UI" panose="020B0604030504040204" pitchFamily="50" charset="-128"/>
                <a:ea typeface="Meiryo UI" panose="020B0604030504040204" pitchFamily="50" charset="-128"/>
              </a:rPr>
              <a:t>29</a:t>
            </a:r>
            <a:r>
              <a:rPr lang="ja-JP" altLang="en-US" sz="831" dirty="0">
                <a:solidFill>
                  <a:prstClr val="black"/>
                </a:solidFill>
                <a:latin typeface="Meiryo UI" panose="020B0604030504040204" pitchFamily="50" charset="-128"/>
                <a:ea typeface="Meiryo UI" panose="020B0604030504040204" pitchFamily="50" charset="-128"/>
              </a:rPr>
              <a:t>年４月から平成</a:t>
            </a:r>
            <a:r>
              <a:rPr lang="en-US" altLang="ja-JP" sz="831" dirty="0">
                <a:solidFill>
                  <a:prstClr val="black"/>
                </a:solidFill>
                <a:latin typeface="Meiryo UI" panose="020B0604030504040204" pitchFamily="50" charset="-128"/>
                <a:ea typeface="Meiryo UI" panose="020B0604030504040204" pitchFamily="50" charset="-128"/>
              </a:rPr>
              <a:t>30</a:t>
            </a:r>
            <a:r>
              <a:rPr lang="ja-JP" altLang="en-US" sz="831" dirty="0">
                <a:solidFill>
                  <a:prstClr val="black"/>
                </a:solidFill>
                <a:latin typeface="Meiryo UI" panose="020B0604030504040204" pitchFamily="50" charset="-128"/>
                <a:ea typeface="Meiryo UI" panose="020B0604030504040204" pitchFamily="50" charset="-128"/>
              </a:rPr>
              <a:t>年３月の１年間において一度でも介護サービスを受給したことのある者の数であり、同一人が２回以上受給した場合は１人として計上している。ただし、当該期間中に被保険者番号の変更があった場合には、別受給者として計上している。</a:t>
            </a:r>
          </a:p>
        </p:txBody>
      </p:sp>
    </p:spTree>
    <p:extLst>
      <p:ext uri="{BB962C8B-B14F-4D97-AF65-F5344CB8AC3E}">
        <p14:creationId xmlns:p14="http://schemas.microsoft.com/office/powerpoint/2010/main" val="3356234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pct50">
          <a:fgClr>
            <a:srgbClr val="FFCC99"/>
          </a:fgClr>
          <a:bgClr>
            <a:schemeClr val="bg1"/>
          </a:bgClr>
        </a:patt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HGSｺﾞｼｯｸM" pitchFamily="50" charset="-128"/>
            <a:ea typeface="HGSｺﾞｼｯｸM" pitchFamily="50" charset="-128"/>
          </a:defRPr>
        </a:defPPr>
      </a:lstStyle>
    </a:spDef>
    <a:lnDef>
      <a:spPr bwMode="auto">
        <a:xfrm>
          <a:off x="0" y="0"/>
          <a:ext cx="1" cy="1"/>
        </a:xfrm>
        <a:custGeom>
          <a:avLst/>
          <a:gdLst/>
          <a:ahLst/>
          <a:cxnLst/>
          <a:rect l="0" t="0" r="0" b="0"/>
          <a:pathLst/>
        </a:custGeom>
        <a:pattFill prst="pct50">
          <a:fgClr>
            <a:srgbClr val="FFCC99"/>
          </a:fgClr>
          <a:bgClr>
            <a:schemeClr val="bg1"/>
          </a:bgClr>
        </a:patt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HGSｺﾞｼｯｸM" pitchFamily="50" charset="-128"/>
            <a:ea typeface="HGSｺﾞｼｯｸM"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7695</TotalTime>
  <Words>8780</Words>
  <Application>Microsoft Office PowerPoint</Application>
  <PresentationFormat>A4 210 x 297 mm</PresentationFormat>
  <Paragraphs>2021</Paragraphs>
  <Slides>46</Slides>
  <Notes>27</Notes>
  <HiddenSlides>0</HiddenSlides>
  <MMClips>0</MMClips>
  <ScaleCrop>false</ScaleCrop>
  <HeadingPairs>
    <vt:vector size="8" baseType="variant">
      <vt:variant>
        <vt:lpstr>使用されているフォント</vt:lpstr>
      </vt:variant>
      <vt:variant>
        <vt:i4>27</vt:i4>
      </vt:variant>
      <vt:variant>
        <vt:lpstr>テーマ</vt:lpstr>
      </vt:variant>
      <vt:variant>
        <vt:i4>4</vt:i4>
      </vt:variant>
      <vt:variant>
        <vt:lpstr>埋め込まれた OLE サーバー</vt:lpstr>
      </vt:variant>
      <vt:variant>
        <vt:i4>1</vt:i4>
      </vt:variant>
      <vt:variant>
        <vt:lpstr>スライド タイトル</vt:lpstr>
      </vt:variant>
      <vt:variant>
        <vt:i4>46</vt:i4>
      </vt:variant>
    </vt:vector>
  </HeadingPairs>
  <TitlesOfParts>
    <vt:vector size="78" baseType="lpstr">
      <vt:lpstr>ＤＦ特太ゴシック体</vt:lpstr>
      <vt:lpstr>ＤＦ平成ゴシック体W5</vt:lpstr>
      <vt:lpstr>ＤＨＰ特太ゴシック体</vt:lpstr>
      <vt:lpstr>HGPｺﾞｼｯｸM</vt:lpstr>
      <vt:lpstr>HGP創英角ｺﾞｼｯｸUB</vt:lpstr>
      <vt:lpstr>HGSｺﾞｼｯｸE</vt:lpstr>
      <vt:lpstr>HGSｺﾞｼｯｸM</vt:lpstr>
      <vt:lpstr>HGS創英角ｺﾞｼｯｸUB</vt:lpstr>
      <vt:lpstr>HG丸ｺﾞｼｯｸM-PRO</vt:lpstr>
      <vt:lpstr>HG創英角ﾎﾟｯﾌﾟ体</vt:lpstr>
      <vt:lpstr>맑은 고딕</vt:lpstr>
      <vt:lpstr>Meiryo UI</vt:lpstr>
      <vt:lpstr>ＭＳ Ｐゴシック</vt:lpstr>
      <vt:lpstr>ＭＳ Ｐ明朝</vt:lpstr>
      <vt:lpstr>ＭＳ ゴシック</vt:lpstr>
      <vt:lpstr>ＭＳ 明朝</vt:lpstr>
      <vt:lpstr>新細明體</vt:lpstr>
      <vt:lpstr>宋体</vt:lpstr>
      <vt:lpstr>メイリオ</vt:lpstr>
      <vt:lpstr>游ゴシック</vt:lpstr>
      <vt:lpstr>Arial</vt:lpstr>
      <vt:lpstr>Arial Narrow</vt:lpstr>
      <vt:lpstr>Calibri</vt:lpstr>
      <vt:lpstr>Century</vt:lpstr>
      <vt:lpstr>Times New Roman</vt:lpstr>
      <vt:lpstr>Verdana</vt:lpstr>
      <vt:lpstr>Wingdings</vt:lpstr>
      <vt:lpstr>Office ​​テーマ</vt:lpstr>
      <vt:lpstr>1_Office ​​テーマ</vt:lpstr>
      <vt:lpstr>3_Office ​​テーマ</vt:lpstr>
      <vt:lpstr>7_標準デザイン</vt:lpstr>
      <vt:lpstr>ワークシート</vt:lpstr>
      <vt:lpstr>PowerPoint プレゼンテーション</vt:lpstr>
      <vt:lpstr>１．介護保険制度の概況について</vt:lpstr>
      <vt:lpstr>介護保険制度の仕組み</vt:lpstr>
      <vt:lpstr>PowerPoint プレゼンテーション</vt:lpstr>
      <vt:lpstr>PowerPoint プレゼンテーション</vt:lpstr>
      <vt:lpstr>PowerPoint プレゼンテーション</vt:lpstr>
      <vt:lpstr>介護サービスの種類</vt:lpstr>
      <vt:lpstr>PowerPoint プレゼンテーション</vt:lpstr>
      <vt:lpstr>PowerPoint プレゼンテーション</vt:lpstr>
      <vt:lpstr>サービス種類別介護費用額割合の推移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介護費用と保険料の推移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平成30年度介護報酬改定に係る基本的な考え方</vt:lpstr>
      <vt:lpstr>PowerPoint プレゼンテーション</vt:lpstr>
      <vt:lpstr>PowerPoint プレゼンテーション</vt:lpstr>
      <vt:lpstr>　２．最近のトピックについて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要介護認定情報・介護レセプト等情報の利用の流れ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石丸 文至(ishimaru-bunji)</cp:lastModifiedBy>
  <cp:revision>756</cp:revision>
  <cp:lastPrinted>2017-04-26T01:56:02Z</cp:lastPrinted>
  <dcterms:created xsi:type="dcterms:W3CDTF">2013-10-13T14:34:05Z</dcterms:created>
  <dcterms:modified xsi:type="dcterms:W3CDTF">2019-05-21T11:07:18Z</dcterms:modified>
</cp:coreProperties>
</file>